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10287000" cx="18288000"/>
  <p:notesSz cx="6858000" cy="9144000"/>
  <p:embeddedFontLst>
    <p:embeddedFont>
      <p:font typeface="Poppins"/>
      <p:bold r:id="rId26"/>
      <p:boldItalic r:id="rId27"/>
    </p:embeddedFont>
    <p:embeddedFont>
      <p:font typeface="Archivo Black"/>
      <p:regular r:id="rId28"/>
    </p:embeddedFont>
    <p:embeddedFont>
      <p:font typeface="Open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33" roundtripDataSignature="AMtx7mhq/gGC2Kf0zBlVaPW8mpellXM4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CCE5DBF-51CA-4DF2-955E-FED7A8131E52}">
  <a:tblStyle styleId="{5CCE5DBF-51CA-4DF2-955E-FED7A8131E5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Poppins-bold.fntdata"/><Relationship Id="rId25" Type="http://schemas.openxmlformats.org/officeDocument/2006/relationships/slide" Target="slides/slide19.xml"/><Relationship Id="rId28" Type="http://schemas.openxmlformats.org/officeDocument/2006/relationships/font" Target="fonts/ArchivoBlack-regular.fntdata"/><Relationship Id="rId27" Type="http://schemas.openxmlformats.org/officeDocument/2006/relationships/font" Target="fonts/Poppins-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OpenSans-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penSans-italic.fntdata"/><Relationship Id="rId30" Type="http://schemas.openxmlformats.org/officeDocument/2006/relationships/font" Target="fonts/OpenSans-bold.fntdata"/><Relationship Id="rId11" Type="http://schemas.openxmlformats.org/officeDocument/2006/relationships/slide" Target="slides/slide5.xml"/><Relationship Id="rId33" Type="http://customschemas.google.com/relationships/presentationmetadata" Target="metadata"/><Relationship Id="rId10" Type="http://schemas.openxmlformats.org/officeDocument/2006/relationships/slide" Target="slides/slide4.xml"/><Relationship Id="rId32" Type="http://schemas.openxmlformats.org/officeDocument/2006/relationships/font" Target="fonts/OpenSans-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1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1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89" name="Google Shape;489;p1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490" name="Google Shape;490;p1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1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1.7.2013</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a:r>
            <a:endParaRPr/>
          </a:p>
        </p:txBody>
      </p:sp>
      <p:sp>
        <p:nvSpPr>
          <p:cNvPr id="492" name="Google Shape;492;p1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93" name="Google Shape;493;p1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1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06" name="Google Shape;506;p1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507" name="Google Shape;507;p14: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1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10" name="Google Shape;510;p1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1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41" name="Google Shape;541;p1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542" name="Google Shape;542;p1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p1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45" name="Google Shape;545;p1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1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69" name="Google Shape;569;p1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570" name="Google Shape;570;p1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1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73" name="Google Shape;573;p1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1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95" name="Google Shape;595;p1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596" name="Google Shape;596;p1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SIPLah pengguna BOS bertransaksi 150k, sisanya (~90k) dari sumber dana lainnya</a:t>
            </a:r>
            <a:endParaRPr/>
          </a:p>
        </p:txBody>
      </p:sp>
      <p:sp>
        <p:nvSpPr>
          <p:cNvPr id="598" name="Google Shape;598;p1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99" name="Google Shape;599;p1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1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36" name="Google Shape;636;p1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637" name="Google Shape;637;p1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SIPLah pengguna BOS bertransaksi 150k, sisanya (~90k) dari sumber dana lainnya</a:t>
            </a:r>
            <a:endParaRPr/>
          </a:p>
        </p:txBody>
      </p:sp>
      <p:sp>
        <p:nvSpPr>
          <p:cNvPr id="639" name="Google Shape;639;p1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40" name="Google Shape;640;p1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1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9" name="Google Shape;99;p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00" name="Google Shape;100;p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3" name="Google Shape;103;p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1" name="Google Shape;331;p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332" name="Google Shape;332;p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Kebijakan ini, yang tercermin dalam Arsitektur SPBE Nasional, diharapkan menjadi alat efektif untuk mencapai visi, misi, dan pembangunan SPBE nasional. Pembangunan SPBE nasional hingga tahun 2024 bertujuan mendukung kebijakan nasional di berbagai sektor, termasuk ekonomi, industri, kewilayahan, kesehatan, sosial, hukum dan keamanan, pendidikan, pemerintahan umum, dan implementasi Satu Data Indonesia.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Strategi ini mencakup penggunaan platform layanan pendidikan berbasis teknologi dan pengembangan konten digital pendidikan. Dengan memanfaatkan teknologi dalam penyelenggaraan layanan ini, diharapkan tidak hanya memberikan nilai tambah kepada masyarakat, tetapi juga menghasilkan data dan informasi yang dapat digunakan oleh instansi pemerintah untuk meningkatkan kualitas perumusan kebijakan, khususnya dalam hal peningkatan kebijakan pendidikan.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6</a:t>
            </a:r>
            <a:endParaRPr/>
          </a:p>
        </p:txBody>
      </p:sp>
      <p:sp>
        <p:nvSpPr>
          <p:cNvPr id="334" name="Google Shape;334;p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5" name="Google Shape;335;p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0"/>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1"/>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1"/>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2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2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2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2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2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2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2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9"/>
          <p:cNvSpPr/>
          <p:nvPr>
            <p:ph idx="2" type="pic"/>
          </p:nvPr>
        </p:nvSpPr>
        <p:spPr>
          <a:xfrm>
            <a:off x="1792288" y="612775"/>
            <a:ext cx="5486400" cy="4114800"/>
          </a:xfrm>
          <a:prstGeom prst="rect">
            <a:avLst/>
          </a:prstGeom>
          <a:noFill/>
          <a:ln>
            <a:noFill/>
          </a:ln>
        </p:spPr>
      </p:sp>
      <p:sp>
        <p:nvSpPr>
          <p:cNvPr id="68" name="Google Shape;68;p2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4.png"/><Relationship Id="rId4" Type="http://schemas.openxmlformats.org/officeDocument/2006/relationships/image" Target="../media/image6.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7.png"/><Relationship Id="rId4" Type="http://schemas.openxmlformats.org/officeDocument/2006/relationships/image" Target="../media/image68.png"/><Relationship Id="rId5"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70.png"/><Relationship Id="rId5" Type="http://schemas.openxmlformats.org/officeDocument/2006/relationships/image" Target="../media/image73.png"/><Relationship Id="rId6" Type="http://schemas.openxmlformats.org/officeDocument/2006/relationships/image" Target="../media/image7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8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4.png"/><Relationship Id="rId4" Type="http://schemas.openxmlformats.org/officeDocument/2006/relationships/image" Target="../media/image77.png"/><Relationship Id="rId5" Type="http://schemas.openxmlformats.org/officeDocument/2006/relationships/image" Target="../media/image7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6.png"/><Relationship Id="rId4" Type="http://schemas.openxmlformats.org/officeDocument/2006/relationships/image" Target="../media/image83.png"/><Relationship Id="rId5" Type="http://schemas.openxmlformats.org/officeDocument/2006/relationships/image" Target="../media/image81.png"/><Relationship Id="rId6" Type="http://schemas.openxmlformats.org/officeDocument/2006/relationships/image" Target="../media/image80.png"/><Relationship Id="rId7"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0.png"/><Relationship Id="rId4" Type="http://schemas.openxmlformats.org/officeDocument/2006/relationships/image" Target="../media/image78.pn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2.png"/><Relationship Id="rId4" Type="http://schemas.openxmlformats.org/officeDocument/2006/relationships/image" Target="../media/image85.png"/><Relationship Id="rId9" Type="http://schemas.openxmlformats.org/officeDocument/2006/relationships/image" Target="../media/image94.png"/><Relationship Id="rId5" Type="http://schemas.openxmlformats.org/officeDocument/2006/relationships/image" Target="../media/image89.png"/><Relationship Id="rId6" Type="http://schemas.openxmlformats.org/officeDocument/2006/relationships/image" Target="../media/image92.png"/><Relationship Id="rId7" Type="http://schemas.openxmlformats.org/officeDocument/2006/relationships/image" Target="../media/image91.jpg"/><Relationship Id="rId8" Type="http://schemas.openxmlformats.org/officeDocument/2006/relationships/image" Target="../media/image87.jpg"/><Relationship Id="rId10"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93.png"/><Relationship Id="rId5" Type="http://schemas.openxmlformats.org/officeDocument/2006/relationships/image" Target="../media/image9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15.png"/></Relationships>
</file>

<file path=ppt/slides/_rels/slide6.xml.rels><?xml version="1.0" encoding="UTF-8" standalone="yes"?><Relationships xmlns="http://schemas.openxmlformats.org/package/2006/relationships"><Relationship Id="rId40" Type="http://schemas.openxmlformats.org/officeDocument/2006/relationships/image" Target="../media/image52.png"/><Relationship Id="rId20" Type="http://schemas.openxmlformats.org/officeDocument/2006/relationships/image" Target="../media/image27.png"/><Relationship Id="rId42" Type="http://schemas.openxmlformats.org/officeDocument/2006/relationships/image" Target="../media/image60.png"/><Relationship Id="rId41" Type="http://schemas.openxmlformats.org/officeDocument/2006/relationships/image" Target="../media/image62.png"/><Relationship Id="rId22" Type="http://schemas.openxmlformats.org/officeDocument/2006/relationships/image" Target="../media/image35.png"/><Relationship Id="rId21" Type="http://schemas.openxmlformats.org/officeDocument/2006/relationships/image" Target="../media/image34.png"/><Relationship Id="rId24" Type="http://schemas.openxmlformats.org/officeDocument/2006/relationships/image" Target="../media/image32.png"/><Relationship Id="rId23"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7.jpg"/><Relationship Id="rId9" Type="http://schemas.openxmlformats.org/officeDocument/2006/relationships/image" Target="../media/image21.png"/><Relationship Id="rId26" Type="http://schemas.openxmlformats.org/officeDocument/2006/relationships/image" Target="../media/image39.png"/><Relationship Id="rId25" Type="http://schemas.openxmlformats.org/officeDocument/2006/relationships/image" Target="../media/image45.png"/><Relationship Id="rId28" Type="http://schemas.openxmlformats.org/officeDocument/2006/relationships/image" Target="../media/image38.png"/><Relationship Id="rId27" Type="http://schemas.openxmlformats.org/officeDocument/2006/relationships/image" Target="../media/image41.png"/><Relationship Id="rId5" Type="http://schemas.openxmlformats.org/officeDocument/2006/relationships/image" Target="../media/image29.png"/><Relationship Id="rId6" Type="http://schemas.openxmlformats.org/officeDocument/2006/relationships/image" Target="../media/image19.png"/><Relationship Id="rId29" Type="http://schemas.openxmlformats.org/officeDocument/2006/relationships/image" Target="../media/image40.png"/><Relationship Id="rId7" Type="http://schemas.openxmlformats.org/officeDocument/2006/relationships/image" Target="../media/image24.png"/><Relationship Id="rId8" Type="http://schemas.openxmlformats.org/officeDocument/2006/relationships/image" Target="../media/image20.png"/><Relationship Id="rId31" Type="http://schemas.openxmlformats.org/officeDocument/2006/relationships/image" Target="../media/image43.png"/><Relationship Id="rId30" Type="http://schemas.openxmlformats.org/officeDocument/2006/relationships/image" Target="../media/image44.png"/><Relationship Id="rId11" Type="http://schemas.openxmlformats.org/officeDocument/2006/relationships/image" Target="../media/image23.png"/><Relationship Id="rId33" Type="http://schemas.openxmlformats.org/officeDocument/2006/relationships/image" Target="../media/image48.png"/><Relationship Id="rId10" Type="http://schemas.openxmlformats.org/officeDocument/2006/relationships/image" Target="../media/image18.png"/><Relationship Id="rId32" Type="http://schemas.openxmlformats.org/officeDocument/2006/relationships/image" Target="../media/image46.png"/><Relationship Id="rId13" Type="http://schemas.openxmlformats.org/officeDocument/2006/relationships/image" Target="../media/image28.png"/><Relationship Id="rId35" Type="http://schemas.openxmlformats.org/officeDocument/2006/relationships/image" Target="../media/image50.png"/><Relationship Id="rId12" Type="http://schemas.openxmlformats.org/officeDocument/2006/relationships/image" Target="../media/image22.png"/><Relationship Id="rId34" Type="http://schemas.openxmlformats.org/officeDocument/2006/relationships/image" Target="../media/image47.png"/><Relationship Id="rId15" Type="http://schemas.openxmlformats.org/officeDocument/2006/relationships/image" Target="../media/image42.png"/><Relationship Id="rId37" Type="http://schemas.openxmlformats.org/officeDocument/2006/relationships/image" Target="../media/image49.png"/><Relationship Id="rId14" Type="http://schemas.openxmlformats.org/officeDocument/2006/relationships/image" Target="../media/image26.png"/><Relationship Id="rId36" Type="http://schemas.openxmlformats.org/officeDocument/2006/relationships/image" Target="../media/image51.png"/><Relationship Id="rId17" Type="http://schemas.openxmlformats.org/officeDocument/2006/relationships/image" Target="../media/image31.png"/><Relationship Id="rId39" Type="http://schemas.openxmlformats.org/officeDocument/2006/relationships/image" Target="../media/image56.png"/><Relationship Id="rId16" Type="http://schemas.openxmlformats.org/officeDocument/2006/relationships/image" Target="../media/image30.png"/><Relationship Id="rId38" Type="http://schemas.openxmlformats.org/officeDocument/2006/relationships/image" Target="../media/image61.png"/><Relationship Id="rId19" Type="http://schemas.openxmlformats.org/officeDocument/2006/relationships/image" Target="../media/image37.png"/><Relationship Id="rId18"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8.png"/><Relationship Id="rId4" Type="http://schemas.openxmlformats.org/officeDocument/2006/relationships/image" Target="../media/image66.png"/><Relationship Id="rId5" Type="http://schemas.openxmlformats.org/officeDocument/2006/relationships/image" Target="../media/image71.png"/><Relationship Id="rId6" Type="http://schemas.openxmlformats.org/officeDocument/2006/relationships/image" Target="../media/image63.png"/><Relationship Id="rId7" Type="http://schemas.openxmlformats.org/officeDocument/2006/relationships/image" Target="../media/image59.png"/><Relationship Id="rId8"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55.png"/><Relationship Id="rId6" Type="http://schemas.openxmlformats.org/officeDocument/2006/relationships/image" Target="../media/image6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0" y="0"/>
            <a:ext cx="18288000" cy="10286998"/>
          </a:xfrm>
          <a:custGeom>
            <a:rect b="b" l="l" r="r" t="t"/>
            <a:pathLst>
              <a:path extrusionOk="0" h="10286998" w="18288000">
                <a:moveTo>
                  <a:pt x="0" y="0"/>
                </a:moveTo>
                <a:lnTo>
                  <a:pt x="18288000" y="0"/>
                </a:lnTo>
                <a:lnTo>
                  <a:pt x="18288000" y="10286998"/>
                </a:lnTo>
                <a:lnTo>
                  <a:pt x="0" y="10286998"/>
                </a:lnTo>
                <a:lnTo>
                  <a:pt x="0" y="0"/>
                </a:lnTo>
                <a:close/>
              </a:path>
            </a:pathLst>
          </a:custGeom>
          <a:blipFill rotWithShape="1">
            <a:blip r:embed="rId3">
              <a:alphaModFix/>
            </a:blip>
            <a:stretch>
              <a:fillRect b="-22308" l="0" r="-16556" t="-15797"/>
            </a:stretch>
          </a:blipFill>
          <a:ln>
            <a:noFill/>
          </a:ln>
        </p:spPr>
      </p:sp>
      <p:grpSp>
        <p:nvGrpSpPr>
          <p:cNvPr id="89" name="Google Shape;89;p1"/>
          <p:cNvGrpSpPr/>
          <p:nvPr/>
        </p:nvGrpSpPr>
        <p:grpSpPr>
          <a:xfrm>
            <a:off x="-3650675" y="6356706"/>
            <a:ext cx="25589350" cy="3303091"/>
            <a:chOff x="0" y="-57150"/>
            <a:chExt cx="6739582" cy="869950"/>
          </a:xfrm>
        </p:grpSpPr>
        <p:sp>
          <p:nvSpPr>
            <p:cNvPr id="90" name="Google Shape;90;p1"/>
            <p:cNvSpPr/>
            <p:nvPr/>
          </p:nvSpPr>
          <p:spPr>
            <a:xfrm>
              <a:off x="0" y="0"/>
              <a:ext cx="6739582" cy="812800"/>
            </a:xfrm>
            <a:custGeom>
              <a:rect b="b" l="l" r="r" t="t"/>
              <a:pathLst>
                <a:path extrusionOk="0" h="812800" w="6739582">
                  <a:moveTo>
                    <a:pt x="0" y="0"/>
                  </a:moveTo>
                  <a:lnTo>
                    <a:pt x="6739582" y="0"/>
                  </a:lnTo>
                  <a:lnTo>
                    <a:pt x="6739582" y="812800"/>
                  </a:lnTo>
                  <a:lnTo>
                    <a:pt x="0" y="812800"/>
                  </a:lnTo>
                  <a:close/>
                </a:path>
              </a:pathLst>
            </a:custGeom>
            <a:solidFill>
              <a:srgbClr val="FFFFFF">
                <a:alpha val="65490"/>
              </a:srgbClr>
            </a:solidFill>
            <a:ln>
              <a:noFill/>
            </a:ln>
          </p:spPr>
        </p:sp>
        <p:sp>
          <p:nvSpPr>
            <p:cNvPr id="91" name="Google Shape;91;p1"/>
            <p:cNvSpPr txBox="1"/>
            <p:nvPr/>
          </p:nvSpPr>
          <p:spPr>
            <a:xfrm>
              <a:off x="0" y="-57150"/>
              <a:ext cx="6739582"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 name="Google Shape;92;p1"/>
          <p:cNvSpPr/>
          <p:nvPr/>
        </p:nvSpPr>
        <p:spPr>
          <a:xfrm>
            <a:off x="-2659221" y="6573697"/>
            <a:ext cx="6175009" cy="3566895"/>
          </a:xfrm>
          <a:custGeom>
            <a:rect b="b" l="l" r="r" t="t"/>
            <a:pathLst>
              <a:path extrusionOk="0" h="3566895" w="6175009">
                <a:moveTo>
                  <a:pt x="0" y="0"/>
                </a:moveTo>
                <a:lnTo>
                  <a:pt x="6175009" y="0"/>
                </a:lnTo>
                <a:lnTo>
                  <a:pt x="6175009" y="3566896"/>
                </a:lnTo>
                <a:lnTo>
                  <a:pt x="0" y="3566896"/>
                </a:lnTo>
                <a:lnTo>
                  <a:pt x="0" y="0"/>
                </a:lnTo>
                <a:close/>
              </a:path>
            </a:pathLst>
          </a:custGeom>
          <a:blipFill rotWithShape="1">
            <a:blip r:embed="rId4">
              <a:alphaModFix/>
            </a:blip>
            <a:stretch>
              <a:fillRect b="0" l="0" r="0" t="0"/>
            </a:stretch>
          </a:blipFill>
          <a:ln>
            <a:noFill/>
          </a:ln>
        </p:spPr>
      </p:sp>
      <p:sp>
        <p:nvSpPr>
          <p:cNvPr id="93" name="Google Shape;93;p1"/>
          <p:cNvSpPr/>
          <p:nvPr/>
        </p:nvSpPr>
        <p:spPr>
          <a:xfrm>
            <a:off x="14775573" y="6573697"/>
            <a:ext cx="6175009" cy="3566895"/>
          </a:xfrm>
          <a:custGeom>
            <a:rect b="b" l="l" r="r" t="t"/>
            <a:pathLst>
              <a:path extrusionOk="0" h="3566895" w="6175009">
                <a:moveTo>
                  <a:pt x="0" y="0"/>
                </a:moveTo>
                <a:lnTo>
                  <a:pt x="6175009" y="0"/>
                </a:lnTo>
                <a:lnTo>
                  <a:pt x="6175009" y="3566896"/>
                </a:lnTo>
                <a:lnTo>
                  <a:pt x="0" y="3566896"/>
                </a:lnTo>
                <a:lnTo>
                  <a:pt x="0" y="0"/>
                </a:lnTo>
                <a:close/>
              </a:path>
            </a:pathLst>
          </a:custGeom>
          <a:blipFill rotWithShape="1">
            <a:blip r:embed="rId4">
              <a:alphaModFix/>
            </a:blip>
            <a:stretch>
              <a:fillRect b="0" l="0" r="0" t="0"/>
            </a:stretch>
          </a:blipFill>
          <a:ln>
            <a:noFill/>
          </a:ln>
        </p:spPr>
      </p:sp>
      <p:sp>
        <p:nvSpPr>
          <p:cNvPr id="94" name="Google Shape;94;p1"/>
          <p:cNvSpPr txBox="1"/>
          <p:nvPr/>
        </p:nvSpPr>
        <p:spPr>
          <a:xfrm>
            <a:off x="3170247" y="6440169"/>
            <a:ext cx="11605326" cy="281813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5299" u="none" cap="none" strike="noStrike">
                <a:solidFill>
                  <a:srgbClr val="000000"/>
                </a:solidFill>
                <a:latin typeface="Poppins"/>
                <a:ea typeface="Poppins"/>
                <a:cs typeface="Poppins"/>
                <a:sym typeface="Poppins"/>
              </a:rPr>
              <a:t>Penerapan SPBE </a:t>
            </a:r>
            <a:endParaRPr/>
          </a:p>
          <a:p>
            <a:pPr indent="0" lvl="0" marL="0" marR="0" rtl="0" algn="ctr">
              <a:lnSpc>
                <a:spcPct val="140007"/>
              </a:lnSpc>
              <a:spcBef>
                <a:spcPts val="0"/>
              </a:spcBef>
              <a:spcAft>
                <a:spcPts val="0"/>
              </a:spcAft>
              <a:buNone/>
            </a:pPr>
            <a:r>
              <a:rPr b="1" i="0" lang="en-US" sz="5299" u="none" cap="none" strike="noStrike">
                <a:solidFill>
                  <a:srgbClr val="000000"/>
                </a:solidFill>
                <a:latin typeface="Poppins"/>
                <a:ea typeface="Poppins"/>
                <a:cs typeface="Poppins"/>
                <a:sym typeface="Poppins"/>
              </a:rPr>
              <a:t>dalam Mendukung Transformasi Digital Pendidikan</a:t>
            </a:r>
            <a:endParaRPr/>
          </a:p>
        </p:txBody>
      </p:sp>
      <p:sp>
        <p:nvSpPr>
          <p:cNvPr id="95" name="Google Shape;95;p1"/>
          <p:cNvSpPr/>
          <p:nvPr/>
        </p:nvSpPr>
        <p:spPr>
          <a:xfrm>
            <a:off x="428284" y="507150"/>
            <a:ext cx="527961" cy="521550"/>
          </a:xfrm>
          <a:custGeom>
            <a:rect b="b" l="l" r="r" t="t"/>
            <a:pathLst>
              <a:path extrusionOk="0" h="521550" w="527961">
                <a:moveTo>
                  <a:pt x="0" y="0"/>
                </a:moveTo>
                <a:lnTo>
                  <a:pt x="527961" y="0"/>
                </a:lnTo>
                <a:lnTo>
                  <a:pt x="527961" y="521550"/>
                </a:lnTo>
                <a:lnTo>
                  <a:pt x="0" y="521550"/>
                </a:lnTo>
                <a:lnTo>
                  <a:pt x="0" y="0"/>
                </a:lnTo>
                <a:close/>
              </a:path>
            </a:pathLst>
          </a:custGeom>
          <a:blipFill rotWithShape="1">
            <a:blip r:embed="rId5">
              <a:alphaModFix/>
            </a:blip>
            <a:stretch>
              <a:fillRect b="-6680" l="-3230" r="-247118" t="0"/>
            </a:stretch>
          </a:blipFill>
          <a:ln>
            <a:noFill/>
          </a:ln>
        </p:spPr>
      </p:sp>
      <p:sp>
        <p:nvSpPr>
          <p:cNvPr id="96" name="Google Shape;96;p1"/>
          <p:cNvSpPr txBox="1"/>
          <p:nvPr/>
        </p:nvSpPr>
        <p:spPr>
          <a:xfrm>
            <a:off x="956245" y="607361"/>
            <a:ext cx="5884575" cy="273504"/>
          </a:xfrm>
          <a:prstGeom prst="rect">
            <a:avLst/>
          </a:prstGeom>
          <a:noFill/>
          <a:ln>
            <a:noFill/>
          </a:ln>
        </p:spPr>
        <p:txBody>
          <a:bodyPr anchorCtr="0" anchor="t" bIns="0" lIns="0" spcFirstLastPara="1" rIns="0" wrap="square" tIns="0">
            <a:spAutoFit/>
          </a:bodyPr>
          <a:lstStyle/>
          <a:p>
            <a:pPr indent="0" lvl="0" marL="0" marR="0" rtl="0" algn="l">
              <a:lnSpc>
                <a:spcPct val="141400"/>
              </a:lnSpc>
              <a:spcBef>
                <a:spcPts val="0"/>
              </a:spcBef>
              <a:spcAft>
                <a:spcPts val="0"/>
              </a:spcAft>
              <a:buNone/>
            </a:pPr>
            <a:r>
              <a:rPr b="0" i="0" lang="en-US" sz="1500" u="none" cap="none" strike="noStrike">
                <a:solidFill>
                  <a:srgbClr val="FFFFFF"/>
                </a:solidFill>
                <a:latin typeface="Poppins"/>
                <a:ea typeface="Poppins"/>
                <a:cs typeface="Poppins"/>
                <a:sym typeface="Poppins"/>
              </a:rPr>
              <a:t>Kementerian Pendidikan, Kebudayaan, Riset, dan Teknologi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3459"/>
        </a:solidFill>
      </p:bgPr>
    </p:bg>
    <p:spTree>
      <p:nvGrpSpPr>
        <p:cNvPr id="394" name="Shape 394"/>
        <p:cNvGrpSpPr/>
        <p:nvPr/>
      </p:nvGrpSpPr>
      <p:grpSpPr>
        <a:xfrm>
          <a:off x="0" y="0"/>
          <a:ext cx="0" cy="0"/>
          <a:chOff x="0" y="0"/>
          <a:chExt cx="0" cy="0"/>
        </a:xfrm>
      </p:grpSpPr>
      <p:sp>
        <p:nvSpPr>
          <p:cNvPr id="395" name="Google Shape;395;p10"/>
          <p:cNvSpPr txBox="1"/>
          <p:nvPr/>
        </p:nvSpPr>
        <p:spPr>
          <a:xfrm>
            <a:off x="871526" y="9897873"/>
            <a:ext cx="10571400" cy="180975"/>
          </a:xfrm>
          <a:prstGeom prst="rect">
            <a:avLst/>
          </a:prstGeom>
          <a:noFill/>
          <a:ln>
            <a:noFill/>
          </a:ln>
        </p:spPr>
        <p:txBody>
          <a:bodyPr anchorCtr="0" anchor="t" bIns="0" lIns="0" spcFirstLastPara="1" rIns="0" wrap="square" tIns="0">
            <a:spAutoFit/>
          </a:bodyPr>
          <a:lstStyle/>
          <a:p>
            <a:pPr indent="0" lvl="0" marL="0" marR="0" rtl="0" algn="l">
              <a:lnSpc>
                <a:spcPct val="120055"/>
              </a:lnSpc>
              <a:spcBef>
                <a:spcPts val="0"/>
              </a:spcBef>
              <a:spcAft>
                <a:spcPts val="0"/>
              </a:spcAft>
              <a:buNone/>
            </a:pPr>
            <a:r>
              <a:rPr b="0" i="0" lang="en-US" sz="1087" u="none" cap="none" strike="noStrike">
                <a:solidFill>
                  <a:srgbClr val="FFFFFF"/>
                </a:solidFill>
                <a:latin typeface="Poppins"/>
                <a:ea typeface="Poppins"/>
                <a:cs typeface="Poppins"/>
                <a:sym typeface="Poppins"/>
              </a:rPr>
              <a:t>Dokumen Rahasia I 2022 - Kemendikbudristek. Informasi ini bersifat pribadi dan rahasia. Konten apa pun hanya milik Kemendikbudristek</a:t>
            </a:r>
            <a:endParaRPr/>
          </a:p>
        </p:txBody>
      </p:sp>
      <p:sp>
        <p:nvSpPr>
          <p:cNvPr id="396" name="Google Shape;396;p10"/>
          <p:cNvSpPr/>
          <p:nvPr/>
        </p:nvSpPr>
        <p:spPr>
          <a:xfrm>
            <a:off x="67129" y="507168"/>
            <a:ext cx="18289720" cy="10287000"/>
          </a:xfrm>
          <a:custGeom>
            <a:rect b="b" l="l" r="r" t="t"/>
            <a:pathLst>
              <a:path extrusionOk="0" h="10287000" w="18289720">
                <a:moveTo>
                  <a:pt x="0" y="0"/>
                </a:moveTo>
                <a:lnTo>
                  <a:pt x="18289721" y="0"/>
                </a:lnTo>
                <a:lnTo>
                  <a:pt x="18289721" y="10287000"/>
                </a:lnTo>
                <a:lnTo>
                  <a:pt x="0" y="10287000"/>
                </a:lnTo>
                <a:lnTo>
                  <a:pt x="0" y="0"/>
                </a:lnTo>
                <a:close/>
              </a:path>
            </a:pathLst>
          </a:custGeom>
          <a:blipFill rotWithShape="1">
            <a:blip r:embed="rId3">
              <a:alphaModFix/>
            </a:blip>
            <a:stretch>
              <a:fillRect b="0" l="0" r="0" t="0"/>
            </a:stretch>
          </a:blipFill>
          <a:ln>
            <a:noFill/>
          </a:ln>
        </p:spPr>
      </p:sp>
      <p:grpSp>
        <p:nvGrpSpPr>
          <p:cNvPr id="397" name="Google Shape;397;p10"/>
          <p:cNvGrpSpPr/>
          <p:nvPr/>
        </p:nvGrpSpPr>
        <p:grpSpPr>
          <a:xfrm>
            <a:off x="0" y="-21431"/>
            <a:ext cx="18356866" cy="1178071"/>
            <a:chOff x="0" y="-28575"/>
            <a:chExt cx="24475821" cy="1570761"/>
          </a:xfrm>
        </p:grpSpPr>
        <p:sp>
          <p:nvSpPr>
            <p:cNvPr id="398" name="Google Shape;398;p10"/>
            <p:cNvSpPr/>
            <p:nvPr/>
          </p:nvSpPr>
          <p:spPr>
            <a:xfrm>
              <a:off x="0" y="0"/>
              <a:ext cx="24475821" cy="1542120"/>
            </a:xfrm>
            <a:custGeom>
              <a:rect b="b" l="l" r="r" t="t"/>
              <a:pathLst>
                <a:path extrusionOk="0" h="1542120" w="24475821">
                  <a:moveTo>
                    <a:pt x="0" y="0"/>
                  </a:moveTo>
                  <a:lnTo>
                    <a:pt x="24475821" y="0"/>
                  </a:lnTo>
                  <a:lnTo>
                    <a:pt x="24475821" y="1542120"/>
                  </a:lnTo>
                  <a:lnTo>
                    <a:pt x="0" y="1542120"/>
                  </a:lnTo>
                  <a:close/>
                </a:path>
              </a:pathLst>
            </a:custGeom>
            <a:solidFill>
              <a:srgbClr val="FFFFFF"/>
            </a:solidFill>
            <a:ln>
              <a:noFill/>
            </a:ln>
          </p:spPr>
        </p:sp>
        <p:sp>
          <p:nvSpPr>
            <p:cNvPr id="399" name="Google Shape;399;p10"/>
            <p:cNvSpPr txBox="1"/>
            <p:nvPr/>
          </p:nvSpPr>
          <p:spPr>
            <a:xfrm>
              <a:off x="0" y="-28575"/>
              <a:ext cx="24475800" cy="1570761"/>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b="1" i="0" lang="en-US" sz="2700" u="none" cap="none" strike="noStrike">
                  <a:solidFill>
                    <a:srgbClr val="000000"/>
                  </a:solidFill>
                  <a:latin typeface="Poppins"/>
                  <a:ea typeface="Poppins"/>
                  <a:cs typeface="Poppins"/>
                  <a:sym typeface="Poppins"/>
                </a:rPr>
                <a:t>PROGRAM INTERNAL KEMENDIKBUDRISTEK</a:t>
              </a:r>
              <a:endParaRPr/>
            </a:p>
            <a:p>
              <a:pPr indent="0" lvl="0" marL="0" marR="0" rtl="0" algn="ctr">
                <a:lnSpc>
                  <a:spcPct val="120000"/>
                </a:lnSpc>
                <a:spcBef>
                  <a:spcPts val="0"/>
                </a:spcBef>
                <a:spcAft>
                  <a:spcPts val="0"/>
                </a:spcAft>
                <a:buNone/>
              </a:pPr>
              <a:r>
                <a:rPr b="1" i="0" lang="en-US" sz="2700" u="none" cap="none" strike="noStrike">
                  <a:solidFill>
                    <a:srgbClr val="000000"/>
                  </a:solidFill>
                  <a:latin typeface="Poppins"/>
                  <a:ea typeface="Poppins"/>
                  <a:cs typeface="Poppins"/>
                  <a:sym typeface="Poppins"/>
                </a:rPr>
                <a:t>YANG BERBASIS DATA PENDIDIKAN</a:t>
              </a:r>
              <a:endParaRPr/>
            </a:p>
          </p:txBody>
        </p:sp>
      </p:grpSp>
      <p:sp>
        <p:nvSpPr>
          <p:cNvPr id="400" name="Google Shape;400;p10"/>
          <p:cNvSpPr/>
          <p:nvPr/>
        </p:nvSpPr>
        <p:spPr>
          <a:xfrm>
            <a:off x="3299964" y="0"/>
            <a:ext cx="1343907" cy="1028700"/>
          </a:xfrm>
          <a:custGeom>
            <a:rect b="b" l="l" r="r" t="t"/>
            <a:pathLst>
              <a:path extrusionOk="0" h="1028700" w="1343907">
                <a:moveTo>
                  <a:pt x="0" y="0"/>
                </a:moveTo>
                <a:lnTo>
                  <a:pt x="1343908" y="0"/>
                </a:lnTo>
                <a:lnTo>
                  <a:pt x="1343908" y="1028700"/>
                </a:lnTo>
                <a:lnTo>
                  <a:pt x="0" y="1028700"/>
                </a:lnTo>
                <a:lnTo>
                  <a:pt x="0" y="0"/>
                </a:lnTo>
                <a:close/>
              </a:path>
            </a:pathLst>
          </a:custGeom>
          <a:blipFill rotWithShape="1">
            <a:blip r:embed="rId4">
              <a:alphaModFix/>
            </a:blip>
            <a:stretch>
              <a:fillRect b="0" l="0" r="0" t="0"/>
            </a:stretch>
          </a:blipFill>
          <a:ln>
            <a:noFill/>
          </a:ln>
        </p:spPr>
      </p:sp>
      <p:sp>
        <p:nvSpPr>
          <p:cNvPr id="401" name="Google Shape;401;p10"/>
          <p:cNvSpPr/>
          <p:nvPr/>
        </p:nvSpPr>
        <p:spPr>
          <a:xfrm>
            <a:off x="1608547" y="6060094"/>
            <a:ext cx="6274345" cy="691561"/>
          </a:xfrm>
          <a:custGeom>
            <a:rect b="b" l="l" r="r" t="t"/>
            <a:pathLst>
              <a:path extrusionOk="0" h="691561" w="6274345">
                <a:moveTo>
                  <a:pt x="0" y="0"/>
                </a:moveTo>
                <a:lnTo>
                  <a:pt x="6274345" y="0"/>
                </a:lnTo>
                <a:lnTo>
                  <a:pt x="6274345" y="691561"/>
                </a:lnTo>
                <a:lnTo>
                  <a:pt x="0" y="691561"/>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11"/>
          <p:cNvSpPr txBox="1"/>
          <p:nvPr/>
        </p:nvSpPr>
        <p:spPr>
          <a:xfrm>
            <a:off x="17705643" y="9867251"/>
            <a:ext cx="286200" cy="247650"/>
          </a:xfrm>
          <a:prstGeom prst="rect">
            <a:avLst/>
          </a:prstGeom>
          <a:noFill/>
          <a:ln>
            <a:noFill/>
          </a:ln>
        </p:spPr>
        <p:txBody>
          <a:bodyPr anchorCtr="0" anchor="t" bIns="0" lIns="0" spcFirstLastPara="1" rIns="0" wrap="square" tIns="0">
            <a:spAutoFit/>
          </a:bodyPr>
          <a:lstStyle/>
          <a:p>
            <a:pPr indent="0" lvl="0" marL="0" marR="0" rtl="0" algn="r">
              <a:lnSpc>
                <a:spcPct val="119974"/>
              </a:lnSpc>
              <a:spcBef>
                <a:spcPts val="0"/>
              </a:spcBef>
              <a:spcAft>
                <a:spcPts val="0"/>
              </a:spcAft>
              <a:buNone/>
            </a:pPr>
            <a:r>
              <a:rPr b="0" i="0" lang="en-US" sz="1582" u="none" cap="none" strike="noStrike">
                <a:solidFill>
                  <a:srgbClr val="000000"/>
                </a:solidFill>
                <a:latin typeface="Poppins"/>
                <a:ea typeface="Poppins"/>
                <a:cs typeface="Poppins"/>
                <a:sym typeface="Poppins"/>
              </a:rPr>
              <a:t>‹#›</a:t>
            </a:r>
            <a:endParaRPr/>
          </a:p>
        </p:txBody>
      </p:sp>
      <p:sp>
        <p:nvSpPr>
          <p:cNvPr id="407" name="Google Shape;407;p11"/>
          <p:cNvSpPr/>
          <p:nvPr/>
        </p:nvSpPr>
        <p:spPr>
          <a:xfrm>
            <a:off x="75" y="9601425"/>
            <a:ext cx="18288000" cy="116110"/>
          </a:xfrm>
          <a:custGeom>
            <a:rect b="b" l="l" r="r" t="t"/>
            <a:pathLst>
              <a:path extrusionOk="0" h="154813" w="24384000">
                <a:moveTo>
                  <a:pt x="0" y="0"/>
                </a:moveTo>
                <a:lnTo>
                  <a:pt x="24384000" y="0"/>
                </a:lnTo>
                <a:lnTo>
                  <a:pt x="24384000" y="154813"/>
                </a:lnTo>
                <a:lnTo>
                  <a:pt x="0" y="154813"/>
                </a:lnTo>
                <a:close/>
              </a:path>
            </a:pathLst>
          </a:custGeom>
          <a:solidFill>
            <a:srgbClr val="043459"/>
          </a:solidFill>
          <a:ln>
            <a:noFill/>
          </a:ln>
        </p:spPr>
      </p:sp>
      <p:sp>
        <p:nvSpPr>
          <p:cNvPr id="408" name="Google Shape;408;p11"/>
          <p:cNvSpPr txBox="1"/>
          <p:nvPr/>
        </p:nvSpPr>
        <p:spPr>
          <a:xfrm>
            <a:off x="871526" y="9897873"/>
            <a:ext cx="10571400" cy="180975"/>
          </a:xfrm>
          <a:prstGeom prst="rect">
            <a:avLst/>
          </a:prstGeom>
          <a:noFill/>
          <a:ln>
            <a:noFill/>
          </a:ln>
        </p:spPr>
        <p:txBody>
          <a:bodyPr anchorCtr="0" anchor="t" bIns="0" lIns="0" spcFirstLastPara="1" rIns="0" wrap="square" tIns="0">
            <a:spAutoFit/>
          </a:bodyPr>
          <a:lstStyle/>
          <a:p>
            <a:pPr indent="0" lvl="0" marL="0" marR="0" rtl="0" algn="l">
              <a:lnSpc>
                <a:spcPct val="120055"/>
              </a:lnSpc>
              <a:spcBef>
                <a:spcPts val="0"/>
              </a:spcBef>
              <a:spcAft>
                <a:spcPts val="0"/>
              </a:spcAft>
              <a:buNone/>
            </a:pPr>
            <a:r>
              <a:rPr b="0" i="0" lang="en-US" sz="1087" u="none" cap="none" strike="noStrike">
                <a:solidFill>
                  <a:srgbClr val="000000"/>
                </a:solidFill>
                <a:latin typeface="Poppins"/>
                <a:ea typeface="Poppins"/>
                <a:cs typeface="Poppins"/>
                <a:sym typeface="Poppins"/>
              </a:rPr>
              <a:t>Dokumen Rahasia I 2022 - Kemendikbudristek. Informasi ini bersifat pribadi dan rahasia. Konten apa pun hanya milik Kemendikbudristek</a:t>
            </a:r>
            <a:endParaRPr/>
          </a:p>
        </p:txBody>
      </p:sp>
      <p:sp>
        <p:nvSpPr>
          <p:cNvPr id="409" name="Google Shape;409;p11"/>
          <p:cNvSpPr/>
          <p:nvPr/>
        </p:nvSpPr>
        <p:spPr>
          <a:xfrm>
            <a:off x="17037520" y="9816405"/>
            <a:ext cx="379841" cy="385762"/>
          </a:xfrm>
          <a:custGeom>
            <a:rect b="b" l="l" r="r" t="t"/>
            <a:pathLst>
              <a:path extrusionOk="0" h="385762" w="379841">
                <a:moveTo>
                  <a:pt x="0" y="0"/>
                </a:moveTo>
                <a:lnTo>
                  <a:pt x="379841" y="0"/>
                </a:lnTo>
                <a:lnTo>
                  <a:pt x="379841" y="385762"/>
                </a:lnTo>
                <a:lnTo>
                  <a:pt x="0" y="385762"/>
                </a:lnTo>
                <a:lnTo>
                  <a:pt x="0" y="0"/>
                </a:lnTo>
                <a:close/>
              </a:path>
            </a:pathLst>
          </a:custGeom>
          <a:blipFill rotWithShape="1">
            <a:blip r:embed="rId3">
              <a:alphaModFix/>
            </a:blip>
            <a:stretch>
              <a:fillRect b="0" l="0" r="0" t="0"/>
            </a:stretch>
          </a:blipFill>
          <a:ln>
            <a:noFill/>
          </a:ln>
        </p:spPr>
      </p:sp>
      <p:grpSp>
        <p:nvGrpSpPr>
          <p:cNvPr id="410" name="Google Shape;410;p11"/>
          <p:cNvGrpSpPr/>
          <p:nvPr/>
        </p:nvGrpSpPr>
        <p:grpSpPr>
          <a:xfrm>
            <a:off x="1028700" y="238680"/>
            <a:ext cx="14757368" cy="1302371"/>
            <a:chOff x="0" y="-28575"/>
            <a:chExt cx="19676490" cy="1736495"/>
          </a:xfrm>
        </p:grpSpPr>
        <p:sp>
          <p:nvSpPr>
            <p:cNvPr id="411" name="Google Shape;411;p11"/>
            <p:cNvSpPr/>
            <p:nvPr/>
          </p:nvSpPr>
          <p:spPr>
            <a:xfrm>
              <a:off x="0" y="0"/>
              <a:ext cx="19676490" cy="1707920"/>
            </a:xfrm>
            <a:custGeom>
              <a:rect b="b" l="l" r="r" t="t"/>
              <a:pathLst>
                <a:path extrusionOk="0" h="1707920" w="19676490">
                  <a:moveTo>
                    <a:pt x="0" y="0"/>
                  </a:moveTo>
                  <a:lnTo>
                    <a:pt x="19676490" y="0"/>
                  </a:lnTo>
                  <a:lnTo>
                    <a:pt x="19676490" y="1707920"/>
                  </a:lnTo>
                  <a:lnTo>
                    <a:pt x="0" y="1707920"/>
                  </a:lnTo>
                  <a:close/>
                </a:path>
              </a:pathLst>
            </a:custGeom>
            <a:solidFill>
              <a:srgbClr val="043459"/>
            </a:solidFill>
            <a:ln>
              <a:noFill/>
            </a:ln>
          </p:spPr>
        </p:sp>
        <p:sp>
          <p:nvSpPr>
            <p:cNvPr id="412" name="Google Shape;412;p11"/>
            <p:cNvSpPr txBox="1"/>
            <p:nvPr/>
          </p:nvSpPr>
          <p:spPr>
            <a:xfrm>
              <a:off x="0" y="-28575"/>
              <a:ext cx="19676480" cy="1736471"/>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b="1" i="0" lang="en-US" sz="3000" u="none" cap="none" strike="noStrike">
                  <a:solidFill>
                    <a:srgbClr val="FFFFFF"/>
                  </a:solidFill>
                  <a:latin typeface="Poppins"/>
                  <a:ea typeface="Poppins"/>
                  <a:cs typeface="Poppins"/>
                  <a:sym typeface="Poppins"/>
                </a:rPr>
                <a:t>INTEGRASI DATA POKOK PENDIDIKAN DENGAN </a:t>
              </a:r>
              <a:endParaRPr/>
            </a:p>
            <a:p>
              <a:pPr indent="0" lvl="0" marL="0" marR="0" rtl="0" algn="ctr">
                <a:lnSpc>
                  <a:spcPct val="120000"/>
                </a:lnSpc>
                <a:spcBef>
                  <a:spcPts val="0"/>
                </a:spcBef>
                <a:spcAft>
                  <a:spcPts val="0"/>
                </a:spcAft>
                <a:buNone/>
              </a:pPr>
              <a:r>
                <a:rPr b="1" i="0" lang="en-US" sz="3000" u="none" cap="none" strike="noStrike">
                  <a:solidFill>
                    <a:srgbClr val="FFFFFF"/>
                  </a:solidFill>
                  <a:latin typeface="Poppins"/>
                  <a:ea typeface="Poppins"/>
                  <a:cs typeface="Poppins"/>
                  <a:sym typeface="Poppins"/>
                </a:rPr>
                <a:t>KEMENTERIAN DAN LEMBAGA (K/L) YANG LAIN</a:t>
              </a:r>
              <a:endParaRPr/>
            </a:p>
          </p:txBody>
        </p:sp>
      </p:grpSp>
      <p:sp>
        <p:nvSpPr>
          <p:cNvPr id="413" name="Google Shape;413;p11"/>
          <p:cNvSpPr/>
          <p:nvPr/>
        </p:nvSpPr>
        <p:spPr>
          <a:xfrm>
            <a:off x="11247120" y="3299907"/>
            <a:ext cx="3893500" cy="3485478"/>
          </a:xfrm>
          <a:custGeom>
            <a:rect b="b" l="l" r="r" t="t"/>
            <a:pathLst>
              <a:path extrusionOk="0" h="3485478" w="3893500">
                <a:moveTo>
                  <a:pt x="0" y="0"/>
                </a:moveTo>
                <a:lnTo>
                  <a:pt x="3893500" y="0"/>
                </a:lnTo>
                <a:lnTo>
                  <a:pt x="3893500" y="3485478"/>
                </a:lnTo>
                <a:lnTo>
                  <a:pt x="0" y="3485478"/>
                </a:lnTo>
                <a:lnTo>
                  <a:pt x="0" y="0"/>
                </a:lnTo>
                <a:close/>
              </a:path>
            </a:pathLst>
          </a:custGeom>
          <a:blipFill rotWithShape="1">
            <a:blip r:embed="rId4">
              <a:alphaModFix/>
            </a:blip>
            <a:stretch>
              <a:fillRect b="0" l="0" r="0" t="0"/>
            </a:stretch>
          </a:blipFill>
          <a:ln>
            <a:noFill/>
          </a:ln>
        </p:spPr>
      </p:sp>
      <p:sp>
        <p:nvSpPr>
          <p:cNvPr id="414" name="Google Shape;414;p11"/>
          <p:cNvSpPr/>
          <p:nvPr/>
        </p:nvSpPr>
        <p:spPr>
          <a:xfrm>
            <a:off x="12206577" y="4765218"/>
            <a:ext cx="1157668" cy="641795"/>
          </a:xfrm>
          <a:custGeom>
            <a:rect b="b" l="l" r="r" t="t"/>
            <a:pathLst>
              <a:path extrusionOk="0" h="855726" w="1543558">
                <a:moveTo>
                  <a:pt x="0" y="427863"/>
                </a:moveTo>
                <a:cubicBezTo>
                  <a:pt x="0" y="191516"/>
                  <a:pt x="345567" y="0"/>
                  <a:pt x="771779" y="0"/>
                </a:cubicBezTo>
                <a:cubicBezTo>
                  <a:pt x="1197991" y="0"/>
                  <a:pt x="1543558" y="191516"/>
                  <a:pt x="1543558" y="427863"/>
                </a:cubicBezTo>
                <a:cubicBezTo>
                  <a:pt x="1543558" y="664210"/>
                  <a:pt x="1197991" y="855726"/>
                  <a:pt x="771779" y="855726"/>
                </a:cubicBezTo>
                <a:cubicBezTo>
                  <a:pt x="345567" y="855726"/>
                  <a:pt x="0" y="664083"/>
                  <a:pt x="0" y="427863"/>
                </a:cubicBez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1"/>
          <p:cNvSpPr/>
          <p:nvPr/>
        </p:nvSpPr>
        <p:spPr>
          <a:xfrm>
            <a:off x="12715100" y="1847948"/>
            <a:ext cx="729805" cy="641795"/>
          </a:xfrm>
          <a:custGeom>
            <a:rect b="b" l="l" r="r" t="t"/>
            <a:pathLst>
              <a:path extrusionOk="0" h="855726" w="973074">
                <a:moveTo>
                  <a:pt x="0" y="427863"/>
                </a:moveTo>
                <a:cubicBezTo>
                  <a:pt x="0" y="191516"/>
                  <a:pt x="217805" y="0"/>
                  <a:pt x="486537" y="0"/>
                </a:cubicBezTo>
                <a:cubicBezTo>
                  <a:pt x="755269" y="0"/>
                  <a:pt x="973074" y="191516"/>
                  <a:pt x="973074" y="427863"/>
                </a:cubicBezTo>
                <a:cubicBezTo>
                  <a:pt x="973074" y="664210"/>
                  <a:pt x="755269" y="855726"/>
                  <a:pt x="486537" y="855726"/>
                </a:cubicBezTo>
                <a:cubicBezTo>
                  <a:pt x="217805" y="855726"/>
                  <a:pt x="0" y="664083"/>
                  <a:pt x="0" y="427863"/>
                </a:cubicBez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1"/>
          <p:cNvSpPr/>
          <p:nvPr/>
        </p:nvSpPr>
        <p:spPr>
          <a:xfrm>
            <a:off x="14775702" y="2955294"/>
            <a:ext cx="729805" cy="641794"/>
          </a:xfrm>
          <a:custGeom>
            <a:rect b="b" l="l" r="r" t="t"/>
            <a:pathLst>
              <a:path extrusionOk="0" h="855726" w="973074">
                <a:moveTo>
                  <a:pt x="0" y="427863"/>
                </a:moveTo>
                <a:cubicBezTo>
                  <a:pt x="0" y="191516"/>
                  <a:pt x="217805" y="0"/>
                  <a:pt x="486537" y="0"/>
                </a:cubicBezTo>
                <a:cubicBezTo>
                  <a:pt x="755269" y="0"/>
                  <a:pt x="973074" y="191516"/>
                  <a:pt x="973074" y="427863"/>
                </a:cubicBezTo>
                <a:cubicBezTo>
                  <a:pt x="973074" y="664210"/>
                  <a:pt x="755269" y="855726"/>
                  <a:pt x="486537" y="855726"/>
                </a:cubicBezTo>
                <a:cubicBezTo>
                  <a:pt x="217805" y="855726"/>
                  <a:pt x="0" y="664083"/>
                  <a:pt x="0" y="427863"/>
                </a:cubicBez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1"/>
          <p:cNvSpPr/>
          <p:nvPr/>
        </p:nvSpPr>
        <p:spPr>
          <a:xfrm>
            <a:off x="15509736" y="3863402"/>
            <a:ext cx="729805" cy="641795"/>
          </a:xfrm>
          <a:custGeom>
            <a:rect b="b" l="l" r="r" t="t"/>
            <a:pathLst>
              <a:path extrusionOk="0" h="855726" w="973074">
                <a:moveTo>
                  <a:pt x="0" y="427863"/>
                </a:moveTo>
                <a:cubicBezTo>
                  <a:pt x="0" y="191516"/>
                  <a:pt x="217805" y="0"/>
                  <a:pt x="486537" y="0"/>
                </a:cubicBezTo>
                <a:cubicBezTo>
                  <a:pt x="755269" y="0"/>
                  <a:pt x="973074" y="191516"/>
                  <a:pt x="973074" y="427863"/>
                </a:cubicBezTo>
                <a:cubicBezTo>
                  <a:pt x="973074" y="664210"/>
                  <a:pt x="755269" y="855726"/>
                  <a:pt x="486537" y="855726"/>
                </a:cubicBezTo>
                <a:cubicBezTo>
                  <a:pt x="217805" y="855726"/>
                  <a:pt x="0" y="664083"/>
                  <a:pt x="0" y="427863"/>
                </a:cubicBez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1"/>
          <p:cNvSpPr/>
          <p:nvPr/>
        </p:nvSpPr>
        <p:spPr>
          <a:xfrm>
            <a:off x="15583181" y="5579343"/>
            <a:ext cx="729805" cy="641795"/>
          </a:xfrm>
          <a:custGeom>
            <a:rect b="b" l="l" r="r" t="t"/>
            <a:pathLst>
              <a:path extrusionOk="0" h="855726" w="973074">
                <a:moveTo>
                  <a:pt x="0" y="427863"/>
                </a:moveTo>
                <a:cubicBezTo>
                  <a:pt x="0" y="191516"/>
                  <a:pt x="217805" y="0"/>
                  <a:pt x="486537" y="0"/>
                </a:cubicBezTo>
                <a:cubicBezTo>
                  <a:pt x="755269" y="0"/>
                  <a:pt x="973074" y="191516"/>
                  <a:pt x="973074" y="427863"/>
                </a:cubicBezTo>
                <a:cubicBezTo>
                  <a:pt x="973074" y="664210"/>
                  <a:pt x="755269" y="855726"/>
                  <a:pt x="486537" y="855726"/>
                </a:cubicBezTo>
                <a:cubicBezTo>
                  <a:pt x="217805" y="855726"/>
                  <a:pt x="0" y="664083"/>
                  <a:pt x="0" y="427863"/>
                </a:cubicBez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1"/>
          <p:cNvSpPr/>
          <p:nvPr/>
        </p:nvSpPr>
        <p:spPr>
          <a:xfrm>
            <a:off x="14627265" y="7054957"/>
            <a:ext cx="729805" cy="641795"/>
          </a:xfrm>
          <a:custGeom>
            <a:rect b="b" l="l" r="r" t="t"/>
            <a:pathLst>
              <a:path extrusionOk="0" h="855726" w="973074">
                <a:moveTo>
                  <a:pt x="0" y="427863"/>
                </a:moveTo>
                <a:cubicBezTo>
                  <a:pt x="0" y="191516"/>
                  <a:pt x="217805" y="0"/>
                  <a:pt x="486537" y="0"/>
                </a:cubicBezTo>
                <a:cubicBezTo>
                  <a:pt x="755269" y="0"/>
                  <a:pt x="973074" y="191516"/>
                  <a:pt x="973074" y="427863"/>
                </a:cubicBezTo>
                <a:cubicBezTo>
                  <a:pt x="973074" y="664210"/>
                  <a:pt x="755269" y="855726"/>
                  <a:pt x="486537" y="855726"/>
                </a:cubicBezTo>
                <a:cubicBezTo>
                  <a:pt x="217805" y="855726"/>
                  <a:pt x="0" y="664083"/>
                  <a:pt x="0" y="427863"/>
                </a:cubicBez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1"/>
          <p:cNvSpPr/>
          <p:nvPr/>
        </p:nvSpPr>
        <p:spPr>
          <a:xfrm>
            <a:off x="12844662" y="7858658"/>
            <a:ext cx="729805" cy="641794"/>
          </a:xfrm>
          <a:custGeom>
            <a:rect b="b" l="l" r="r" t="t"/>
            <a:pathLst>
              <a:path extrusionOk="0" h="855726" w="973074">
                <a:moveTo>
                  <a:pt x="0" y="427863"/>
                </a:moveTo>
                <a:cubicBezTo>
                  <a:pt x="0" y="191516"/>
                  <a:pt x="217805" y="0"/>
                  <a:pt x="486537" y="0"/>
                </a:cubicBezTo>
                <a:cubicBezTo>
                  <a:pt x="755269" y="0"/>
                  <a:pt x="973074" y="191516"/>
                  <a:pt x="973074" y="427863"/>
                </a:cubicBezTo>
                <a:cubicBezTo>
                  <a:pt x="973074" y="664210"/>
                  <a:pt x="755269" y="855726"/>
                  <a:pt x="486537" y="855726"/>
                </a:cubicBezTo>
                <a:cubicBezTo>
                  <a:pt x="217805" y="855726"/>
                  <a:pt x="0" y="664083"/>
                  <a:pt x="0" y="427863"/>
                </a:cubicBez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1"/>
          <p:cNvSpPr/>
          <p:nvPr/>
        </p:nvSpPr>
        <p:spPr>
          <a:xfrm>
            <a:off x="13890741" y="2248227"/>
            <a:ext cx="729805" cy="641795"/>
          </a:xfrm>
          <a:custGeom>
            <a:rect b="b" l="l" r="r" t="t"/>
            <a:pathLst>
              <a:path extrusionOk="0" h="855726" w="973074">
                <a:moveTo>
                  <a:pt x="0" y="427863"/>
                </a:moveTo>
                <a:cubicBezTo>
                  <a:pt x="0" y="191516"/>
                  <a:pt x="217805" y="0"/>
                  <a:pt x="486537" y="0"/>
                </a:cubicBezTo>
                <a:cubicBezTo>
                  <a:pt x="755269" y="0"/>
                  <a:pt x="973074" y="191516"/>
                  <a:pt x="973074" y="427863"/>
                </a:cubicBezTo>
                <a:cubicBezTo>
                  <a:pt x="973074" y="664210"/>
                  <a:pt x="755269" y="855726"/>
                  <a:pt x="486537" y="855726"/>
                </a:cubicBezTo>
                <a:cubicBezTo>
                  <a:pt x="217805" y="855726"/>
                  <a:pt x="0" y="664083"/>
                  <a:pt x="0" y="427863"/>
                </a:cubicBez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1"/>
          <p:cNvSpPr/>
          <p:nvPr/>
        </p:nvSpPr>
        <p:spPr>
          <a:xfrm>
            <a:off x="16099066" y="4757877"/>
            <a:ext cx="729805" cy="641795"/>
          </a:xfrm>
          <a:custGeom>
            <a:rect b="b" l="l" r="r" t="t"/>
            <a:pathLst>
              <a:path extrusionOk="0" h="855726" w="973074">
                <a:moveTo>
                  <a:pt x="0" y="427863"/>
                </a:moveTo>
                <a:cubicBezTo>
                  <a:pt x="0" y="191516"/>
                  <a:pt x="217805" y="0"/>
                  <a:pt x="486537" y="0"/>
                </a:cubicBezTo>
                <a:cubicBezTo>
                  <a:pt x="755269" y="0"/>
                  <a:pt x="973074" y="191516"/>
                  <a:pt x="973074" y="427863"/>
                </a:cubicBezTo>
                <a:cubicBezTo>
                  <a:pt x="973074" y="664210"/>
                  <a:pt x="755269" y="855726"/>
                  <a:pt x="486537" y="855726"/>
                </a:cubicBezTo>
                <a:cubicBezTo>
                  <a:pt x="217805" y="855726"/>
                  <a:pt x="0" y="664083"/>
                  <a:pt x="0" y="427863"/>
                </a:cubicBez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1"/>
          <p:cNvSpPr/>
          <p:nvPr/>
        </p:nvSpPr>
        <p:spPr>
          <a:xfrm>
            <a:off x="13806770" y="7493739"/>
            <a:ext cx="729805" cy="641794"/>
          </a:xfrm>
          <a:custGeom>
            <a:rect b="b" l="l" r="r" t="t"/>
            <a:pathLst>
              <a:path extrusionOk="0" h="855726" w="973074">
                <a:moveTo>
                  <a:pt x="0" y="427863"/>
                </a:moveTo>
                <a:cubicBezTo>
                  <a:pt x="0" y="191516"/>
                  <a:pt x="217805" y="0"/>
                  <a:pt x="486537" y="0"/>
                </a:cubicBezTo>
                <a:cubicBezTo>
                  <a:pt x="755269" y="0"/>
                  <a:pt x="973074" y="191516"/>
                  <a:pt x="973074" y="427863"/>
                </a:cubicBezTo>
                <a:cubicBezTo>
                  <a:pt x="973074" y="664210"/>
                  <a:pt x="755269" y="855726"/>
                  <a:pt x="486537" y="855726"/>
                </a:cubicBezTo>
                <a:cubicBezTo>
                  <a:pt x="217805" y="855726"/>
                  <a:pt x="0" y="664083"/>
                  <a:pt x="0" y="427863"/>
                </a:cubicBez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4" name="Google Shape;424;p11"/>
          <p:cNvCxnSpPr/>
          <p:nvPr/>
        </p:nvCxnSpPr>
        <p:spPr>
          <a:xfrm rot="-5823899">
            <a:off x="11892416" y="3778376"/>
            <a:ext cx="2659447" cy="0"/>
          </a:xfrm>
          <a:prstGeom prst="straightConnector1">
            <a:avLst/>
          </a:prstGeom>
          <a:noFill/>
          <a:ln cap="rnd" cmpd="sng" w="19050">
            <a:solidFill>
              <a:srgbClr val="2881A6"/>
            </a:solidFill>
            <a:prstDash val="solid"/>
            <a:round/>
            <a:headEnd len="sm" w="sm" type="none"/>
            <a:tailEnd len="med" w="med" type="triangle"/>
          </a:ln>
        </p:spPr>
      </p:cxnSp>
      <p:cxnSp>
        <p:nvCxnSpPr>
          <p:cNvPr id="425" name="Google Shape;425;p11"/>
          <p:cNvCxnSpPr/>
          <p:nvPr/>
        </p:nvCxnSpPr>
        <p:spPr>
          <a:xfrm rot="-4430117">
            <a:off x="12466447" y="3931524"/>
            <a:ext cx="2428987" cy="0"/>
          </a:xfrm>
          <a:prstGeom prst="straightConnector1">
            <a:avLst/>
          </a:prstGeom>
          <a:noFill/>
          <a:ln cap="rnd" cmpd="sng" w="19050">
            <a:solidFill>
              <a:srgbClr val="2881A6"/>
            </a:solidFill>
            <a:prstDash val="solid"/>
            <a:round/>
            <a:headEnd len="sm" w="sm" type="none"/>
            <a:tailEnd len="med" w="med" type="triangle"/>
          </a:ln>
        </p:spPr>
      </p:cxnSp>
      <p:cxnSp>
        <p:nvCxnSpPr>
          <p:cNvPr id="426" name="Google Shape;426;p11"/>
          <p:cNvCxnSpPr/>
          <p:nvPr/>
        </p:nvCxnSpPr>
        <p:spPr>
          <a:xfrm rot="-2769780">
            <a:off x="12996386" y="4285058"/>
            <a:ext cx="2254070" cy="0"/>
          </a:xfrm>
          <a:prstGeom prst="straightConnector1">
            <a:avLst/>
          </a:prstGeom>
          <a:noFill/>
          <a:ln cap="rnd" cmpd="sng" w="19050">
            <a:solidFill>
              <a:srgbClr val="2881A6"/>
            </a:solidFill>
            <a:prstDash val="solid"/>
            <a:round/>
            <a:headEnd len="sm" w="sm" type="none"/>
            <a:tailEnd len="med" w="med" type="triangle"/>
          </a:ln>
        </p:spPr>
      </p:cxnSp>
      <p:cxnSp>
        <p:nvCxnSpPr>
          <p:cNvPr id="427" name="Google Shape;427;p11"/>
          <p:cNvCxnSpPr/>
          <p:nvPr/>
        </p:nvCxnSpPr>
        <p:spPr>
          <a:xfrm rot="-1041958">
            <a:off x="13288017" y="4739111"/>
            <a:ext cx="2404842" cy="0"/>
          </a:xfrm>
          <a:prstGeom prst="straightConnector1">
            <a:avLst/>
          </a:prstGeom>
          <a:noFill/>
          <a:ln cap="rnd" cmpd="sng" w="19050">
            <a:solidFill>
              <a:srgbClr val="2881A6"/>
            </a:solidFill>
            <a:prstDash val="solid"/>
            <a:round/>
            <a:headEnd len="sm" w="sm" type="none"/>
            <a:tailEnd len="med" w="med" type="triangle"/>
          </a:ln>
        </p:spPr>
      </p:cxnSp>
      <p:cxnSp>
        <p:nvCxnSpPr>
          <p:cNvPr id="428" name="Google Shape;428;p11"/>
          <p:cNvCxnSpPr/>
          <p:nvPr/>
        </p:nvCxnSpPr>
        <p:spPr>
          <a:xfrm rot="-62126">
            <a:off x="13342599" y="5072901"/>
            <a:ext cx="2778125" cy="0"/>
          </a:xfrm>
          <a:prstGeom prst="straightConnector1">
            <a:avLst/>
          </a:prstGeom>
          <a:noFill/>
          <a:ln cap="rnd" cmpd="sng" w="19050">
            <a:solidFill>
              <a:srgbClr val="FF3131"/>
            </a:solidFill>
            <a:prstDash val="solid"/>
            <a:round/>
            <a:headEnd len="sm" w="sm" type="none"/>
            <a:tailEnd len="med" w="med" type="triangle"/>
          </a:ln>
        </p:spPr>
      </p:cxnSp>
      <p:cxnSp>
        <p:nvCxnSpPr>
          <p:cNvPr id="429" name="Google Shape;429;p11"/>
          <p:cNvCxnSpPr/>
          <p:nvPr/>
        </p:nvCxnSpPr>
        <p:spPr>
          <a:xfrm rot="893779">
            <a:off x="13301640" y="5370186"/>
            <a:ext cx="2451041" cy="0"/>
          </a:xfrm>
          <a:prstGeom prst="straightConnector1">
            <a:avLst/>
          </a:prstGeom>
          <a:noFill/>
          <a:ln cap="rnd" cmpd="sng" w="19050">
            <a:solidFill>
              <a:srgbClr val="2881A6"/>
            </a:solidFill>
            <a:prstDash val="solid"/>
            <a:round/>
            <a:headEnd len="sm" w="sm" type="none"/>
            <a:tailEnd len="med" w="med" type="triangle"/>
          </a:ln>
        </p:spPr>
      </p:cxnSp>
      <p:cxnSp>
        <p:nvCxnSpPr>
          <p:cNvPr id="430" name="Google Shape;430;p11"/>
          <p:cNvCxnSpPr/>
          <p:nvPr/>
        </p:nvCxnSpPr>
        <p:spPr>
          <a:xfrm rot="3368501">
            <a:off x="12781343" y="6107993"/>
            <a:ext cx="2535718" cy="0"/>
          </a:xfrm>
          <a:prstGeom prst="straightConnector1">
            <a:avLst/>
          </a:prstGeom>
          <a:noFill/>
          <a:ln cap="rnd" cmpd="sng" w="19050">
            <a:solidFill>
              <a:srgbClr val="2881A6"/>
            </a:solidFill>
            <a:prstDash val="solid"/>
            <a:round/>
            <a:headEnd len="sm" w="sm" type="none"/>
            <a:tailEnd len="med" w="med" type="triangle"/>
          </a:ln>
        </p:spPr>
      </p:cxnSp>
      <p:cxnSp>
        <p:nvCxnSpPr>
          <p:cNvPr id="431" name="Google Shape;431;p11"/>
          <p:cNvCxnSpPr/>
          <p:nvPr/>
        </p:nvCxnSpPr>
        <p:spPr>
          <a:xfrm rot="4251830">
            <a:off x="12471057" y="6280393"/>
            <a:ext cx="2593835" cy="0"/>
          </a:xfrm>
          <a:prstGeom prst="straightConnector1">
            <a:avLst/>
          </a:prstGeom>
          <a:noFill/>
          <a:ln cap="rnd" cmpd="sng" w="19050">
            <a:solidFill>
              <a:srgbClr val="2881A6"/>
            </a:solidFill>
            <a:prstDash val="solid"/>
            <a:round/>
            <a:headEnd len="sm" w="sm" type="none"/>
            <a:tailEnd len="med" w="med" type="triangle"/>
          </a:ln>
        </p:spPr>
      </p:cxnSp>
      <p:cxnSp>
        <p:nvCxnSpPr>
          <p:cNvPr id="432" name="Google Shape;432;p11"/>
          <p:cNvCxnSpPr/>
          <p:nvPr/>
        </p:nvCxnSpPr>
        <p:spPr>
          <a:xfrm rot="5640805">
            <a:off x="11875748" y="6462852"/>
            <a:ext cx="2822345" cy="0"/>
          </a:xfrm>
          <a:prstGeom prst="straightConnector1">
            <a:avLst/>
          </a:prstGeom>
          <a:noFill/>
          <a:ln cap="rnd" cmpd="sng" w="19050">
            <a:solidFill>
              <a:srgbClr val="2881A6"/>
            </a:solidFill>
            <a:prstDash val="solid"/>
            <a:round/>
            <a:headEnd len="sm" w="sm" type="none"/>
            <a:tailEnd len="med" w="med" type="triangle"/>
          </a:ln>
        </p:spPr>
      </p:cxnSp>
      <p:sp>
        <p:nvSpPr>
          <p:cNvPr id="433" name="Google Shape;433;p11"/>
          <p:cNvSpPr txBox="1"/>
          <p:nvPr/>
        </p:nvSpPr>
        <p:spPr>
          <a:xfrm>
            <a:off x="11405715" y="3865313"/>
            <a:ext cx="1450646" cy="233155"/>
          </a:xfrm>
          <a:prstGeom prst="rect">
            <a:avLst/>
          </a:prstGeom>
          <a:noFill/>
          <a:ln>
            <a:noFill/>
          </a:ln>
        </p:spPr>
        <p:txBody>
          <a:bodyPr anchorCtr="0" anchor="t" bIns="0" lIns="0" spcFirstLastPara="1" rIns="0" wrap="square" tIns="0">
            <a:spAutoFit/>
          </a:bodyPr>
          <a:lstStyle/>
          <a:p>
            <a:pPr indent="0" lvl="0" marL="0" marR="0" rtl="0" algn="l">
              <a:lnSpc>
                <a:spcPct val="120013"/>
              </a:lnSpc>
              <a:spcBef>
                <a:spcPts val="0"/>
              </a:spcBef>
              <a:spcAft>
                <a:spcPts val="0"/>
              </a:spcAft>
              <a:buNone/>
            </a:pPr>
            <a:r>
              <a:rPr b="1" i="0" lang="en-US" sz="1469" u="none" cap="none" strike="noStrike">
                <a:solidFill>
                  <a:srgbClr val="FFFFFF"/>
                </a:solidFill>
                <a:latin typeface="Poppins"/>
                <a:ea typeface="Poppins"/>
                <a:cs typeface="Poppins"/>
                <a:sym typeface="Poppins"/>
              </a:rPr>
              <a:t>Kemendikbud</a:t>
            </a:r>
            <a:endParaRPr/>
          </a:p>
        </p:txBody>
      </p:sp>
      <p:sp>
        <p:nvSpPr>
          <p:cNvPr id="434" name="Google Shape;434;p11"/>
          <p:cNvSpPr/>
          <p:nvPr/>
        </p:nvSpPr>
        <p:spPr>
          <a:xfrm>
            <a:off x="11592088" y="7688781"/>
            <a:ext cx="729805" cy="641795"/>
          </a:xfrm>
          <a:custGeom>
            <a:rect b="b" l="l" r="r" t="t"/>
            <a:pathLst>
              <a:path extrusionOk="0" h="855726" w="973074">
                <a:moveTo>
                  <a:pt x="0" y="427863"/>
                </a:moveTo>
                <a:cubicBezTo>
                  <a:pt x="0" y="191516"/>
                  <a:pt x="217805" y="0"/>
                  <a:pt x="486537" y="0"/>
                </a:cubicBezTo>
                <a:cubicBezTo>
                  <a:pt x="755269" y="0"/>
                  <a:pt x="973074" y="191516"/>
                  <a:pt x="973074" y="427863"/>
                </a:cubicBezTo>
                <a:cubicBezTo>
                  <a:pt x="973074" y="664210"/>
                  <a:pt x="755269" y="855726"/>
                  <a:pt x="486537" y="855726"/>
                </a:cubicBezTo>
                <a:cubicBezTo>
                  <a:pt x="217805" y="855726"/>
                  <a:pt x="0" y="664083"/>
                  <a:pt x="0" y="427863"/>
                </a:cubicBez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1"/>
          <p:cNvSpPr/>
          <p:nvPr/>
        </p:nvSpPr>
        <p:spPr>
          <a:xfrm>
            <a:off x="11613496" y="2045734"/>
            <a:ext cx="729805" cy="641795"/>
          </a:xfrm>
          <a:custGeom>
            <a:rect b="b" l="l" r="r" t="t"/>
            <a:pathLst>
              <a:path extrusionOk="0" h="855726" w="973074">
                <a:moveTo>
                  <a:pt x="0" y="427863"/>
                </a:moveTo>
                <a:cubicBezTo>
                  <a:pt x="0" y="191516"/>
                  <a:pt x="217805" y="0"/>
                  <a:pt x="486537" y="0"/>
                </a:cubicBezTo>
                <a:cubicBezTo>
                  <a:pt x="755269" y="0"/>
                  <a:pt x="973074" y="191516"/>
                  <a:pt x="973074" y="427863"/>
                </a:cubicBezTo>
                <a:cubicBezTo>
                  <a:pt x="973074" y="664210"/>
                  <a:pt x="755269" y="855726"/>
                  <a:pt x="486537" y="855726"/>
                </a:cubicBezTo>
                <a:cubicBezTo>
                  <a:pt x="217805" y="855726"/>
                  <a:pt x="0" y="664083"/>
                  <a:pt x="0" y="427863"/>
                </a:cubicBez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6" name="Google Shape;436;p11"/>
          <p:cNvCxnSpPr/>
          <p:nvPr/>
        </p:nvCxnSpPr>
        <p:spPr>
          <a:xfrm rot="-6887019">
            <a:off x="11404025" y="3830278"/>
            <a:ext cx="2792662" cy="0"/>
          </a:xfrm>
          <a:prstGeom prst="straightConnector1">
            <a:avLst/>
          </a:prstGeom>
          <a:noFill/>
          <a:ln cap="rnd" cmpd="sng" w="19050">
            <a:solidFill>
              <a:srgbClr val="FF3131"/>
            </a:solidFill>
            <a:prstDash val="solid"/>
            <a:round/>
            <a:headEnd len="sm" w="sm" type="none"/>
            <a:tailEnd len="med" w="med" type="triangle"/>
          </a:ln>
        </p:spPr>
      </p:cxnSp>
      <p:cxnSp>
        <p:nvCxnSpPr>
          <p:cNvPr id="437" name="Google Shape;437;p11"/>
          <p:cNvCxnSpPr/>
          <p:nvPr/>
        </p:nvCxnSpPr>
        <p:spPr>
          <a:xfrm rot="6810940">
            <a:off x="11295827" y="6424905"/>
            <a:ext cx="2987651" cy="0"/>
          </a:xfrm>
          <a:prstGeom prst="straightConnector1">
            <a:avLst/>
          </a:prstGeom>
          <a:noFill/>
          <a:ln cap="rnd" cmpd="sng" w="19050">
            <a:solidFill>
              <a:srgbClr val="2881A6"/>
            </a:solidFill>
            <a:prstDash val="solid"/>
            <a:round/>
            <a:headEnd len="sm" w="sm" type="none"/>
            <a:tailEnd len="med" w="med" type="triangle"/>
          </a:ln>
        </p:spPr>
      </p:cxnSp>
      <p:cxnSp>
        <p:nvCxnSpPr>
          <p:cNvPr id="438" name="Google Shape;438;p11"/>
          <p:cNvCxnSpPr/>
          <p:nvPr/>
        </p:nvCxnSpPr>
        <p:spPr>
          <a:xfrm rot="190499">
            <a:off x="11591471" y="9124902"/>
            <a:ext cx="773892" cy="0"/>
          </a:xfrm>
          <a:prstGeom prst="straightConnector1">
            <a:avLst/>
          </a:prstGeom>
          <a:noFill/>
          <a:ln cap="rnd" cmpd="sng" w="19050">
            <a:solidFill>
              <a:srgbClr val="2881A6"/>
            </a:solidFill>
            <a:prstDash val="solid"/>
            <a:round/>
            <a:headEnd len="sm" w="sm" type="none"/>
            <a:tailEnd len="med" w="med" type="triangle"/>
          </a:ln>
        </p:spPr>
      </p:cxnSp>
      <p:cxnSp>
        <p:nvCxnSpPr>
          <p:cNvPr id="439" name="Google Shape;439;p11"/>
          <p:cNvCxnSpPr/>
          <p:nvPr/>
        </p:nvCxnSpPr>
        <p:spPr>
          <a:xfrm rot="190499">
            <a:off x="13631464" y="9124902"/>
            <a:ext cx="773892" cy="0"/>
          </a:xfrm>
          <a:prstGeom prst="straightConnector1">
            <a:avLst/>
          </a:prstGeom>
          <a:noFill/>
          <a:ln cap="rnd" cmpd="sng" w="19050">
            <a:solidFill>
              <a:srgbClr val="043459"/>
            </a:solidFill>
            <a:prstDash val="solid"/>
            <a:round/>
            <a:headEnd len="sm" w="sm" type="none"/>
            <a:tailEnd len="med" w="med" type="triangle"/>
          </a:ln>
        </p:spPr>
      </p:cxnSp>
      <p:sp>
        <p:nvSpPr>
          <p:cNvPr id="440" name="Google Shape;440;p11"/>
          <p:cNvSpPr/>
          <p:nvPr/>
        </p:nvSpPr>
        <p:spPr>
          <a:xfrm>
            <a:off x="12529192" y="4791993"/>
            <a:ext cx="535613" cy="579041"/>
          </a:xfrm>
          <a:custGeom>
            <a:rect b="b" l="l" r="r" t="t"/>
            <a:pathLst>
              <a:path extrusionOk="0" h="579041" w="535613">
                <a:moveTo>
                  <a:pt x="0" y="0"/>
                </a:moveTo>
                <a:lnTo>
                  <a:pt x="535613" y="0"/>
                </a:lnTo>
                <a:lnTo>
                  <a:pt x="535613" y="579041"/>
                </a:lnTo>
                <a:lnTo>
                  <a:pt x="0" y="579041"/>
                </a:lnTo>
                <a:lnTo>
                  <a:pt x="0" y="0"/>
                </a:lnTo>
                <a:close/>
              </a:path>
            </a:pathLst>
          </a:custGeom>
          <a:blipFill rotWithShape="1">
            <a:blip r:embed="rId5">
              <a:alphaModFix/>
            </a:blip>
            <a:stretch>
              <a:fillRect b="-28" l="0" r="0" t="0"/>
            </a:stretch>
          </a:blipFill>
          <a:ln>
            <a:noFill/>
          </a:ln>
        </p:spPr>
      </p:sp>
      <p:sp>
        <p:nvSpPr>
          <p:cNvPr id="441" name="Google Shape;441;p11"/>
          <p:cNvSpPr/>
          <p:nvPr/>
        </p:nvSpPr>
        <p:spPr>
          <a:xfrm>
            <a:off x="15180628" y="6358890"/>
            <a:ext cx="729805" cy="641795"/>
          </a:xfrm>
          <a:custGeom>
            <a:rect b="b" l="l" r="r" t="t"/>
            <a:pathLst>
              <a:path extrusionOk="0" h="855726" w="973074">
                <a:moveTo>
                  <a:pt x="0" y="427863"/>
                </a:moveTo>
                <a:cubicBezTo>
                  <a:pt x="0" y="191516"/>
                  <a:pt x="217805" y="0"/>
                  <a:pt x="486537" y="0"/>
                </a:cubicBezTo>
                <a:cubicBezTo>
                  <a:pt x="755269" y="0"/>
                  <a:pt x="973074" y="191516"/>
                  <a:pt x="973074" y="427863"/>
                </a:cubicBezTo>
                <a:cubicBezTo>
                  <a:pt x="973074" y="664210"/>
                  <a:pt x="755269" y="855726"/>
                  <a:pt x="486537" y="855726"/>
                </a:cubicBezTo>
                <a:cubicBezTo>
                  <a:pt x="217805" y="855726"/>
                  <a:pt x="0" y="664083"/>
                  <a:pt x="0" y="427863"/>
                </a:cubicBez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2" name="Google Shape;442;p11"/>
          <p:cNvCxnSpPr/>
          <p:nvPr/>
        </p:nvCxnSpPr>
        <p:spPr>
          <a:xfrm rot="2138354">
            <a:off x="13116267" y="5759960"/>
            <a:ext cx="2419234" cy="0"/>
          </a:xfrm>
          <a:prstGeom prst="straightConnector1">
            <a:avLst/>
          </a:prstGeom>
          <a:noFill/>
          <a:ln cap="rnd" cmpd="sng" w="19050">
            <a:solidFill>
              <a:srgbClr val="2881A6"/>
            </a:solidFill>
            <a:prstDash val="solid"/>
            <a:round/>
            <a:headEnd len="sm" w="sm" type="none"/>
            <a:tailEnd len="med" w="med" type="triangle"/>
          </a:ln>
        </p:spPr>
      </p:cxnSp>
      <p:cxnSp>
        <p:nvCxnSpPr>
          <p:cNvPr id="443" name="Google Shape;443;p11"/>
          <p:cNvCxnSpPr/>
          <p:nvPr/>
        </p:nvCxnSpPr>
        <p:spPr>
          <a:xfrm rot="190499">
            <a:off x="15668038" y="9124902"/>
            <a:ext cx="773892" cy="0"/>
          </a:xfrm>
          <a:prstGeom prst="straightConnector1">
            <a:avLst/>
          </a:prstGeom>
          <a:noFill/>
          <a:ln cap="rnd" cmpd="sng" w="19050">
            <a:solidFill>
              <a:srgbClr val="FF3131"/>
            </a:solidFill>
            <a:prstDash val="solid"/>
            <a:round/>
            <a:headEnd len="sm" w="sm" type="none"/>
            <a:tailEnd len="med" w="med" type="triangle"/>
          </a:ln>
        </p:spPr>
      </p:cxnSp>
      <p:sp>
        <p:nvSpPr>
          <p:cNvPr id="444" name="Google Shape;444;p11"/>
          <p:cNvSpPr/>
          <p:nvPr/>
        </p:nvSpPr>
        <p:spPr>
          <a:xfrm>
            <a:off x="11000391" y="6752841"/>
            <a:ext cx="729805" cy="641795"/>
          </a:xfrm>
          <a:custGeom>
            <a:rect b="b" l="l" r="r" t="t"/>
            <a:pathLst>
              <a:path extrusionOk="0" h="855726" w="973074">
                <a:moveTo>
                  <a:pt x="0" y="427863"/>
                </a:moveTo>
                <a:cubicBezTo>
                  <a:pt x="0" y="191516"/>
                  <a:pt x="217805" y="0"/>
                  <a:pt x="486537" y="0"/>
                </a:cubicBezTo>
                <a:cubicBezTo>
                  <a:pt x="755269" y="0"/>
                  <a:pt x="973074" y="191516"/>
                  <a:pt x="973074" y="427863"/>
                </a:cubicBezTo>
                <a:cubicBezTo>
                  <a:pt x="973074" y="664210"/>
                  <a:pt x="755269" y="855726"/>
                  <a:pt x="486537" y="855726"/>
                </a:cubicBezTo>
                <a:cubicBezTo>
                  <a:pt x="217805" y="855726"/>
                  <a:pt x="0" y="664083"/>
                  <a:pt x="0" y="427863"/>
                </a:cubicBez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5" name="Google Shape;445;p11"/>
          <p:cNvCxnSpPr/>
          <p:nvPr/>
        </p:nvCxnSpPr>
        <p:spPr>
          <a:xfrm rot="8081007">
            <a:off x="11225461" y="5956935"/>
            <a:ext cx="2536685" cy="0"/>
          </a:xfrm>
          <a:prstGeom prst="straightConnector1">
            <a:avLst/>
          </a:prstGeom>
          <a:noFill/>
          <a:ln cap="rnd" cmpd="sng" w="19050">
            <a:solidFill>
              <a:srgbClr val="2881A6"/>
            </a:solidFill>
            <a:prstDash val="solid"/>
            <a:round/>
            <a:headEnd len="sm" w="sm" type="none"/>
            <a:tailEnd len="med" w="med" type="triangle"/>
          </a:ln>
        </p:spPr>
      </p:cxnSp>
      <p:sp>
        <p:nvSpPr>
          <p:cNvPr id="446" name="Google Shape;446;p11"/>
          <p:cNvSpPr txBox="1"/>
          <p:nvPr/>
        </p:nvSpPr>
        <p:spPr>
          <a:xfrm>
            <a:off x="17104486" y="9858007"/>
            <a:ext cx="1051466" cy="2571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600" u="none" cap="none" strike="noStrike">
                <a:solidFill>
                  <a:srgbClr val="000000"/>
                </a:solidFill>
                <a:latin typeface="Poppins"/>
                <a:ea typeface="Poppins"/>
                <a:cs typeface="Poppins"/>
                <a:sym typeface="Poppins"/>
              </a:rPr>
              <a:t>11</a:t>
            </a:r>
            <a:endParaRPr/>
          </a:p>
        </p:txBody>
      </p:sp>
      <p:sp>
        <p:nvSpPr>
          <p:cNvPr id="447" name="Google Shape;447;p11"/>
          <p:cNvSpPr/>
          <p:nvPr/>
        </p:nvSpPr>
        <p:spPr>
          <a:xfrm>
            <a:off x="1905" y="9538334"/>
            <a:ext cx="18286096" cy="748665"/>
          </a:xfrm>
          <a:custGeom>
            <a:rect b="b" l="l" r="r" t="t"/>
            <a:pathLst>
              <a:path extrusionOk="0" h="998220" w="24381461">
                <a:moveTo>
                  <a:pt x="24381461" y="998220"/>
                </a:moveTo>
                <a:lnTo>
                  <a:pt x="24381461" y="0"/>
                </a:lnTo>
                <a:lnTo>
                  <a:pt x="0" y="0"/>
                </a:lnTo>
                <a:lnTo>
                  <a:pt x="0" y="998220"/>
                </a:lnTo>
                <a:lnTo>
                  <a:pt x="24381461" y="998220"/>
                </a:lnTo>
                <a:close/>
              </a:path>
            </a:pathLst>
          </a:custGeom>
          <a:solidFill>
            <a:srgbClr val="FFFFFF"/>
          </a:solidFill>
          <a:ln>
            <a:noFill/>
          </a:ln>
        </p:spPr>
      </p:sp>
      <p:sp>
        <p:nvSpPr>
          <p:cNvPr id="448" name="Google Shape;448;p11"/>
          <p:cNvSpPr/>
          <p:nvPr/>
        </p:nvSpPr>
        <p:spPr>
          <a:xfrm>
            <a:off x="-7620" y="9528808"/>
            <a:ext cx="18305146" cy="767715"/>
          </a:xfrm>
          <a:custGeom>
            <a:rect b="b" l="l" r="r" t="t"/>
            <a:pathLst>
              <a:path extrusionOk="0" h="1023620" w="24406861">
                <a:moveTo>
                  <a:pt x="24394161" y="1023620"/>
                </a:moveTo>
                <a:lnTo>
                  <a:pt x="12700" y="1023620"/>
                </a:lnTo>
                <a:cubicBezTo>
                  <a:pt x="5715" y="1023620"/>
                  <a:pt x="0" y="1017905"/>
                  <a:pt x="0" y="1010920"/>
                </a:cubicBezTo>
                <a:lnTo>
                  <a:pt x="0" y="12700"/>
                </a:lnTo>
                <a:cubicBezTo>
                  <a:pt x="0" y="5715"/>
                  <a:pt x="5715" y="0"/>
                  <a:pt x="12700" y="0"/>
                </a:cubicBezTo>
                <a:lnTo>
                  <a:pt x="24394161" y="0"/>
                </a:lnTo>
                <a:cubicBezTo>
                  <a:pt x="24401146" y="0"/>
                  <a:pt x="24406861" y="5715"/>
                  <a:pt x="24406861" y="12700"/>
                </a:cubicBezTo>
                <a:lnTo>
                  <a:pt x="24406861" y="1010920"/>
                </a:lnTo>
                <a:cubicBezTo>
                  <a:pt x="24406861" y="1017905"/>
                  <a:pt x="24401146" y="1023620"/>
                  <a:pt x="24394161" y="1023620"/>
                </a:cubicBezTo>
                <a:moveTo>
                  <a:pt x="24394161" y="998220"/>
                </a:moveTo>
                <a:lnTo>
                  <a:pt x="24394161" y="1010920"/>
                </a:lnTo>
                <a:lnTo>
                  <a:pt x="24381461" y="1010920"/>
                </a:lnTo>
                <a:lnTo>
                  <a:pt x="24381461" y="12700"/>
                </a:lnTo>
                <a:lnTo>
                  <a:pt x="24394161" y="12700"/>
                </a:lnTo>
                <a:lnTo>
                  <a:pt x="24394161" y="25400"/>
                </a:lnTo>
                <a:lnTo>
                  <a:pt x="12700" y="25400"/>
                </a:lnTo>
                <a:lnTo>
                  <a:pt x="12700" y="12700"/>
                </a:lnTo>
                <a:lnTo>
                  <a:pt x="25400" y="12700"/>
                </a:lnTo>
                <a:lnTo>
                  <a:pt x="25400" y="1010920"/>
                </a:lnTo>
                <a:lnTo>
                  <a:pt x="12700" y="1010920"/>
                </a:lnTo>
                <a:lnTo>
                  <a:pt x="12700" y="998220"/>
                </a:lnTo>
                <a:lnTo>
                  <a:pt x="24394161" y="99822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1"/>
          <p:cNvSpPr/>
          <p:nvPr/>
        </p:nvSpPr>
        <p:spPr>
          <a:xfrm>
            <a:off x="871526" y="109344"/>
            <a:ext cx="2351827" cy="2178379"/>
          </a:xfrm>
          <a:custGeom>
            <a:rect b="b" l="l" r="r" t="t"/>
            <a:pathLst>
              <a:path extrusionOk="0" h="2178379" w="2351827">
                <a:moveTo>
                  <a:pt x="0" y="0"/>
                </a:moveTo>
                <a:lnTo>
                  <a:pt x="2351826" y="0"/>
                </a:lnTo>
                <a:lnTo>
                  <a:pt x="2351826" y="2178380"/>
                </a:lnTo>
                <a:lnTo>
                  <a:pt x="0" y="2178380"/>
                </a:lnTo>
                <a:lnTo>
                  <a:pt x="0" y="0"/>
                </a:lnTo>
                <a:close/>
              </a:path>
            </a:pathLst>
          </a:custGeom>
          <a:blipFill rotWithShape="1">
            <a:blip r:embed="rId6">
              <a:alphaModFix/>
            </a:blip>
            <a:stretch>
              <a:fillRect b="0" l="0" r="0" t="0"/>
            </a:stretch>
          </a:blipFill>
          <a:ln>
            <a:noFill/>
          </a:ln>
        </p:spPr>
      </p:sp>
      <p:sp>
        <p:nvSpPr>
          <p:cNvPr id="450" name="Google Shape;450;p11"/>
          <p:cNvSpPr txBox="1"/>
          <p:nvPr/>
        </p:nvSpPr>
        <p:spPr>
          <a:xfrm>
            <a:off x="14665848" y="2049599"/>
            <a:ext cx="2564508" cy="238125"/>
          </a:xfrm>
          <a:prstGeom prst="rect">
            <a:avLst/>
          </a:prstGeom>
          <a:noFill/>
          <a:ln>
            <a:noFill/>
          </a:ln>
        </p:spPr>
        <p:txBody>
          <a:bodyPr anchorCtr="0" anchor="t" bIns="0" lIns="0" spcFirstLastPara="1" rIns="0" wrap="square" tIns="0">
            <a:spAutoFit/>
          </a:bodyPr>
          <a:lstStyle/>
          <a:p>
            <a:pPr indent="0" lvl="0" marL="0" marR="0" rtl="0" algn="l">
              <a:lnSpc>
                <a:spcPct val="120013"/>
              </a:lnSpc>
              <a:spcBef>
                <a:spcPts val="0"/>
              </a:spcBef>
              <a:spcAft>
                <a:spcPts val="0"/>
              </a:spcAft>
              <a:buNone/>
            </a:pPr>
            <a:r>
              <a:rPr b="0" i="0" lang="en-US" sz="1539" u="none" cap="none" strike="noStrike">
                <a:solidFill>
                  <a:srgbClr val="000000"/>
                </a:solidFill>
                <a:latin typeface="Poppins"/>
                <a:ea typeface="Poppins"/>
                <a:cs typeface="Poppins"/>
                <a:sym typeface="Poppins"/>
              </a:rPr>
              <a:t>Kemendagri (Dukcapil)</a:t>
            </a:r>
            <a:endParaRPr/>
          </a:p>
        </p:txBody>
      </p:sp>
      <p:sp>
        <p:nvSpPr>
          <p:cNvPr id="451" name="Google Shape;451;p11"/>
          <p:cNvSpPr txBox="1"/>
          <p:nvPr/>
        </p:nvSpPr>
        <p:spPr>
          <a:xfrm>
            <a:off x="13018940" y="1600527"/>
            <a:ext cx="1111128" cy="28575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1714" u="none" cap="none" strike="noStrike">
                <a:solidFill>
                  <a:srgbClr val="000000"/>
                </a:solidFill>
                <a:latin typeface="Poppins"/>
                <a:ea typeface="Poppins"/>
                <a:cs typeface="Poppins"/>
                <a:sym typeface="Poppins"/>
              </a:rPr>
              <a:t>Kemenag</a:t>
            </a:r>
            <a:endParaRPr/>
          </a:p>
        </p:txBody>
      </p:sp>
      <p:sp>
        <p:nvSpPr>
          <p:cNvPr id="452" name="Google Shape;452;p11"/>
          <p:cNvSpPr txBox="1"/>
          <p:nvPr/>
        </p:nvSpPr>
        <p:spPr>
          <a:xfrm>
            <a:off x="15546572" y="3009430"/>
            <a:ext cx="1265016" cy="28575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1714" u="none" cap="none" strike="noStrike">
                <a:solidFill>
                  <a:srgbClr val="000000"/>
                </a:solidFill>
                <a:latin typeface="Poppins"/>
                <a:ea typeface="Poppins"/>
                <a:cs typeface="Poppins"/>
                <a:sym typeface="Poppins"/>
              </a:rPr>
              <a:t>PTN (Dikti)</a:t>
            </a:r>
            <a:endParaRPr/>
          </a:p>
        </p:txBody>
      </p:sp>
      <p:sp>
        <p:nvSpPr>
          <p:cNvPr id="453" name="Google Shape;453;p11"/>
          <p:cNvSpPr txBox="1"/>
          <p:nvPr/>
        </p:nvSpPr>
        <p:spPr>
          <a:xfrm>
            <a:off x="16334085" y="3899597"/>
            <a:ext cx="1211156" cy="257175"/>
          </a:xfrm>
          <a:prstGeom prst="rect">
            <a:avLst/>
          </a:prstGeom>
          <a:noFill/>
          <a:ln>
            <a:noFill/>
          </a:ln>
        </p:spPr>
        <p:txBody>
          <a:bodyPr anchorCtr="0" anchor="t" bIns="0" lIns="0" spcFirstLastPara="1" rIns="0" wrap="square" tIns="0">
            <a:spAutoFit/>
          </a:bodyPr>
          <a:lstStyle/>
          <a:p>
            <a:pPr indent="0" lvl="0" marL="0" marR="0" rtl="0" algn="l">
              <a:lnSpc>
                <a:spcPct val="119987"/>
              </a:lnSpc>
              <a:spcBef>
                <a:spcPts val="0"/>
              </a:spcBef>
              <a:spcAft>
                <a:spcPts val="0"/>
              </a:spcAft>
              <a:buNone/>
            </a:pPr>
            <a:r>
              <a:rPr b="0" i="0" lang="en-US" sz="1656" u="none" cap="none" strike="noStrike">
                <a:solidFill>
                  <a:srgbClr val="000000"/>
                </a:solidFill>
                <a:latin typeface="Poppins"/>
                <a:ea typeface="Poppins"/>
                <a:cs typeface="Poppins"/>
                <a:sym typeface="Poppins"/>
              </a:rPr>
              <a:t>Kementan</a:t>
            </a:r>
            <a:endParaRPr/>
          </a:p>
        </p:txBody>
      </p:sp>
      <p:sp>
        <p:nvSpPr>
          <p:cNvPr id="454" name="Google Shape;454;p11"/>
          <p:cNvSpPr txBox="1"/>
          <p:nvPr/>
        </p:nvSpPr>
        <p:spPr>
          <a:xfrm>
            <a:off x="16950166" y="4897675"/>
            <a:ext cx="512502" cy="323850"/>
          </a:xfrm>
          <a:prstGeom prst="rect">
            <a:avLst/>
          </a:prstGeom>
          <a:noFill/>
          <a:ln>
            <a:noFill/>
          </a:ln>
        </p:spPr>
        <p:txBody>
          <a:bodyPr anchorCtr="0" anchor="t" bIns="0" lIns="0" spcFirstLastPara="1" rIns="0" wrap="square" tIns="0">
            <a:spAutoFit/>
          </a:bodyPr>
          <a:lstStyle/>
          <a:p>
            <a:pPr indent="0" lvl="0" marL="0" marR="0" rtl="0" algn="l">
              <a:lnSpc>
                <a:spcPct val="120049"/>
              </a:lnSpc>
              <a:spcBef>
                <a:spcPts val="0"/>
              </a:spcBef>
              <a:spcAft>
                <a:spcPts val="0"/>
              </a:spcAft>
              <a:buNone/>
            </a:pPr>
            <a:r>
              <a:rPr b="0" i="0" lang="en-US" sz="2020" u="none" cap="none" strike="noStrike">
                <a:solidFill>
                  <a:srgbClr val="000000"/>
                </a:solidFill>
                <a:latin typeface="Poppins"/>
                <a:ea typeface="Poppins"/>
                <a:cs typeface="Poppins"/>
                <a:sym typeface="Poppins"/>
              </a:rPr>
              <a:t>KKP</a:t>
            </a:r>
            <a:endParaRPr/>
          </a:p>
        </p:txBody>
      </p:sp>
      <p:sp>
        <p:nvSpPr>
          <p:cNvPr id="455" name="Google Shape;455;p11"/>
          <p:cNvSpPr txBox="1"/>
          <p:nvPr/>
        </p:nvSpPr>
        <p:spPr>
          <a:xfrm>
            <a:off x="16331017" y="5826203"/>
            <a:ext cx="1208270" cy="28575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1714" u="none" cap="none" strike="noStrike">
                <a:solidFill>
                  <a:srgbClr val="000000"/>
                </a:solidFill>
                <a:latin typeface="Poppins"/>
                <a:ea typeface="Poppins"/>
                <a:cs typeface="Poppins"/>
                <a:sym typeface="Poppins"/>
              </a:rPr>
              <a:t>Kemenkes</a:t>
            </a:r>
            <a:endParaRPr/>
          </a:p>
        </p:txBody>
      </p:sp>
      <p:sp>
        <p:nvSpPr>
          <p:cNvPr id="456" name="Google Shape;456;p11"/>
          <p:cNvSpPr txBox="1"/>
          <p:nvPr/>
        </p:nvSpPr>
        <p:spPr>
          <a:xfrm>
            <a:off x="15424584" y="7309522"/>
            <a:ext cx="502884" cy="323850"/>
          </a:xfrm>
          <a:prstGeom prst="rect">
            <a:avLst/>
          </a:prstGeom>
          <a:noFill/>
          <a:ln>
            <a:noFill/>
          </a:ln>
        </p:spPr>
        <p:txBody>
          <a:bodyPr anchorCtr="0" anchor="t" bIns="0" lIns="0" spcFirstLastPara="1" rIns="0" wrap="square" tIns="0">
            <a:spAutoFit/>
          </a:bodyPr>
          <a:lstStyle/>
          <a:p>
            <a:pPr indent="0" lvl="0" marL="0" marR="0" rtl="0" algn="l">
              <a:lnSpc>
                <a:spcPct val="120049"/>
              </a:lnSpc>
              <a:spcBef>
                <a:spcPts val="0"/>
              </a:spcBef>
              <a:spcAft>
                <a:spcPts val="0"/>
              </a:spcAft>
              <a:buNone/>
            </a:pPr>
            <a:r>
              <a:rPr b="0" i="0" lang="en-US" sz="2020" u="none" cap="none" strike="noStrike">
                <a:solidFill>
                  <a:srgbClr val="000000"/>
                </a:solidFill>
                <a:latin typeface="Poppins"/>
                <a:ea typeface="Poppins"/>
                <a:cs typeface="Poppins"/>
                <a:sym typeface="Poppins"/>
              </a:rPr>
              <a:t>BPS</a:t>
            </a:r>
            <a:endParaRPr/>
          </a:p>
        </p:txBody>
      </p:sp>
      <p:sp>
        <p:nvSpPr>
          <p:cNvPr id="457" name="Google Shape;457;p11"/>
          <p:cNvSpPr txBox="1"/>
          <p:nvPr/>
        </p:nvSpPr>
        <p:spPr>
          <a:xfrm>
            <a:off x="14508364" y="7828517"/>
            <a:ext cx="2945476" cy="26670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None/>
            </a:pPr>
            <a:r>
              <a:rPr b="0" i="0" lang="en-US" sz="1743" u="none" cap="none" strike="noStrike">
                <a:solidFill>
                  <a:srgbClr val="000000"/>
                </a:solidFill>
                <a:latin typeface="Poppins"/>
                <a:ea typeface="Poppins"/>
                <a:cs typeface="Poppins"/>
                <a:sym typeface="Poppins"/>
              </a:rPr>
              <a:t>BAN-SM &amp; BAN PAUD PNF</a:t>
            </a:r>
            <a:endParaRPr/>
          </a:p>
        </p:txBody>
      </p:sp>
      <p:sp>
        <p:nvSpPr>
          <p:cNvPr id="458" name="Google Shape;458;p11"/>
          <p:cNvSpPr txBox="1"/>
          <p:nvPr/>
        </p:nvSpPr>
        <p:spPr>
          <a:xfrm>
            <a:off x="13224475" y="8489225"/>
            <a:ext cx="700055" cy="29527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1916" u="none" cap="none" strike="noStrike">
                <a:solidFill>
                  <a:srgbClr val="000000"/>
                </a:solidFill>
                <a:latin typeface="Poppins"/>
                <a:ea typeface="Poppins"/>
                <a:cs typeface="Poppins"/>
                <a:sym typeface="Poppins"/>
              </a:rPr>
              <a:t>BNPB</a:t>
            </a:r>
            <a:endParaRPr/>
          </a:p>
        </p:txBody>
      </p:sp>
      <p:sp>
        <p:nvSpPr>
          <p:cNvPr id="459" name="Google Shape;459;p11"/>
          <p:cNvSpPr txBox="1"/>
          <p:nvPr/>
        </p:nvSpPr>
        <p:spPr>
          <a:xfrm>
            <a:off x="11928631" y="8459901"/>
            <a:ext cx="512502" cy="323850"/>
          </a:xfrm>
          <a:prstGeom prst="rect">
            <a:avLst/>
          </a:prstGeom>
          <a:noFill/>
          <a:ln>
            <a:noFill/>
          </a:ln>
        </p:spPr>
        <p:txBody>
          <a:bodyPr anchorCtr="0" anchor="t" bIns="0" lIns="0" spcFirstLastPara="1" rIns="0" wrap="square" tIns="0">
            <a:spAutoFit/>
          </a:bodyPr>
          <a:lstStyle/>
          <a:p>
            <a:pPr indent="0" lvl="0" marL="0" marR="0" rtl="0" algn="l">
              <a:lnSpc>
                <a:spcPct val="120049"/>
              </a:lnSpc>
              <a:spcBef>
                <a:spcPts val="0"/>
              </a:spcBef>
              <a:spcAft>
                <a:spcPts val="0"/>
              </a:spcAft>
              <a:buNone/>
            </a:pPr>
            <a:r>
              <a:rPr b="0" i="0" lang="en-US" sz="2020" u="none" cap="none" strike="noStrike">
                <a:solidFill>
                  <a:srgbClr val="000000"/>
                </a:solidFill>
                <a:latin typeface="Poppins"/>
                <a:ea typeface="Poppins"/>
                <a:cs typeface="Poppins"/>
                <a:sym typeface="Poppins"/>
              </a:rPr>
              <a:t>KPK</a:t>
            </a:r>
            <a:endParaRPr/>
          </a:p>
        </p:txBody>
      </p:sp>
      <p:sp>
        <p:nvSpPr>
          <p:cNvPr id="460" name="Google Shape;460;p11"/>
          <p:cNvSpPr txBox="1"/>
          <p:nvPr/>
        </p:nvSpPr>
        <p:spPr>
          <a:xfrm>
            <a:off x="11366085" y="1641581"/>
            <a:ext cx="692841" cy="314325"/>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0" i="0" lang="en-US" sz="1968" u="none" cap="none" strike="noStrike">
                <a:solidFill>
                  <a:srgbClr val="000000"/>
                </a:solidFill>
                <a:latin typeface="Poppins"/>
                <a:ea typeface="Poppins"/>
                <a:cs typeface="Poppins"/>
                <a:sym typeface="Poppins"/>
              </a:rPr>
              <a:t>PUPR</a:t>
            </a:r>
            <a:endParaRPr/>
          </a:p>
        </p:txBody>
      </p:sp>
      <p:sp>
        <p:nvSpPr>
          <p:cNvPr id="461" name="Google Shape;461;p11"/>
          <p:cNvSpPr txBox="1"/>
          <p:nvPr/>
        </p:nvSpPr>
        <p:spPr>
          <a:xfrm>
            <a:off x="12330774" y="8939240"/>
            <a:ext cx="678414" cy="219075"/>
          </a:xfrm>
          <a:prstGeom prst="rect">
            <a:avLst/>
          </a:prstGeom>
          <a:noFill/>
          <a:ln>
            <a:noFill/>
          </a:ln>
        </p:spPr>
        <p:txBody>
          <a:bodyPr anchorCtr="0" anchor="t" bIns="0" lIns="0" spcFirstLastPara="1" rIns="0" wrap="square" tIns="0">
            <a:spAutoFit/>
          </a:bodyPr>
          <a:lstStyle/>
          <a:p>
            <a:pPr indent="0" lvl="0" marL="0" marR="0" rtl="0" algn="l">
              <a:lnSpc>
                <a:spcPct val="120014"/>
              </a:lnSpc>
              <a:spcBef>
                <a:spcPts val="0"/>
              </a:spcBef>
              <a:spcAft>
                <a:spcPts val="0"/>
              </a:spcAft>
              <a:buNone/>
            </a:pPr>
            <a:r>
              <a:rPr b="0" i="0" lang="en-US" sz="1344" u="none" cap="none" strike="noStrike">
                <a:solidFill>
                  <a:srgbClr val="000000"/>
                </a:solidFill>
                <a:latin typeface="Poppins"/>
                <a:ea typeface="Poppins"/>
                <a:cs typeface="Poppins"/>
                <a:sym typeface="Poppins"/>
              </a:rPr>
              <a:t>online</a:t>
            </a:r>
            <a:endParaRPr/>
          </a:p>
        </p:txBody>
      </p:sp>
      <p:sp>
        <p:nvSpPr>
          <p:cNvPr id="462" name="Google Shape;462;p11"/>
          <p:cNvSpPr txBox="1"/>
          <p:nvPr/>
        </p:nvSpPr>
        <p:spPr>
          <a:xfrm>
            <a:off x="14408086" y="8948765"/>
            <a:ext cx="695437" cy="200025"/>
          </a:xfrm>
          <a:prstGeom prst="rect">
            <a:avLst/>
          </a:prstGeom>
          <a:noFill/>
          <a:ln>
            <a:noFill/>
          </a:ln>
        </p:spPr>
        <p:txBody>
          <a:bodyPr anchorCtr="0" anchor="t" bIns="0" lIns="0" spcFirstLastPara="1" rIns="0" wrap="square" tIns="0">
            <a:spAutoFit/>
          </a:bodyPr>
          <a:lstStyle/>
          <a:p>
            <a:pPr indent="0" lvl="0" marL="0" marR="0" rtl="0" algn="l">
              <a:lnSpc>
                <a:spcPct val="119968"/>
              </a:lnSpc>
              <a:spcBef>
                <a:spcPts val="0"/>
              </a:spcBef>
              <a:spcAft>
                <a:spcPts val="0"/>
              </a:spcAft>
              <a:buNone/>
            </a:pPr>
            <a:r>
              <a:rPr b="0" i="0" lang="en-US" sz="1282" u="none" cap="none" strike="noStrike">
                <a:solidFill>
                  <a:srgbClr val="000000"/>
                </a:solidFill>
                <a:latin typeface="Poppins"/>
                <a:ea typeface="Poppins"/>
                <a:cs typeface="Poppins"/>
                <a:sym typeface="Poppins"/>
              </a:rPr>
              <a:t>offline</a:t>
            </a:r>
            <a:endParaRPr/>
          </a:p>
        </p:txBody>
      </p:sp>
      <p:sp>
        <p:nvSpPr>
          <p:cNvPr id="463" name="Google Shape;463;p11"/>
          <p:cNvSpPr txBox="1"/>
          <p:nvPr/>
        </p:nvSpPr>
        <p:spPr>
          <a:xfrm>
            <a:off x="15869662" y="6762160"/>
            <a:ext cx="1228950" cy="276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685" u="none" cap="none" strike="noStrike">
                <a:solidFill>
                  <a:srgbClr val="000000"/>
                </a:solidFill>
                <a:latin typeface="Poppins"/>
                <a:ea typeface="Poppins"/>
                <a:cs typeface="Poppins"/>
                <a:sym typeface="Poppins"/>
              </a:rPr>
              <a:t>Kemensos</a:t>
            </a:r>
            <a:endParaRPr/>
          </a:p>
        </p:txBody>
      </p:sp>
      <p:sp>
        <p:nvSpPr>
          <p:cNvPr id="464" name="Google Shape;464;p11"/>
          <p:cNvSpPr txBox="1"/>
          <p:nvPr/>
        </p:nvSpPr>
        <p:spPr>
          <a:xfrm>
            <a:off x="16444660" y="8939240"/>
            <a:ext cx="710732" cy="228600"/>
          </a:xfrm>
          <a:prstGeom prst="rect">
            <a:avLst/>
          </a:prstGeom>
          <a:noFill/>
          <a:ln>
            <a:noFill/>
          </a:ln>
        </p:spPr>
        <p:txBody>
          <a:bodyPr anchorCtr="0" anchor="t" bIns="0" lIns="0" spcFirstLastPara="1" rIns="0" wrap="square" tIns="0">
            <a:spAutoFit/>
          </a:bodyPr>
          <a:lstStyle/>
          <a:p>
            <a:pPr indent="0" lvl="0" marL="0" marR="0" rtl="0" algn="l">
              <a:lnSpc>
                <a:spcPct val="120014"/>
              </a:lnSpc>
              <a:spcBef>
                <a:spcPts val="0"/>
              </a:spcBef>
              <a:spcAft>
                <a:spcPts val="0"/>
              </a:spcAft>
              <a:buNone/>
            </a:pPr>
            <a:r>
              <a:rPr b="0" i="0" lang="en-US" sz="1394" u="none" cap="none" strike="noStrike">
                <a:solidFill>
                  <a:srgbClr val="000000"/>
                </a:solidFill>
                <a:latin typeface="Poppins"/>
                <a:ea typeface="Poppins"/>
                <a:cs typeface="Poppins"/>
                <a:sym typeface="Poppins"/>
              </a:rPr>
              <a:t>Proses</a:t>
            </a:r>
            <a:endParaRPr/>
          </a:p>
        </p:txBody>
      </p:sp>
      <p:sp>
        <p:nvSpPr>
          <p:cNvPr id="465" name="Google Shape;465;p11"/>
          <p:cNvSpPr txBox="1"/>
          <p:nvPr/>
        </p:nvSpPr>
        <p:spPr>
          <a:xfrm>
            <a:off x="10267450" y="7193481"/>
            <a:ext cx="1710967" cy="495300"/>
          </a:xfrm>
          <a:prstGeom prst="rect">
            <a:avLst/>
          </a:prstGeom>
          <a:noFill/>
          <a:ln>
            <a:noFill/>
          </a:ln>
        </p:spPr>
        <p:txBody>
          <a:bodyPr anchorCtr="0" anchor="t" bIns="0" lIns="0" spcFirstLastPara="1" rIns="0" wrap="square" tIns="0">
            <a:spAutoFit/>
          </a:bodyPr>
          <a:lstStyle/>
          <a:p>
            <a:pPr indent="0" lvl="0" marL="0" marR="0" rtl="0" algn="l">
              <a:lnSpc>
                <a:spcPct val="120037"/>
              </a:lnSpc>
              <a:spcBef>
                <a:spcPts val="0"/>
              </a:spcBef>
              <a:spcAft>
                <a:spcPts val="0"/>
              </a:spcAft>
              <a:buNone/>
            </a:pPr>
            <a:r>
              <a:rPr b="0" i="0" lang="en-US" sz="1597" u="none" cap="none" strike="noStrike">
                <a:solidFill>
                  <a:srgbClr val="000000"/>
                </a:solidFill>
                <a:latin typeface="Poppins"/>
                <a:ea typeface="Poppins"/>
                <a:cs typeface="Poppins"/>
                <a:sym typeface="Poppins"/>
              </a:rPr>
              <a:t>Kemenko Perekonomian</a:t>
            </a:r>
            <a:endParaRPr/>
          </a:p>
        </p:txBody>
      </p:sp>
      <p:sp>
        <p:nvSpPr>
          <p:cNvPr id="466" name="Google Shape;466;p11"/>
          <p:cNvSpPr txBox="1"/>
          <p:nvPr/>
        </p:nvSpPr>
        <p:spPr>
          <a:xfrm>
            <a:off x="488475" y="2221049"/>
            <a:ext cx="9302708" cy="7648825"/>
          </a:xfrm>
          <a:prstGeom prst="rect">
            <a:avLst/>
          </a:prstGeom>
          <a:noFill/>
          <a:ln>
            <a:noFill/>
          </a:ln>
        </p:spPr>
        <p:txBody>
          <a:bodyPr anchorCtr="0" anchor="t" bIns="0" lIns="0" spcFirstLastPara="1" rIns="0" wrap="square" tIns="0">
            <a:spAutoFit/>
          </a:bodyPr>
          <a:lstStyle/>
          <a:p>
            <a:pPr indent="0" lvl="0" marL="0" marR="0" rtl="0" algn="just">
              <a:lnSpc>
                <a:spcPct val="145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285750" lvl="1" marL="476495" marR="0" rtl="0" algn="just">
              <a:lnSpc>
                <a:spcPct val="148074"/>
              </a:lnSpc>
              <a:spcBef>
                <a:spcPts val="0"/>
              </a:spcBef>
              <a:spcAft>
                <a:spcPts val="0"/>
              </a:spcAft>
              <a:buClr>
                <a:srgbClr val="000000"/>
              </a:buClr>
              <a:buSzPts val="1766"/>
              <a:buFont typeface="Arial"/>
              <a:buChar char="•"/>
            </a:pPr>
            <a:r>
              <a:rPr b="0" i="0" lang="en-US" sz="1766" u="none" cap="none" strike="noStrike">
                <a:solidFill>
                  <a:srgbClr val="000000"/>
                </a:solidFill>
                <a:latin typeface="Poppins"/>
                <a:ea typeface="Poppins"/>
                <a:cs typeface="Poppins"/>
                <a:sym typeface="Poppins"/>
              </a:rPr>
              <a:t>Integrasi dengan Kemenag: Data dan Informasi Satuan Pendidikan Keagamaan (Islam, Katolik, Kristen dan Hindu, untuk Budha belum memiliki sekolah) melalui DAPODIK, dan EMIS untuk PENDIS</a:t>
            </a:r>
            <a:endParaRPr/>
          </a:p>
          <a:p>
            <a:pPr indent="-285750" lvl="1" marL="476495" marR="0" rtl="0" algn="just">
              <a:lnSpc>
                <a:spcPct val="148074"/>
              </a:lnSpc>
              <a:spcBef>
                <a:spcPts val="0"/>
              </a:spcBef>
              <a:spcAft>
                <a:spcPts val="0"/>
              </a:spcAft>
              <a:buClr>
                <a:srgbClr val="000000"/>
              </a:buClr>
              <a:buSzPts val="1766"/>
              <a:buFont typeface="Arial"/>
              <a:buChar char="•"/>
            </a:pPr>
            <a:r>
              <a:rPr b="0" i="0" lang="en-US" sz="1766" u="none" cap="none" strike="noStrike">
                <a:solidFill>
                  <a:srgbClr val="000000"/>
                </a:solidFill>
                <a:latin typeface="Poppins"/>
                <a:ea typeface="Poppins"/>
                <a:cs typeface="Poppins"/>
                <a:sym typeface="Poppins"/>
              </a:rPr>
              <a:t>Integrasi dengan Kemendagri (DUKCAPIL): Data dan Informasi Penanganan Anak Tidak Sekolah (Integrasi NIK)</a:t>
            </a:r>
            <a:endParaRPr/>
          </a:p>
          <a:p>
            <a:pPr indent="-285750" lvl="1" marL="476495" marR="0" rtl="0" algn="just">
              <a:lnSpc>
                <a:spcPct val="148074"/>
              </a:lnSpc>
              <a:spcBef>
                <a:spcPts val="0"/>
              </a:spcBef>
              <a:spcAft>
                <a:spcPts val="0"/>
              </a:spcAft>
              <a:buClr>
                <a:srgbClr val="000000"/>
              </a:buClr>
              <a:buSzPts val="1766"/>
              <a:buFont typeface="Arial"/>
              <a:buChar char="•"/>
            </a:pPr>
            <a:r>
              <a:rPr b="0" i="0" lang="en-US" sz="1766" u="none" cap="none" strike="noStrike">
                <a:solidFill>
                  <a:srgbClr val="000000"/>
                </a:solidFill>
                <a:latin typeface="Poppins"/>
                <a:ea typeface="Poppins"/>
                <a:cs typeface="Poppins"/>
                <a:sym typeface="Poppins"/>
              </a:rPr>
              <a:t>Integrasi dengan PTN (Dikti): Program Bidikmisi dan Penerimaan Mahasiswa Baru PTN</a:t>
            </a:r>
            <a:endParaRPr/>
          </a:p>
          <a:p>
            <a:pPr indent="-285750" lvl="1" marL="476495" marR="0" rtl="0" algn="just">
              <a:lnSpc>
                <a:spcPct val="148074"/>
              </a:lnSpc>
              <a:spcBef>
                <a:spcPts val="0"/>
              </a:spcBef>
              <a:spcAft>
                <a:spcPts val="0"/>
              </a:spcAft>
              <a:buClr>
                <a:srgbClr val="000000"/>
              </a:buClr>
              <a:buSzPts val="1766"/>
              <a:buFont typeface="Arial"/>
              <a:buChar char="•"/>
            </a:pPr>
            <a:r>
              <a:rPr b="0" i="0" lang="en-US" sz="1766" u="none" cap="none" strike="noStrike">
                <a:solidFill>
                  <a:srgbClr val="000000"/>
                </a:solidFill>
                <a:latin typeface="Poppins"/>
                <a:ea typeface="Poppins"/>
                <a:cs typeface="Poppins"/>
                <a:sym typeface="Poppins"/>
              </a:rPr>
              <a:t>Integrasi dengan Kementan: SMK dibawah Kementan dan program pembinaan dari Kementan ke SMK yang dibawah Kemendikbud</a:t>
            </a:r>
            <a:endParaRPr b="0" i="0" sz="1766" u="none" cap="none" strike="noStrike">
              <a:solidFill>
                <a:srgbClr val="000000"/>
              </a:solidFill>
              <a:latin typeface="Poppins"/>
              <a:ea typeface="Poppins"/>
              <a:cs typeface="Poppins"/>
              <a:sym typeface="Poppins"/>
            </a:endParaRPr>
          </a:p>
          <a:p>
            <a:pPr indent="-285750" lvl="1" marL="476495" marR="0" rtl="0" algn="just">
              <a:lnSpc>
                <a:spcPct val="148074"/>
              </a:lnSpc>
              <a:spcBef>
                <a:spcPts val="0"/>
              </a:spcBef>
              <a:spcAft>
                <a:spcPts val="0"/>
              </a:spcAft>
              <a:buClr>
                <a:srgbClr val="000000"/>
              </a:buClr>
              <a:buSzPts val="1766"/>
              <a:buFont typeface="Arial"/>
              <a:buChar char="•"/>
            </a:pPr>
            <a:r>
              <a:rPr b="0" i="0" lang="en-US" sz="1766" u="none" cap="none" strike="noStrike">
                <a:solidFill>
                  <a:srgbClr val="000000"/>
                </a:solidFill>
                <a:latin typeface="Poppins"/>
                <a:ea typeface="Poppins"/>
                <a:cs typeface="Poppins"/>
                <a:sym typeface="Poppins"/>
              </a:rPr>
              <a:t>Integrasi dengan Kementerian Kelautan dan Perikanan: Data dan Informasi sekolah dibawah pembinaan KKP</a:t>
            </a:r>
            <a:endParaRPr/>
          </a:p>
          <a:p>
            <a:pPr indent="-285750" lvl="1" marL="476495" marR="0" rtl="0" algn="just">
              <a:lnSpc>
                <a:spcPct val="148074"/>
              </a:lnSpc>
              <a:spcBef>
                <a:spcPts val="0"/>
              </a:spcBef>
              <a:spcAft>
                <a:spcPts val="0"/>
              </a:spcAft>
              <a:buClr>
                <a:srgbClr val="000000"/>
              </a:buClr>
              <a:buSzPts val="1766"/>
              <a:buFont typeface="Arial"/>
              <a:buChar char="•"/>
            </a:pPr>
            <a:r>
              <a:rPr b="0" i="0" lang="en-US" sz="1766" u="none" cap="none" strike="noStrike">
                <a:solidFill>
                  <a:srgbClr val="000000"/>
                </a:solidFill>
                <a:latin typeface="Poppins"/>
                <a:ea typeface="Poppins"/>
                <a:cs typeface="Poppins"/>
                <a:sym typeface="Poppins"/>
              </a:rPr>
              <a:t>Integrasi dengan Kemenkes: Data dan Informasi Satuan Pendidikan dgn Puskesmas (tahap teknis integrasi) untuk Program Sanitasi (SDGs)</a:t>
            </a:r>
            <a:endParaRPr/>
          </a:p>
          <a:p>
            <a:pPr indent="-285750" lvl="1" marL="476495" marR="0" rtl="0" algn="just">
              <a:lnSpc>
                <a:spcPct val="148074"/>
              </a:lnSpc>
              <a:spcBef>
                <a:spcPts val="0"/>
              </a:spcBef>
              <a:spcAft>
                <a:spcPts val="0"/>
              </a:spcAft>
              <a:buClr>
                <a:srgbClr val="000000"/>
              </a:buClr>
              <a:buSzPts val="1766"/>
              <a:buFont typeface="Arial"/>
              <a:buChar char="•"/>
            </a:pPr>
            <a:r>
              <a:rPr b="0" i="0" lang="en-US" sz="1766" u="none" cap="none" strike="noStrike">
                <a:solidFill>
                  <a:srgbClr val="000000"/>
                </a:solidFill>
                <a:latin typeface="Poppins"/>
                <a:ea typeface="Poppins"/>
                <a:cs typeface="Poppins"/>
                <a:sym typeface="Poppins"/>
              </a:rPr>
              <a:t>Integrasi dengan BPS: Data Statistik Pendidikan bersumber dari DAPODIK untuk Satuan Pendidikan di bawah pembinaan Kemendikbud</a:t>
            </a:r>
            <a:endParaRPr b="0" i="0" sz="1766" u="none" cap="none" strike="noStrike">
              <a:solidFill>
                <a:srgbClr val="000000"/>
              </a:solidFill>
              <a:latin typeface="Poppins"/>
              <a:ea typeface="Poppins"/>
              <a:cs typeface="Poppins"/>
              <a:sym typeface="Poppins"/>
            </a:endParaRPr>
          </a:p>
          <a:p>
            <a:pPr indent="-285750" lvl="1" marL="476495" marR="0" rtl="0" algn="just">
              <a:lnSpc>
                <a:spcPct val="148074"/>
              </a:lnSpc>
              <a:spcBef>
                <a:spcPts val="0"/>
              </a:spcBef>
              <a:spcAft>
                <a:spcPts val="0"/>
              </a:spcAft>
              <a:buClr>
                <a:srgbClr val="000000"/>
              </a:buClr>
              <a:buSzPts val="1766"/>
              <a:buFont typeface="Arial"/>
              <a:buChar char="•"/>
            </a:pPr>
            <a:r>
              <a:rPr b="0" i="0" lang="en-US" sz="1766" u="none" cap="none" strike="noStrike">
                <a:solidFill>
                  <a:srgbClr val="000000"/>
                </a:solidFill>
                <a:latin typeface="Poppins"/>
                <a:ea typeface="Poppins"/>
                <a:cs typeface="Poppins"/>
                <a:sym typeface="Poppins"/>
              </a:rPr>
              <a:t>Integrasi dengan BAN-SM dan BAN PAUD-PNF: Data dan Informasi</a:t>
            </a:r>
            <a:endParaRPr b="0" i="0" sz="1766" u="none" cap="none" strike="noStrike">
              <a:solidFill>
                <a:srgbClr val="000000"/>
              </a:solidFill>
              <a:latin typeface="Poppins"/>
              <a:ea typeface="Poppins"/>
              <a:cs typeface="Poppins"/>
              <a:sym typeface="Poppins"/>
            </a:endParaRPr>
          </a:p>
          <a:p>
            <a:pPr indent="-285750" lvl="1" marL="476495" marR="0" rtl="0" algn="just">
              <a:lnSpc>
                <a:spcPct val="148074"/>
              </a:lnSpc>
              <a:spcBef>
                <a:spcPts val="0"/>
              </a:spcBef>
              <a:spcAft>
                <a:spcPts val="0"/>
              </a:spcAft>
              <a:buClr>
                <a:srgbClr val="000000"/>
              </a:buClr>
              <a:buSzPts val="1766"/>
              <a:buFont typeface="Arial"/>
              <a:buChar char="•"/>
            </a:pPr>
            <a:r>
              <a:rPr b="0" i="0" lang="en-US" sz="1766" u="none" cap="none" strike="noStrike">
                <a:solidFill>
                  <a:srgbClr val="000000"/>
                </a:solidFill>
                <a:latin typeface="Poppins"/>
                <a:ea typeface="Poppins"/>
                <a:cs typeface="Poppins"/>
                <a:sym typeface="Poppins"/>
              </a:rPr>
              <a:t>Integrasi dengan PUPR: Data dan Informasi Rehab dan pembangunan sekolah</a:t>
            </a:r>
            <a:endParaRPr b="0" i="0" sz="1766" u="none" cap="none" strike="noStrike">
              <a:solidFill>
                <a:srgbClr val="000000"/>
              </a:solidFill>
              <a:latin typeface="Poppins"/>
              <a:ea typeface="Poppins"/>
              <a:cs typeface="Poppins"/>
              <a:sym typeface="Poppins"/>
            </a:endParaRPr>
          </a:p>
          <a:p>
            <a:pPr indent="-285750" lvl="1" marL="476495" marR="0" rtl="0" algn="just">
              <a:lnSpc>
                <a:spcPct val="148074"/>
              </a:lnSpc>
              <a:spcBef>
                <a:spcPts val="0"/>
              </a:spcBef>
              <a:spcAft>
                <a:spcPts val="0"/>
              </a:spcAft>
              <a:buClr>
                <a:srgbClr val="000000"/>
              </a:buClr>
              <a:buSzPts val="1766"/>
              <a:buFont typeface="Arial"/>
              <a:buChar char="•"/>
            </a:pPr>
            <a:r>
              <a:rPr b="0" i="0" lang="en-US" sz="1766" u="none" cap="none" strike="noStrike">
                <a:solidFill>
                  <a:srgbClr val="000000"/>
                </a:solidFill>
                <a:latin typeface="Poppins"/>
                <a:ea typeface="Poppins"/>
                <a:cs typeface="Poppins"/>
                <a:sym typeface="Poppins"/>
              </a:rPr>
              <a:t>Integrasi dengan BNPB: Data dan Informasi Bencana</a:t>
            </a:r>
            <a:endParaRPr b="0" i="0" sz="1766" u="none" cap="none" strike="noStrike">
              <a:solidFill>
                <a:srgbClr val="000000"/>
              </a:solidFill>
              <a:latin typeface="Poppins"/>
              <a:ea typeface="Poppins"/>
              <a:cs typeface="Poppins"/>
              <a:sym typeface="Poppins"/>
            </a:endParaRPr>
          </a:p>
          <a:p>
            <a:pPr indent="-285750" lvl="1" marL="476495" marR="0" rtl="0" algn="just">
              <a:lnSpc>
                <a:spcPct val="148074"/>
              </a:lnSpc>
              <a:spcBef>
                <a:spcPts val="0"/>
              </a:spcBef>
              <a:spcAft>
                <a:spcPts val="0"/>
              </a:spcAft>
              <a:buClr>
                <a:srgbClr val="000000"/>
              </a:buClr>
              <a:buSzPts val="1766"/>
              <a:buFont typeface="Arial"/>
              <a:buChar char="•"/>
            </a:pPr>
            <a:r>
              <a:rPr b="0" i="0" lang="en-US" sz="1766" u="none" cap="none" strike="noStrike">
                <a:solidFill>
                  <a:srgbClr val="000000"/>
                </a:solidFill>
                <a:latin typeface="Poppins"/>
                <a:ea typeface="Poppins"/>
                <a:cs typeface="Poppins"/>
                <a:sym typeface="Poppins"/>
              </a:rPr>
              <a:t>Integrasi dengan KPK: Support data Jaga Sekolah</a:t>
            </a:r>
            <a:endParaRPr b="0" i="0" sz="1766" u="none" cap="none" strike="noStrike">
              <a:solidFill>
                <a:srgbClr val="000000"/>
              </a:solidFill>
              <a:latin typeface="Poppins"/>
              <a:ea typeface="Poppins"/>
              <a:cs typeface="Poppins"/>
              <a:sym typeface="Poppins"/>
            </a:endParaRPr>
          </a:p>
          <a:p>
            <a:pPr indent="-285750" lvl="1" marL="476495" marR="0" rtl="0" algn="just">
              <a:lnSpc>
                <a:spcPct val="148074"/>
              </a:lnSpc>
              <a:spcBef>
                <a:spcPts val="0"/>
              </a:spcBef>
              <a:spcAft>
                <a:spcPts val="0"/>
              </a:spcAft>
              <a:buClr>
                <a:srgbClr val="000000"/>
              </a:buClr>
              <a:buSzPts val="1766"/>
              <a:buFont typeface="Arial"/>
              <a:buChar char="•"/>
            </a:pPr>
            <a:r>
              <a:rPr b="0" i="0" lang="en-US" sz="1766" u="none" cap="none" strike="noStrike">
                <a:solidFill>
                  <a:srgbClr val="000000"/>
                </a:solidFill>
                <a:latin typeface="Poppins"/>
                <a:ea typeface="Poppins"/>
                <a:cs typeface="Poppins"/>
                <a:sym typeface="Poppins"/>
              </a:rPr>
              <a:t>Integrasi dengan Kemensos: Data penduduk miskin (DTKS)</a:t>
            </a:r>
            <a:endParaRPr/>
          </a:p>
          <a:p>
            <a:pPr indent="-285750" lvl="1" marL="476495" marR="0" rtl="0" algn="just">
              <a:lnSpc>
                <a:spcPct val="148074"/>
              </a:lnSpc>
              <a:spcBef>
                <a:spcPts val="0"/>
              </a:spcBef>
              <a:spcAft>
                <a:spcPts val="0"/>
              </a:spcAft>
              <a:buClr>
                <a:srgbClr val="000000"/>
              </a:buClr>
              <a:buSzPts val="1766"/>
              <a:buFont typeface="Arial"/>
              <a:buChar char="•"/>
            </a:pPr>
            <a:r>
              <a:rPr b="0" i="0" lang="en-US" sz="1766" u="none" cap="none" strike="noStrike">
                <a:solidFill>
                  <a:srgbClr val="000000"/>
                </a:solidFill>
                <a:latin typeface="Poppins"/>
                <a:ea typeface="Poppins"/>
                <a:cs typeface="Poppins"/>
                <a:sym typeface="Poppins"/>
              </a:rPr>
              <a:t>Integrasi denganKemenko Perekonomian: Program Kartu Pra Kerja </a:t>
            </a:r>
            <a:endParaRPr/>
          </a:p>
          <a:p>
            <a:pPr indent="-285750" lvl="1" marL="476495" marR="0" rtl="0" algn="just">
              <a:lnSpc>
                <a:spcPct val="148074"/>
              </a:lnSpc>
              <a:spcBef>
                <a:spcPts val="0"/>
              </a:spcBef>
              <a:spcAft>
                <a:spcPts val="0"/>
              </a:spcAft>
              <a:buClr>
                <a:srgbClr val="000000"/>
              </a:buClr>
              <a:buSzPts val="1766"/>
              <a:buFont typeface="Arial"/>
              <a:buChar char="•"/>
            </a:pPr>
            <a:r>
              <a:rPr b="0" i="0" lang="en-US" sz="1766" u="none" cap="none" strike="noStrike">
                <a:solidFill>
                  <a:srgbClr val="000000"/>
                </a:solidFill>
                <a:latin typeface="Poppins"/>
                <a:ea typeface="Poppins"/>
                <a:cs typeface="Poppins"/>
                <a:sym typeface="Poppins"/>
              </a:rPr>
              <a:t>Integrasi dengan BKKBN : Data Kemiskinan Ekstrem</a:t>
            </a:r>
            <a:endParaRPr b="0" i="0" sz="1766" u="none" cap="none" strike="noStrike">
              <a:solidFill>
                <a:srgbClr val="000000"/>
              </a:solidFill>
              <a:latin typeface="Poppins"/>
              <a:ea typeface="Poppins"/>
              <a:cs typeface="Poppins"/>
              <a:sym typeface="Poppins"/>
            </a:endParaRPr>
          </a:p>
        </p:txBody>
      </p:sp>
      <p:sp>
        <p:nvSpPr>
          <p:cNvPr id="467" name="Google Shape;467;p11"/>
          <p:cNvSpPr/>
          <p:nvPr/>
        </p:nvSpPr>
        <p:spPr>
          <a:xfrm>
            <a:off x="10657067" y="5897592"/>
            <a:ext cx="729805" cy="641795"/>
          </a:xfrm>
          <a:custGeom>
            <a:rect b="b" l="l" r="r" t="t"/>
            <a:pathLst>
              <a:path extrusionOk="0" h="855726" w="973074">
                <a:moveTo>
                  <a:pt x="0" y="427863"/>
                </a:moveTo>
                <a:cubicBezTo>
                  <a:pt x="0" y="191516"/>
                  <a:pt x="217805" y="0"/>
                  <a:pt x="486537" y="0"/>
                </a:cubicBezTo>
                <a:cubicBezTo>
                  <a:pt x="755269" y="0"/>
                  <a:pt x="973074" y="191516"/>
                  <a:pt x="973074" y="427863"/>
                </a:cubicBezTo>
                <a:cubicBezTo>
                  <a:pt x="973074" y="664210"/>
                  <a:pt x="755269" y="855726"/>
                  <a:pt x="486537" y="855726"/>
                </a:cubicBezTo>
                <a:cubicBezTo>
                  <a:pt x="217805" y="855726"/>
                  <a:pt x="0" y="664083"/>
                  <a:pt x="0" y="427863"/>
                </a:cubicBez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8" name="Google Shape;468;p11"/>
          <p:cNvCxnSpPr/>
          <p:nvPr/>
        </p:nvCxnSpPr>
        <p:spPr>
          <a:xfrm flipH="1">
            <a:off x="11258595" y="5086096"/>
            <a:ext cx="2105651" cy="926909"/>
          </a:xfrm>
          <a:prstGeom prst="straightConnector1">
            <a:avLst/>
          </a:prstGeom>
          <a:noFill/>
          <a:ln cap="rnd" cmpd="sng" w="19050">
            <a:solidFill>
              <a:srgbClr val="2881A6"/>
            </a:solidFill>
            <a:prstDash val="solid"/>
            <a:round/>
            <a:headEnd len="sm" w="sm" type="none"/>
            <a:tailEnd len="med" w="med" type="triangle"/>
          </a:ln>
        </p:spPr>
      </p:cxnSp>
      <p:sp>
        <p:nvSpPr>
          <p:cNvPr id="469" name="Google Shape;469;p11"/>
          <p:cNvSpPr txBox="1"/>
          <p:nvPr/>
        </p:nvSpPr>
        <p:spPr>
          <a:xfrm>
            <a:off x="10347206" y="6476410"/>
            <a:ext cx="861814" cy="314325"/>
          </a:xfrm>
          <a:prstGeom prst="rect">
            <a:avLst/>
          </a:prstGeom>
          <a:noFill/>
          <a:ln>
            <a:noFill/>
          </a:ln>
        </p:spPr>
        <p:txBody>
          <a:bodyPr anchorCtr="0" anchor="t" bIns="0" lIns="0" spcFirstLastPara="1" rIns="0" wrap="square" tIns="0">
            <a:spAutoFit/>
          </a:bodyPr>
          <a:lstStyle/>
          <a:p>
            <a:pPr indent="0" lvl="0" marL="0" marR="0" rtl="0" algn="ctr">
              <a:lnSpc>
                <a:spcPct val="120010"/>
              </a:lnSpc>
              <a:spcBef>
                <a:spcPts val="0"/>
              </a:spcBef>
              <a:spcAft>
                <a:spcPts val="0"/>
              </a:spcAft>
              <a:buNone/>
            </a:pPr>
            <a:r>
              <a:rPr b="0" i="0" lang="en-US" sz="1999" u="none" cap="none" strike="noStrike">
                <a:solidFill>
                  <a:srgbClr val="000000"/>
                </a:solidFill>
                <a:latin typeface="Poppins"/>
                <a:ea typeface="Poppins"/>
                <a:cs typeface="Poppins"/>
                <a:sym typeface="Poppins"/>
              </a:rPr>
              <a:t>BKKBN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4A72"/>
        </a:solidFill>
      </p:bgPr>
    </p:bg>
    <p:spTree>
      <p:nvGrpSpPr>
        <p:cNvPr id="473" name="Shape 473"/>
        <p:cNvGrpSpPr/>
        <p:nvPr/>
      </p:nvGrpSpPr>
      <p:grpSpPr>
        <a:xfrm>
          <a:off x="0" y="0"/>
          <a:ext cx="0" cy="0"/>
          <a:chOff x="0" y="0"/>
          <a:chExt cx="0" cy="0"/>
        </a:xfrm>
      </p:grpSpPr>
      <p:sp>
        <p:nvSpPr>
          <p:cNvPr id="474" name="Google Shape;474;p12"/>
          <p:cNvSpPr txBox="1"/>
          <p:nvPr/>
        </p:nvSpPr>
        <p:spPr>
          <a:xfrm>
            <a:off x="17705643" y="9867251"/>
            <a:ext cx="286200" cy="247650"/>
          </a:xfrm>
          <a:prstGeom prst="rect">
            <a:avLst/>
          </a:prstGeom>
          <a:noFill/>
          <a:ln>
            <a:noFill/>
          </a:ln>
        </p:spPr>
        <p:txBody>
          <a:bodyPr anchorCtr="0" anchor="t" bIns="0" lIns="0" spcFirstLastPara="1" rIns="0" wrap="square" tIns="0">
            <a:spAutoFit/>
          </a:bodyPr>
          <a:lstStyle/>
          <a:p>
            <a:pPr indent="0" lvl="0" marL="0" marR="0" rtl="0" algn="r">
              <a:lnSpc>
                <a:spcPct val="119974"/>
              </a:lnSpc>
              <a:spcBef>
                <a:spcPts val="0"/>
              </a:spcBef>
              <a:spcAft>
                <a:spcPts val="0"/>
              </a:spcAft>
              <a:buNone/>
            </a:pPr>
            <a:r>
              <a:rPr b="0" i="0" lang="en-US" sz="1582" u="none" cap="none" strike="noStrike">
                <a:solidFill>
                  <a:srgbClr val="FFFFFF"/>
                </a:solidFill>
                <a:latin typeface="Poppins"/>
                <a:ea typeface="Poppins"/>
                <a:cs typeface="Poppins"/>
                <a:sym typeface="Poppins"/>
              </a:rPr>
              <a:t>‹#›</a:t>
            </a:r>
            <a:endParaRPr/>
          </a:p>
        </p:txBody>
      </p:sp>
      <p:sp>
        <p:nvSpPr>
          <p:cNvPr id="475" name="Google Shape;475;p12"/>
          <p:cNvSpPr/>
          <p:nvPr/>
        </p:nvSpPr>
        <p:spPr>
          <a:xfrm>
            <a:off x="75" y="9601425"/>
            <a:ext cx="18288000" cy="116110"/>
          </a:xfrm>
          <a:custGeom>
            <a:rect b="b" l="l" r="r" t="t"/>
            <a:pathLst>
              <a:path extrusionOk="0" h="154813" w="24384000">
                <a:moveTo>
                  <a:pt x="0" y="0"/>
                </a:moveTo>
                <a:lnTo>
                  <a:pt x="24384000" y="0"/>
                </a:lnTo>
                <a:lnTo>
                  <a:pt x="24384000" y="154813"/>
                </a:lnTo>
                <a:lnTo>
                  <a:pt x="0" y="154813"/>
                </a:lnTo>
                <a:close/>
              </a:path>
            </a:pathLst>
          </a:custGeom>
          <a:solidFill>
            <a:srgbClr val="FFFFFF"/>
          </a:solidFill>
          <a:ln>
            <a:noFill/>
          </a:ln>
        </p:spPr>
      </p:sp>
      <p:sp>
        <p:nvSpPr>
          <p:cNvPr id="476" name="Google Shape;476;p12"/>
          <p:cNvSpPr txBox="1"/>
          <p:nvPr/>
        </p:nvSpPr>
        <p:spPr>
          <a:xfrm>
            <a:off x="871526" y="9897873"/>
            <a:ext cx="10571400" cy="180975"/>
          </a:xfrm>
          <a:prstGeom prst="rect">
            <a:avLst/>
          </a:prstGeom>
          <a:noFill/>
          <a:ln>
            <a:noFill/>
          </a:ln>
        </p:spPr>
        <p:txBody>
          <a:bodyPr anchorCtr="0" anchor="t" bIns="0" lIns="0" spcFirstLastPara="1" rIns="0" wrap="square" tIns="0">
            <a:spAutoFit/>
          </a:bodyPr>
          <a:lstStyle/>
          <a:p>
            <a:pPr indent="0" lvl="0" marL="0" marR="0" rtl="0" algn="l">
              <a:lnSpc>
                <a:spcPct val="120055"/>
              </a:lnSpc>
              <a:spcBef>
                <a:spcPts val="0"/>
              </a:spcBef>
              <a:spcAft>
                <a:spcPts val="0"/>
              </a:spcAft>
              <a:buNone/>
            </a:pPr>
            <a:r>
              <a:rPr b="0" i="0" lang="en-US" sz="1087" u="none" cap="none" strike="noStrike">
                <a:solidFill>
                  <a:srgbClr val="FFFFFF"/>
                </a:solidFill>
                <a:latin typeface="Poppins"/>
                <a:ea typeface="Poppins"/>
                <a:cs typeface="Poppins"/>
                <a:sym typeface="Poppins"/>
              </a:rPr>
              <a:t>Dokumen Rahasia I 2022 - Kemendikbudristek. Informasi ini bersifat pribadi dan rahasia. Konten apa pun hanya milik Kemendikbudristek</a:t>
            </a:r>
            <a:endParaRPr/>
          </a:p>
        </p:txBody>
      </p:sp>
      <p:sp>
        <p:nvSpPr>
          <p:cNvPr id="477" name="Google Shape;477;p12"/>
          <p:cNvSpPr/>
          <p:nvPr/>
        </p:nvSpPr>
        <p:spPr>
          <a:xfrm>
            <a:off x="17037520" y="9816405"/>
            <a:ext cx="379841" cy="385762"/>
          </a:xfrm>
          <a:custGeom>
            <a:rect b="b" l="l" r="r" t="t"/>
            <a:pathLst>
              <a:path extrusionOk="0" h="385762" w="379841">
                <a:moveTo>
                  <a:pt x="0" y="0"/>
                </a:moveTo>
                <a:lnTo>
                  <a:pt x="379841" y="0"/>
                </a:lnTo>
                <a:lnTo>
                  <a:pt x="379841" y="385762"/>
                </a:lnTo>
                <a:lnTo>
                  <a:pt x="0" y="385762"/>
                </a:lnTo>
                <a:lnTo>
                  <a:pt x="0" y="0"/>
                </a:lnTo>
                <a:close/>
              </a:path>
            </a:pathLst>
          </a:custGeom>
          <a:blipFill rotWithShape="1">
            <a:blip r:embed="rId3">
              <a:alphaModFix/>
            </a:blip>
            <a:stretch>
              <a:fillRect b="0" l="0" r="0" t="0"/>
            </a:stretch>
          </a:blipFill>
          <a:ln>
            <a:noFill/>
          </a:ln>
        </p:spPr>
      </p:sp>
      <p:grpSp>
        <p:nvGrpSpPr>
          <p:cNvPr id="478" name="Google Shape;478;p12"/>
          <p:cNvGrpSpPr/>
          <p:nvPr/>
        </p:nvGrpSpPr>
        <p:grpSpPr>
          <a:xfrm>
            <a:off x="-21361" y="399420"/>
            <a:ext cx="5683554" cy="781787"/>
            <a:chOff x="0" y="-38100"/>
            <a:chExt cx="7578072" cy="1328115"/>
          </a:xfrm>
        </p:grpSpPr>
        <p:sp>
          <p:nvSpPr>
            <p:cNvPr id="479" name="Google Shape;479;p12"/>
            <p:cNvSpPr/>
            <p:nvPr/>
          </p:nvSpPr>
          <p:spPr>
            <a:xfrm>
              <a:off x="0" y="0"/>
              <a:ext cx="7578072" cy="1289959"/>
            </a:xfrm>
            <a:custGeom>
              <a:rect b="b" l="l" r="r" t="t"/>
              <a:pathLst>
                <a:path extrusionOk="0" h="1289959" w="7578072">
                  <a:moveTo>
                    <a:pt x="0" y="0"/>
                  </a:moveTo>
                  <a:lnTo>
                    <a:pt x="7578072" y="0"/>
                  </a:lnTo>
                  <a:lnTo>
                    <a:pt x="7578072" y="1289959"/>
                  </a:lnTo>
                  <a:lnTo>
                    <a:pt x="0" y="1289959"/>
                  </a:lnTo>
                  <a:close/>
                </a:path>
              </a:pathLst>
            </a:custGeom>
            <a:solidFill>
              <a:srgbClr val="FFFFFF"/>
            </a:solidFill>
            <a:ln>
              <a:noFill/>
            </a:ln>
          </p:spPr>
        </p:sp>
        <p:sp>
          <p:nvSpPr>
            <p:cNvPr id="480" name="Google Shape;480;p12"/>
            <p:cNvSpPr txBox="1"/>
            <p:nvPr/>
          </p:nvSpPr>
          <p:spPr>
            <a:xfrm>
              <a:off x="0" y="-38100"/>
              <a:ext cx="7578072" cy="1328115"/>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b="1" i="0" lang="en-US" sz="3600" u="none" cap="none" strike="noStrike">
                  <a:solidFill>
                    <a:srgbClr val="000000"/>
                  </a:solidFill>
                  <a:latin typeface="Poppins"/>
                  <a:ea typeface="Poppins"/>
                  <a:cs typeface="Poppins"/>
                  <a:sym typeface="Poppins"/>
                </a:rPr>
                <a:t>LAYANAN DATA</a:t>
              </a:r>
              <a:endParaRPr/>
            </a:p>
          </p:txBody>
        </p:sp>
      </p:grpSp>
      <p:sp>
        <p:nvSpPr>
          <p:cNvPr id="481" name="Google Shape;481;p12"/>
          <p:cNvSpPr txBox="1"/>
          <p:nvPr/>
        </p:nvSpPr>
        <p:spPr>
          <a:xfrm>
            <a:off x="17104486" y="9858007"/>
            <a:ext cx="1051466" cy="2571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600" u="none" cap="none" strike="noStrike">
                <a:solidFill>
                  <a:srgbClr val="FFFFFF"/>
                </a:solidFill>
                <a:latin typeface="Poppins"/>
                <a:ea typeface="Poppins"/>
                <a:cs typeface="Poppins"/>
                <a:sym typeface="Poppins"/>
              </a:rPr>
              <a:t>12</a:t>
            </a:r>
            <a:endParaRPr/>
          </a:p>
        </p:txBody>
      </p:sp>
      <p:sp>
        <p:nvSpPr>
          <p:cNvPr id="482" name="Google Shape;482;p12"/>
          <p:cNvSpPr/>
          <p:nvPr/>
        </p:nvSpPr>
        <p:spPr>
          <a:xfrm>
            <a:off x="1905" y="9538334"/>
            <a:ext cx="18286096" cy="748665"/>
          </a:xfrm>
          <a:custGeom>
            <a:rect b="b" l="l" r="r" t="t"/>
            <a:pathLst>
              <a:path extrusionOk="0" h="998220" w="24381461">
                <a:moveTo>
                  <a:pt x="24381461" y="998220"/>
                </a:moveTo>
                <a:lnTo>
                  <a:pt x="24381461" y="0"/>
                </a:lnTo>
                <a:lnTo>
                  <a:pt x="0" y="0"/>
                </a:lnTo>
                <a:lnTo>
                  <a:pt x="0" y="998220"/>
                </a:lnTo>
                <a:lnTo>
                  <a:pt x="24381461" y="998220"/>
                </a:lnTo>
                <a:close/>
              </a:path>
            </a:pathLst>
          </a:custGeom>
          <a:solidFill>
            <a:srgbClr val="043459"/>
          </a:solidFill>
          <a:ln>
            <a:noFill/>
          </a:ln>
        </p:spPr>
      </p:sp>
      <p:sp>
        <p:nvSpPr>
          <p:cNvPr id="483" name="Google Shape;483;p12"/>
          <p:cNvSpPr/>
          <p:nvPr/>
        </p:nvSpPr>
        <p:spPr>
          <a:xfrm>
            <a:off x="-7620" y="9528808"/>
            <a:ext cx="18305146" cy="767715"/>
          </a:xfrm>
          <a:custGeom>
            <a:rect b="b" l="l" r="r" t="t"/>
            <a:pathLst>
              <a:path extrusionOk="0" h="1023620" w="24406861">
                <a:moveTo>
                  <a:pt x="24394161" y="1023620"/>
                </a:moveTo>
                <a:lnTo>
                  <a:pt x="12700" y="1023620"/>
                </a:lnTo>
                <a:cubicBezTo>
                  <a:pt x="5715" y="1023620"/>
                  <a:pt x="0" y="1017905"/>
                  <a:pt x="0" y="1010920"/>
                </a:cubicBezTo>
                <a:lnTo>
                  <a:pt x="0" y="12700"/>
                </a:lnTo>
                <a:cubicBezTo>
                  <a:pt x="0" y="5715"/>
                  <a:pt x="5715" y="0"/>
                  <a:pt x="12700" y="0"/>
                </a:cubicBezTo>
                <a:lnTo>
                  <a:pt x="24394161" y="0"/>
                </a:lnTo>
                <a:cubicBezTo>
                  <a:pt x="24401146" y="0"/>
                  <a:pt x="24406861" y="5715"/>
                  <a:pt x="24406861" y="12700"/>
                </a:cubicBezTo>
                <a:lnTo>
                  <a:pt x="24406861" y="1010920"/>
                </a:lnTo>
                <a:cubicBezTo>
                  <a:pt x="24406861" y="1017905"/>
                  <a:pt x="24401146" y="1023620"/>
                  <a:pt x="24394161" y="1023620"/>
                </a:cubicBezTo>
                <a:moveTo>
                  <a:pt x="24394161" y="998220"/>
                </a:moveTo>
                <a:lnTo>
                  <a:pt x="24394161" y="1010920"/>
                </a:lnTo>
                <a:lnTo>
                  <a:pt x="24381461" y="1010920"/>
                </a:lnTo>
                <a:lnTo>
                  <a:pt x="24381461" y="12700"/>
                </a:lnTo>
                <a:lnTo>
                  <a:pt x="24394161" y="12700"/>
                </a:lnTo>
                <a:lnTo>
                  <a:pt x="24394161" y="25400"/>
                </a:lnTo>
                <a:lnTo>
                  <a:pt x="12700" y="25400"/>
                </a:lnTo>
                <a:lnTo>
                  <a:pt x="12700" y="12700"/>
                </a:lnTo>
                <a:lnTo>
                  <a:pt x="25400" y="12700"/>
                </a:lnTo>
                <a:lnTo>
                  <a:pt x="25400" y="1010920"/>
                </a:lnTo>
                <a:lnTo>
                  <a:pt x="12700" y="1010920"/>
                </a:lnTo>
                <a:lnTo>
                  <a:pt x="12700" y="998220"/>
                </a:lnTo>
                <a:lnTo>
                  <a:pt x="24394161" y="998220"/>
                </a:ln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2"/>
          <p:cNvSpPr/>
          <p:nvPr/>
        </p:nvSpPr>
        <p:spPr>
          <a:xfrm>
            <a:off x="11304270" y="9585957"/>
            <a:ext cx="826769" cy="586740"/>
          </a:xfrm>
          <a:custGeom>
            <a:rect b="b" l="l" r="r" t="t"/>
            <a:pathLst>
              <a:path extrusionOk="0" h="782320" w="1102360">
                <a:moveTo>
                  <a:pt x="0" y="0"/>
                </a:moveTo>
                <a:lnTo>
                  <a:pt x="1102360" y="0"/>
                </a:lnTo>
                <a:lnTo>
                  <a:pt x="1102360" y="782320"/>
                </a:lnTo>
                <a:lnTo>
                  <a:pt x="0" y="782320"/>
                </a:lnTo>
                <a:close/>
              </a:path>
            </a:pathLst>
          </a:custGeom>
          <a:blipFill rotWithShape="1">
            <a:blip r:embed="rId4">
              <a:alphaModFix/>
            </a:blip>
            <a:stretch>
              <a:fillRect b="0" l="-40" r="-39" t="0"/>
            </a:stretch>
          </a:blipFill>
          <a:ln>
            <a:noFill/>
          </a:ln>
        </p:spPr>
      </p:sp>
      <p:sp>
        <p:nvSpPr>
          <p:cNvPr id="485" name="Google Shape;485;p12"/>
          <p:cNvSpPr/>
          <p:nvPr/>
        </p:nvSpPr>
        <p:spPr>
          <a:xfrm>
            <a:off x="1351134" y="1389358"/>
            <a:ext cx="16452999" cy="8144622"/>
          </a:xfrm>
          <a:custGeom>
            <a:rect b="b" l="l" r="r" t="t"/>
            <a:pathLst>
              <a:path extrusionOk="0" h="8144622" w="16452999">
                <a:moveTo>
                  <a:pt x="0" y="0"/>
                </a:moveTo>
                <a:lnTo>
                  <a:pt x="16452999" y="0"/>
                </a:lnTo>
                <a:lnTo>
                  <a:pt x="16452999" y="8144622"/>
                </a:lnTo>
                <a:lnTo>
                  <a:pt x="0" y="8144622"/>
                </a:lnTo>
                <a:lnTo>
                  <a:pt x="0" y="0"/>
                </a:lnTo>
                <a:close/>
              </a:path>
            </a:pathLst>
          </a:custGeom>
          <a:blipFill rotWithShape="1">
            <a:blip r:embed="rId5">
              <a:alphaModFix/>
            </a:blip>
            <a:stretch>
              <a:fillRect b="0" l="0" r="0" t="0"/>
            </a:stretch>
          </a:blipFill>
          <a:ln>
            <a:noFill/>
          </a:ln>
        </p:spPr>
      </p:sp>
      <p:sp>
        <p:nvSpPr>
          <p:cNvPr id="486" name="Google Shape;486;p12"/>
          <p:cNvSpPr txBox="1"/>
          <p:nvPr/>
        </p:nvSpPr>
        <p:spPr>
          <a:xfrm>
            <a:off x="12179236" y="9797966"/>
            <a:ext cx="5468805" cy="193419"/>
          </a:xfrm>
          <a:prstGeom prst="rect">
            <a:avLst/>
          </a:prstGeom>
          <a:noFill/>
          <a:ln>
            <a:noFill/>
          </a:ln>
        </p:spPr>
        <p:txBody>
          <a:bodyPr anchorCtr="0" anchor="t" bIns="0" lIns="0" spcFirstLastPara="1" rIns="0" wrap="square" tIns="0">
            <a:spAutoFit/>
          </a:bodyPr>
          <a:lstStyle/>
          <a:p>
            <a:pPr indent="0" lvl="0" marL="0" marR="0" rtl="0" algn="l">
              <a:lnSpc>
                <a:spcPct val="112363"/>
              </a:lnSpc>
              <a:spcBef>
                <a:spcPts val="0"/>
              </a:spcBef>
              <a:spcAft>
                <a:spcPts val="0"/>
              </a:spcAft>
              <a:buNone/>
            </a:pPr>
            <a:r>
              <a:rPr b="0" i="0" lang="en-US" sz="1286" u="none" cap="none" strike="noStrike">
                <a:solidFill>
                  <a:srgbClr val="FFFFFF"/>
                </a:solidFill>
                <a:latin typeface="Poppins"/>
                <a:ea typeface="Poppins"/>
                <a:cs typeface="Poppins"/>
                <a:sym typeface="Poppins"/>
              </a:rPr>
              <a:t>Kementerian Pendidikan, Kebudayaan, Riset, dan Teknologi</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49D"/>
        </a:solidFill>
      </p:bgPr>
    </p:bg>
    <p:spTree>
      <p:nvGrpSpPr>
        <p:cNvPr id="494" name="Shape 494"/>
        <p:cNvGrpSpPr/>
        <p:nvPr/>
      </p:nvGrpSpPr>
      <p:grpSpPr>
        <a:xfrm>
          <a:off x="0" y="0"/>
          <a:ext cx="0" cy="0"/>
          <a:chOff x="0" y="0"/>
          <a:chExt cx="0" cy="0"/>
        </a:xfrm>
      </p:grpSpPr>
      <p:sp>
        <p:nvSpPr>
          <p:cNvPr id="495" name="Google Shape;495;p13"/>
          <p:cNvSpPr txBox="1"/>
          <p:nvPr/>
        </p:nvSpPr>
        <p:spPr>
          <a:xfrm>
            <a:off x="17705643" y="9876776"/>
            <a:ext cx="286200" cy="238125"/>
          </a:xfrm>
          <a:prstGeom prst="rect">
            <a:avLst/>
          </a:prstGeom>
          <a:noFill/>
          <a:ln>
            <a:noFill/>
          </a:ln>
        </p:spPr>
        <p:txBody>
          <a:bodyPr anchorCtr="0" anchor="t" bIns="0" lIns="0" spcFirstLastPara="1" rIns="0" wrap="square" tIns="0">
            <a:spAutoFit/>
          </a:bodyPr>
          <a:lstStyle/>
          <a:p>
            <a:pPr indent="0" lvl="0" marL="0" marR="0" rtl="0" algn="r">
              <a:lnSpc>
                <a:spcPct val="119974"/>
              </a:lnSpc>
              <a:spcBef>
                <a:spcPts val="0"/>
              </a:spcBef>
              <a:spcAft>
                <a:spcPts val="0"/>
              </a:spcAft>
              <a:buNone/>
            </a:pPr>
            <a:r>
              <a:rPr b="0" i="0" lang="en-US" sz="1582" u="none" cap="none" strike="noStrike">
                <a:solidFill>
                  <a:srgbClr val="F1ECF0"/>
                </a:solidFill>
                <a:latin typeface="Open Sans"/>
                <a:ea typeface="Open Sans"/>
                <a:cs typeface="Open Sans"/>
                <a:sym typeface="Open Sans"/>
              </a:rPr>
              <a:t>‹#›</a:t>
            </a:r>
            <a:endParaRPr/>
          </a:p>
        </p:txBody>
      </p:sp>
      <p:sp>
        <p:nvSpPr>
          <p:cNvPr id="496" name="Google Shape;496;p13"/>
          <p:cNvSpPr/>
          <p:nvPr/>
        </p:nvSpPr>
        <p:spPr>
          <a:xfrm>
            <a:off x="75" y="9601425"/>
            <a:ext cx="18288000" cy="116110"/>
          </a:xfrm>
          <a:custGeom>
            <a:rect b="b" l="l" r="r" t="t"/>
            <a:pathLst>
              <a:path extrusionOk="0" h="154813" w="24384000">
                <a:moveTo>
                  <a:pt x="0" y="0"/>
                </a:moveTo>
                <a:lnTo>
                  <a:pt x="24384000" y="0"/>
                </a:lnTo>
                <a:lnTo>
                  <a:pt x="24384000" y="154813"/>
                </a:lnTo>
                <a:lnTo>
                  <a:pt x="0" y="154813"/>
                </a:lnTo>
                <a:close/>
              </a:path>
            </a:pathLst>
          </a:custGeom>
          <a:solidFill>
            <a:srgbClr val="271B2E"/>
          </a:solidFill>
          <a:ln>
            <a:noFill/>
          </a:ln>
        </p:spPr>
      </p:sp>
      <p:sp>
        <p:nvSpPr>
          <p:cNvPr id="497" name="Google Shape;497;p13"/>
          <p:cNvSpPr txBox="1"/>
          <p:nvPr/>
        </p:nvSpPr>
        <p:spPr>
          <a:xfrm>
            <a:off x="871526" y="9916923"/>
            <a:ext cx="10571400" cy="161925"/>
          </a:xfrm>
          <a:prstGeom prst="rect">
            <a:avLst/>
          </a:prstGeom>
          <a:noFill/>
          <a:ln>
            <a:noFill/>
          </a:ln>
        </p:spPr>
        <p:txBody>
          <a:bodyPr anchorCtr="0" anchor="t" bIns="0" lIns="0" spcFirstLastPara="1" rIns="0" wrap="square" tIns="0">
            <a:spAutoFit/>
          </a:bodyPr>
          <a:lstStyle/>
          <a:p>
            <a:pPr indent="0" lvl="0" marL="0" marR="0" rtl="0" algn="l">
              <a:lnSpc>
                <a:spcPct val="120055"/>
              </a:lnSpc>
              <a:spcBef>
                <a:spcPts val="0"/>
              </a:spcBef>
              <a:spcAft>
                <a:spcPts val="0"/>
              </a:spcAft>
              <a:buNone/>
            </a:pPr>
            <a:r>
              <a:rPr b="1" i="0" lang="en-US" sz="1087" u="none" cap="none" strike="noStrike">
                <a:solidFill>
                  <a:srgbClr val="F1ECF0"/>
                </a:solidFill>
                <a:latin typeface="Open Sans"/>
                <a:ea typeface="Open Sans"/>
                <a:cs typeface="Open Sans"/>
                <a:sym typeface="Open Sans"/>
              </a:rPr>
              <a:t>DOKUMEN RAHASIA I 2022 - KEMENDIKBUDRISTEK. INFORMASI INI BERSIFAT PRIBADI DAN RAHASIA. KONTEN APA PUN HANYA MILIK KEMENDIKBUDRISTEK</a:t>
            </a:r>
            <a:endParaRPr/>
          </a:p>
        </p:txBody>
      </p:sp>
      <p:sp>
        <p:nvSpPr>
          <p:cNvPr id="498" name="Google Shape;498;p13"/>
          <p:cNvSpPr/>
          <p:nvPr/>
        </p:nvSpPr>
        <p:spPr>
          <a:xfrm>
            <a:off x="17037520" y="9816405"/>
            <a:ext cx="379841" cy="385762"/>
          </a:xfrm>
          <a:custGeom>
            <a:rect b="b" l="l" r="r" t="t"/>
            <a:pathLst>
              <a:path extrusionOk="0" h="385762" w="379841">
                <a:moveTo>
                  <a:pt x="0" y="0"/>
                </a:moveTo>
                <a:lnTo>
                  <a:pt x="379841" y="0"/>
                </a:lnTo>
                <a:lnTo>
                  <a:pt x="379841" y="385762"/>
                </a:lnTo>
                <a:lnTo>
                  <a:pt x="0" y="385762"/>
                </a:lnTo>
                <a:lnTo>
                  <a:pt x="0" y="0"/>
                </a:lnTo>
                <a:close/>
              </a:path>
            </a:pathLst>
          </a:custGeom>
          <a:blipFill rotWithShape="1">
            <a:blip r:embed="rId3">
              <a:alphaModFix/>
            </a:blip>
            <a:stretch>
              <a:fillRect b="0" l="0" r="0" t="0"/>
            </a:stretch>
          </a:blipFill>
          <a:ln>
            <a:noFill/>
          </a:ln>
        </p:spPr>
      </p:sp>
      <p:sp>
        <p:nvSpPr>
          <p:cNvPr id="499" name="Google Shape;499;p13"/>
          <p:cNvSpPr/>
          <p:nvPr/>
        </p:nvSpPr>
        <p:spPr>
          <a:xfrm>
            <a:off x="0" y="1210904"/>
            <a:ext cx="26659875" cy="11876784"/>
          </a:xfrm>
          <a:custGeom>
            <a:rect b="b" l="l" r="r" t="t"/>
            <a:pathLst>
              <a:path extrusionOk="0" h="11876784" w="26659875">
                <a:moveTo>
                  <a:pt x="0" y="0"/>
                </a:moveTo>
                <a:lnTo>
                  <a:pt x="26659875" y="0"/>
                </a:lnTo>
                <a:lnTo>
                  <a:pt x="26659875" y="11876784"/>
                </a:lnTo>
                <a:lnTo>
                  <a:pt x="0" y="11876784"/>
                </a:lnTo>
                <a:lnTo>
                  <a:pt x="0" y="0"/>
                </a:lnTo>
                <a:close/>
              </a:path>
            </a:pathLst>
          </a:custGeom>
          <a:blipFill rotWithShape="1">
            <a:blip r:embed="rId4">
              <a:alphaModFix/>
            </a:blip>
            <a:stretch>
              <a:fillRect b="0" l="0" r="-1" t="-26315"/>
            </a:stretch>
          </a:blipFill>
          <a:ln>
            <a:noFill/>
          </a:ln>
        </p:spPr>
      </p:sp>
      <p:sp>
        <p:nvSpPr>
          <p:cNvPr id="500" name="Google Shape;500;p13"/>
          <p:cNvSpPr/>
          <p:nvPr/>
        </p:nvSpPr>
        <p:spPr>
          <a:xfrm>
            <a:off x="0" y="-376637"/>
            <a:ext cx="26659875" cy="4087915"/>
          </a:xfrm>
          <a:custGeom>
            <a:rect b="b" l="l" r="r" t="t"/>
            <a:pathLst>
              <a:path extrusionOk="0" h="4087915" w="26659875">
                <a:moveTo>
                  <a:pt x="0" y="0"/>
                </a:moveTo>
                <a:lnTo>
                  <a:pt x="26659875" y="0"/>
                </a:lnTo>
                <a:lnTo>
                  <a:pt x="26659875" y="4087915"/>
                </a:lnTo>
                <a:lnTo>
                  <a:pt x="0" y="4087915"/>
                </a:lnTo>
                <a:lnTo>
                  <a:pt x="0" y="0"/>
                </a:lnTo>
                <a:close/>
              </a:path>
            </a:pathLst>
          </a:custGeom>
          <a:blipFill rotWithShape="1">
            <a:blip r:embed="rId4">
              <a:alphaModFix/>
            </a:blip>
            <a:stretch>
              <a:fillRect b="-266985" l="0" r="0" t="0"/>
            </a:stretch>
          </a:blipFill>
          <a:ln>
            <a:noFill/>
          </a:ln>
        </p:spPr>
      </p:sp>
      <p:sp>
        <p:nvSpPr>
          <p:cNvPr id="501" name="Google Shape;501;p13"/>
          <p:cNvSpPr/>
          <p:nvPr/>
        </p:nvSpPr>
        <p:spPr>
          <a:xfrm>
            <a:off x="1311750" y="9081483"/>
            <a:ext cx="15317859" cy="1272085"/>
          </a:xfrm>
          <a:custGeom>
            <a:rect b="b" l="l" r="r" t="t"/>
            <a:pathLst>
              <a:path extrusionOk="0" h="1272085" w="15317859">
                <a:moveTo>
                  <a:pt x="0" y="0"/>
                </a:moveTo>
                <a:lnTo>
                  <a:pt x="15317859" y="0"/>
                </a:lnTo>
                <a:lnTo>
                  <a:pt x="15317859" y="1272084"/>
                </a:lnTo>
                <a:lnTo>
                  <a:pt x="0" y="1272084"/>
                </a:lnTo>
                <a:lnTo>
                  <a:pt x="0" y="0"/>
                </a:lnTo>
                <a:close/>
              </a:path>
            </a:pathLst>
          </a:custGeom>
          <a:blipFill rotWithShape="1">
            <a:blip r:embed="rId4">
              <a:alphaModFix/>
            </a:blip>
            <a:stretch>
              <a:fillRect b="-172110" l="-12157" r="-61375" t="-903668"/>
            </a:stretch>
          </a:blipFill>
          <a:ln>
            <a:noFill/>
          </a:ln>
        </p:spPr>
      </p:sp>
      <p:sp>
        <p:nvSpPr>
          <p:cNvPr id="502" name="Google Shape;502;p13"/>
          <p:cNvSpPr txBox="1"/>
          <p:nvPr/>
        </p:nvSpPr>
        <p:spPr>
          <a:xfrm>
            <a:off x="-4588630" y="6317426"/>
            <a:ext cx="1554750" cy="873633"/>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None/>
            </a:pPr>
            <a:r>
              <a:rPr b="1" i="0" lang="en-US" sz="1650" u="none" cap="none" strike="noStrike">
                <a:solidFill>
                  <a:srgbClr val="F1ECF0"/>
                </a:solidFill>
                <a:latin typeface="Open Sans"/>
                <a:ea typeface="Open Sans"/>
                <a:cs typeface="Open Sans"/>
                <a:sym typeface="Open Sans"/>
              </a:rPr>
              <a:t>LOCAL GOVERNMENT OFFICE</a:t>
            </a:r>
            <a:endParaRPr/>
          </a:p>
        </p:txBody>
      </p:sp>
      <p:sp>
        <p:nvSpPr>
          <p:cNvPr id="503" name="Google Shape;503;p13"/>
          <p:cNvSpPr txBox="1"/>
          <p:nvPr/>
        </p:nvSpPr>
        <p:spPr>
          <a:xfrm>
            <a:off x="1311750" y="237372"/>
            <a:ext cx="16976250" cy="605989"/>
          </a:xfrm>
          <a:prstGeom prst="rect">
            <a:avLst/>
          </a:prstGeom>
          <a:noFill/>
          <a:ln>
            <a:noFill/>
          </a:ln>
        </p:spPr>
        <p:txBody>
          <a:bodyPr anchorCtr="0" anchor="t" bIns="0" lIns="0" spcFirstLastPara="1" rIns="0" wrap="square" tIns="0">
            <a:spAutoFit/>
          </a:bodyPr>
          <a:lstStyle/>
          <a:p>
            <a:pPr indent="0" lvl="0" marL="0" marR="0" rtl="0" algn="l">
              <a:lnSpc>
                <a:spcPct val="137983"/>
              </a:lnSpc>
              <a:spcBef>
                <a:spcPts val="0"/>
              </a:spcBef>
              <a:spcAft>
                <a:spcPts val="0"/>
              </a:spcAft>
              <a:buNone/>
            </a:pPr>
            <a:r>
              <a:rPr b="0" i="0" lang="en-US" sz="3491" u="none" cap="none" strike="noStrike">
                <a:solidFill>
                  <a:srgbClr val="F1ECF0"/>
                </a:solidFill>
                <a:latin typeface="Archivo Black"/>
                <a:ea typeface="Archivo Black"/>
                <a:cs typeface="Archivo Black"/>
                <a:sym typeface="Archivo Black"/>
              </a:rPr>
              <a:t>EKOSISTEM TEKNOLOGI PENDIDIKAN DARI KEMENDIKBUDRISTEK</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14"/>
          <p:cNvSpPr/>
          <p:nvPr/>
        </p:nvSpPr>
        <p:spPr>
          <a:xfrm>
            <a:off x="5230742" y="1866900"/>
            <a:ext cx="5824863" cy="707194"/>
          </a:xfrm>
          <a:custGeom>
            <a:rect b="b" l="l" r="r" t="t"/>
            <a:pathLst>
              <a:path extrusionOk="0" h="965091" w="7949057">
                <a:moveTo>
                  <a:pt x="0" y="0"/>
                </a:moveTo>
                <a:lnTo>
                  <a:pt x="7949057" y="0"/>
                </a:lnTo>
                <a:lnTo>
                  <a:pt x="7949057" y="965091"/>
                </a:lnTo>
                <a:lnTo>
                  <a:pt x="0" y="965091"/>
                </a:lnTo>
                <a:close/>
              </a:path>
            </a:pathLst>
          </a:custGeom>
          <a:solidFill>
            <a:srgbClr val="93B3D7"/>
          </a:solidFill>
          <a:ln>
            <a:noFill/>
          </a:ln>
        </p:spPr>
      </p:sp>
      <p:sp>
        <p:nvSpPr>
          <p:cNvPr id="513" name="Google Shape;513;p14"/>
          <p:cNvSpPr/>
          <p:nvPr/>
        </p:nvSpPr>
        <p:spPr>
          <a:xfrm>
            <a:off x="692296" y="270992"/>
            <a:ext cx="5232494" cy="9849337"/>
          </a:xfrm>
          <a:custGeom>
            <a:rect b="b" l="l" r="r" t="t"/>
            <a:pathLst>
              <a:path extrusionOk="0" h="9849337" w="5232494">
                <a:moveTo>
                  <a:pt x="0" y="0"/>
                </a:moveTo>
                <a:lnTo>
                  <a:pt x="5232494" y="0"/>
                </a:lnTo>
                <a:lnTo>
                  <a:pt x="5232494" y="9849337"/>
                </a:lnTo>
                <a:lnTo>
                  <a:pt x="0" y="9849337"/>
                </a:lnTo>
                <a:lnTo>
                  <a:pt x="0" y="0"/>
                </a:lnTo>
                <a:close/>
              </a:path>
            </a:pathLst>
          </a:custGeom>
          <a:blipFill rotWithShape="1">
            <a:blip r:embed="rId3">
              <a:alphaModFix/>
            </a:blip>
            <a:stretch>
              <a:fillRect b="-117" l="0" r="-130" t="0"/>
            </a:stretch>
          </a:blipFill>
          <a:ln>
            <a:noFill/>
          </a:ln>
        </p:spPr>
      </p:sp>
      <p:sp>
        <p:nvSpPr>
          <p:cNvPr id="514" name="Google Shape;514;p14"/>
          <p:cNvSpPr/>
          <p:nvPr/>
        </p:nvSpPr>
        <p:spPr>
          <a:xfrm>
            <a:off x="8632968" y="5848876"/>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288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4"/>
          <p:cNvSpPr txBox="1"/>
          <p:nvPr/>
        </p:nvSpPr>
        <p:spPr>
          <a:xfrm>
            <a:off x="8766563" y="5906823"/>
            <a:ext cx="817415" cy="805053"/>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50" u="none" cap="none" strike="noStrike">
                <a:solidFill>
                  <a:srgbClr val="000000"/>
                </a:solidFill>
                <a:latin typeface="Poppins"/>
                <a:ea typeface="Poppins"/>
                <a:cs typeface="Poppins"/>
                <a:sym typeface="Poppins"/>
              </a:rPr>
              <a:t>3,2</a:t>
            </a:r>
            <a:endParaRPr/>
          </a:p>
          <a:p>
            <a:pPr indent="0" lvl="0" marL="0" marR="0" rtl="0" algn="ctr">
              <a:lnSpc>
                <a:spcPct val="168000"/>
              </a:lnSpc>
              <a:spcBef>
                <a:spcPts val="0"/>
              </a:spcBef>
              <a:spcAft>
                <a:spcPts val="0"/>
              </a:spcAft>
              <a:buNone/>
            </a:pPr>
            <a:r>
              <a:rPr b="0" i="0" lang="en-US" sz="1950" u="none" cap="none" strike="noStrike">
                <a:solidFill>
                  <a:srgbClr val="000000"/>
                </a:solidFill>
                <a:latin typeface="Poppins"/>
                <a:ea typeface="Poppins"/>
                <a:cs typeface="Poppins"/>
                <a:sym typeface="Poppins"/>
              </a:rPr>
              <a:t>Ribu+</a:t>
            </a:r>
            <a:endParaRPr/>
          </a:p>
        </p:txBody>
      </p:sp>
      <p:sp>
        <p:nvSpPr>
          <p:cNvPr id="516" name="Google Shape;516;p14"/>
          <p:cNvSpPr txBox="1"/>
          <p:nvPr/>
        </p:nvSpPr>
        <p:spPr>
          <a:xfrm>
            <a:off x="5404815" y="1360340"/>
            <a:ext cx="11854485" cy="1072994"/>
          </a:xfrm>
          <a:prstGeom prst="rect">
            <a:avLst/>
          </a:prstGeom>
          <a:noFill/>
          <a:ln>
            <a:noFill/>
          </a:ln>
        </p:spPr>
        <p:txBody>
          <a:bodyPr anchorCtr="0" anchor="t" bIns="0" lIns="0" spcFirstLastPara="1" rIns="0" wrap="square" tIns="0">
            <a:spAutoFit/>
          </a:bodyPr>
          <a:lstStyle/>
          <a:p>
            <a:pPr indent="0" lvl="0" marL="0" marR="0" rtl="0" algn="l">
              <a:lnSpc>
                <a:spcPct val="144026"/>
              </a:lnSpc>
              <a:spcBef>
                <a:spcPts val="0"/>
              </a:spcBef>
              <a:spcAft>
                <a:spcPts val="0"/>
              </a:spcAft>
              <a:buNone/>
            </a:pPr>
            <a:r>
              <a:rPr b="1" i="0" lang="en-US" sz="2921" u="none" cap="none" strike="noStrike">
                <a:solidFill>
                  <a:srgbClr val="000000"/>
                </a:solidFill>
                <a:latin typeface="Poppins"/>
                <a:ea typeface="Poppins"/>
                <a:cs typeface="Poppins"/>
                <a:sym typeface="Poppins"/>
              </a:rPr>
              <a:t>Menyediakan materi dan bahan ajar berkualitas pada Platform Merdeka Mengajar</a:t>
            </a:r>
            <a:endParaRPr/>
          </a:p>
        </p:txBody>
      </p:sp>
      <p:sp>
        <p:nvSpPr>
          <p:cNvPr id="517" name="Google Shape;517;p14"/>
          <p:cNvSpPr txBox="1"/>
          <p:nvPr/>
        </p:nvSpPr>
        <p:spPr>
          <a:xfrm>
            <a:off x="5230742" y="3472720"/>
            <a:ext cx="12414150" cy="2512942"/>
          </a:xfrm>
          <a:prstGeom prst="rect">
            <a:avLst/>
          </a:prstGeom>
          <a:noFill/>
          <a:ln>
            <a:noFill/>
          </a:ln>
        </p:spPr>
        <p:txBody>
          <a:bodyPr anchorCtr="0" anchor="t" bIns="0" lIns="0" spcFirstLastPara="1" rIns="0" wrap="square" tIns="0">
            <a:spAutoFit/>
          </a:bodyPr>
          <a:lstStyle/>
          <a:p>
            <a:pPr indent="0" lvl="0" marL="0" marR="0" rtl="0" algn="l">
              <a:lnSpc>
                <a:spcPct val="168016"/>
              </a:lnSpc>
              <a:spcBef>
                <a:spcPts val="0"/>
              </a:spcBef>
              <a:spcAft>
                <a:spcPts val="0"/>
              </a:spcAft>
              <a:buNone/>
            </a:pPr>
            <a:r>
              <a:rPr b="1" i="0" lang="en-US" sz="2370" u="none" cap="none" strike="noStrike">
                <a:solidFill>
                  <a:srgbClr val="000000"/>
                </a:solidFill>
                <a:latin typeface="Poppins"/>
                <a:ea typeface="Poppins"/>
                <a:cs typeface="Poppins"/>
                <a:sym typeface="Poppins"/>
              </a:rPr>
              <a:t>Platform Merdeka Mengajar membantu guru mengakses materi ajar dan bahan ajar berkualitas, mengakses materi pelatihan mandiri kapan pun dimana pun, serta membantu guru menginspirasi rekan sejawat dan terkoneksi ke banyak komunitas guru di seluruh Indonesia. </a:t>
            </a:r>
            <a:endParaRPr/>
          </a:p>
          <a:p>
            <a:pPr indent="0" lvl="0" marL="0" marR="0" rtl="0" algn="l">
              <a:lnSpc>
                <a:spcPct val="168016"/>
              </a:lnSpc>
              <a:spcBef>
                <a:spcPts val="0"/>
              </a:spcBef>
              <a:spcAft>
                <a:spcPts val="0"/>
              </a:spcAft>
              <a:buNone/>
            </a:pPr>
            <a:r>
              <a:t/>
            </a:r>
            <a:endParaRPr b="1" i="0" sz="2370" u="none" cap="none" strike="noStrike">
              <a:solidFill>
                <a:srgbClr val="000000"/>
              </a:solidFill>
              <a:latin typeface="Poppins"/>
              <a:ea typeface="Poppins"/>
              <a:cs typeface="Poppins"/>
              <a:sym typeface="Poppins"/>
            </a:endParaRPr>
          </a:p>
        </p:txBody>
      </p:sp>
      <p:sp>
        <p:nvSpPr>
          <p:cNvPr id="518" name="Google Shape;518;p14"/>
          <p:cNvSpPr txBox="1"/>
          <p:nvPr/>
        </p:nvSpPr>
        <p:spPr>
          <a:xfrm>
            <a:off x="8149924" y="7102903"/>
            <a:ext cx="2050650" cy="466725"/>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1544" u="none" cap="none" strike="noStrike">
                <a:solidFill>
                  <a:srgbClr val="000000"/>
                </a:solidFill>
                <a:latin typeface="Poppins"/>
                <a:ea typeface="Poppins"/>
                <a:cs typeface="Poppins"/>
                <a:sym typeface="Poppins"/>
              </a:rPr>
              <a:t>konten pelatihan mandiri tersedia</a:t>
            </a:r>
            <a:endParaRPr/>
          </a:p>
        </p:txBody>
      </p:sp>
      <p:sp>
        <p:nvSpPr>
          <p:cNvPr id="519" name="Google Shape;519;p14"/>
          <p:cNvSpPr txBox="1"/>
          <p:nvPr/>
        </p:nvSpPr>
        <p:spPr>
          <a:xfrm>
            <a:off x="11206800" y="7093378"/>
            <a:ext cx="2538000"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Poppins"/>
                <a:ea typeface="Poppins"/>
                <a:cs typeface="Poppins"/>
                <a:sym typeface="Poppins"/>
              </a:rPr>
              <a:t>komunitas guru di seluruh Indonesia</a:t>
            </a:r>
            <a:endParaRPr/>
          </a:p>
        </p:txBody>
      </p:sp>
      <p:sp>
        <p:nvSpPr>
          <p:cNvPr id="520" name="Google Shape;520;p14"/>
          <p:cNvSpPr/>
          <p:nvPr/>
        </p:nvSpPr>
        <p:spPr>
          <a:xfrm>
            <a:off x="11933415" y="5848876"/>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288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4"/>
          <p:cNvSpPr txBox="1"/>
          <p:nvPr/>
        </p:nvSpPr>
        <p:spPr>
          <a:xfrm>
            <a:off x="12067010" y="5906823"/>
            <a:ext cx="817415" cy="805053"/>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50" u="none" cap="none" strike="noStrike">
                <a:solidFill>
                  <a:srgbClr val="000000"/>
                </a:solidFill>
                <a:latin typeface="Poppins"/>
                <a:ea typeface="Poppins"/>
                <a:cs typeface="Poppins"/>
                <a:sym typeface="Poppins"/>
              </a:rPr>
              <a:t>19 ribu+</a:t>
            </a:r>
            <a:endParaRPr/>
          </a:p>
        </p:txBody>
      </p:sp>
      <p:sp>
        <p:nvSpPr>
          <p:cNvPr id="522" name="Google Shape;522;p14"/>
          <p:cNvSpPr txBox="1"/>
          <p:nvPr/>
        </p:nvSpPr>
        <p:spPr>
          <a:xfrm>
            <a:off x="14444329" y="7093378"/>
            <a:ext cx="2538000"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Poppins"/>
                <a:ea typeface="Poppins"/>
                <a:cs typeface="Poppins"/>
                <a:sym typeface="Poppins"/>
              </a:rPr>
              <a:t>guru mengunduh perangkat ajar</a:t>
            </a:r>
            <a:endParaRPr/>
          </a:p>
        </p:txBody>
      </p:sp>
      <p:sp>
        <p:nvSpPr>
          <p:cNvPr id="523" name="Google Shape;523;p14"/>
          <p:cNvSpPr/>
          <p:nvPr/>
        </p:nvSpPr>
        <p:spPr>
          <a:xfrm>
            <a:off x="15170946" y="5848876"/>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288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4"/>
          <p:cNvSpPr txBox="1"/>
          <p:nvPr/>
        </p:nvSpPr>
        <p:spPr>
          <a:xfrm>
            <a:off x="15304541" y="5906823"/>
            <a:ext cx="817415" cy="805053"/>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50" u="none" cap="none" strike="noStrike">
                <a:solidFill>
                  <a:srgbClr val="000000"/>
                </a:solidFill>
                <a:latin typeface="Poppins"/>
                <a:ea typeface="Poppins"/>
                <a:cs typeface="Poppins"/>
                <a:sym typeface="Poppins"/>
              </a:rPr>
              <a:t>664 ribu+</a:t>
            </a:r>
            <a:endParaRPr/>
          </a:p>
        </p:txBody>
      </p:sp>
      <p:sp>
        <p:nvSpPr>
          <p:cNvPr id="525" name="Google Shape;525;p14"/>
          <p:cNvSpPr txBox="1"/>
          <p:nvPr/>
        </p:nvSpPr>
        <p:spPr>
          <a:xfrm>
            <a:off x="12012252" y="9187226"/>
            <a:ext cx="3768300" cy="800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Poppins"/>
                <a:ea typeface="Poppins"/>
                <a:cs typeface="Poppins"/>
                <a:sym typeface="Poppins"/>
              </a:rPr>
              <a:t>Guru aktif menggunakan platform</a:t>
            </a:r>
            <a:endParaRPr/>
          </a:p>
          <a:p>
            <a:pPr indent="0" lvl="0" marL="0" marR="0" rtl="0" algn="ctr">
              <a:lnSpc>
                <a:spcPct val="120000"/>
              </a:lnSpc>
              <a:spcBef>
                <a:spcPts val="0"/>
              </a:spcBef>
              <a:spcAft>
                <a:spcPts val="0"/>
              </a:spcAft>
              <a:buNone/>
            </a:pPr>
            <a:r>
              <a:rPr b="0" i="0" lang="en-US" sz="850" u="none" cap="none" strike="noStrike">
                <a:solidFill>
                  <a:srgbClr val="000000"/>
                </a:solidFill>
                <a:latin typeface="Poppins"/>
                <a:ea typeface="Poppins"/>
                <a:cs typeface="Poppins"/>
                <a:sym typeface="Poppins"/>
              </a:rPr>
              <a:t>Download Perangkat Ajar / menggunakan asesmen / bergabung dengan Komunitas Belajar / mengakses konten / mengunggah video  </a:t>
            </a:r>
            <a:endParaRPr/>
          </a:p>
        </p:txBody>
      </p:sp>
      <p:sp>
        <p:nvSpPr>
          <p:cNvPr id="526" name="Google Shape;526;p14"/>
          <p:cNvSpPr/>
          <p:nvPr/>
        </p:nvSpPr>
        <p:spPr>
          <a:xfrm>
            <a:off x="13457415" y="7891573"/>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288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4"/>
          <p:cNvSpPr txBox="1"/>
          <p:nvPr/>
        </p:nvSpPr>
        <p:spPr>
          <a:xfrm>
            <a:off x="13591010" y="7949520"/>
            <a:ext cx="817415" cy="805053"/>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50" u="none" cap="none" strike="noStrike">
                <a:solidFill>
                  <a:srgbClr val="000000"/>
                </a:solidFill>
                <a:latin typeface="Poppins"/>
                <a:ea typeface="Poppins"/>
                <a:cs typeface="Poppins"/>
                <a:sym typeface="Poppins"/>
              </a:rPr>
              <a:t>1,9 juta+</a:t>
            </a:r>
            <a:endParaRPr/>
          </a:p>
        </p:txBody>
      </p:sp>
      <p:sp>
        <p:nvSpPr>
          <p:cNvPr id="528" name="Google Shape;528;p14"/>
          <p:cNvSpPr txBox="1"/>
          <p:nvPr/>
        </p:nvSpPr>
        <p:spPr>
          <a:xfrm>
            <a:off x="6210540" y="9187226"/>
            <a:ext cx="3460950"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Poppins"/>
                <a:ea typeface="Poppins"/>
                <a:cs typeface="Poppins"/>
                <a:sym typeface="Poppins"/>
              </a:rPr>
              <a:t>Total unduhan platform</a:t>
            </a:r>
            <a:endParaRPr/>
          </a:p>
          <a:p>
            <a:pPr indent="0" lvl="0" marL="0" marR="0" rtl="0" algn="ctr">
              <a:lnSpc>
                <a:spcPct val="119916"/>
              </a:lnSpc>
              <a:spcBef>
                <a:spcPts val="0"/>
              </a:spcBef>
              <a:spcAft>
                <a:spcPts val="0"/>
              </a:spcAft>
              <a:buNone/>
            </a:pPr>
            <a:r>
              <a:rPr b="0" i="0" lang="en-US" sz="1200" u="none" cap="none" strike="noStrike">
                <a:solidFill>
                  <a:srgbClr val="000000"/>
                </a:solidFill>
                <a:latin typeface="Poppins"/>
                <a:ea typeface="Poppins"/>
                <a:cs typeface="Poppins"/>
                <a:sym typeface="Poppins"/>
              </a:rPr>
              <a:t>(All-Time)</a:t>
            </a:r>
            <a:endParaRPr/>
          </a:p>
        </p:txBody>
      </p:sp>
      <p:sp>
        <p:nvSpPr>
          <p:cNvPr id="529" name="Google Shape;529;p14"/>
          <p:cNvSpPr/>
          <p:nvPr/>
        </p:nvSpPr>
        <p:spPr>
          <a:xfrm>
            <a:off x="7398546" y="7891573"/>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288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4"/>
          <p:cNvSpPr txBox="1"/>
          <p:nvPr/>
        </p:nvSpPr>
        <p:spPr>
          <a:xfrm>
            <a:off x="7532141" y="7949520"/>
            <a:ext cx="817415" cy="805053"/>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50" u="none" cap="none" strike="noStrike">
                <a:solidFill>
                  <a:srgbClr val="000000"/>
                </a:solidFill>
                <a:latin typeface="Poppins"/>
                <a:ea typeface="Poppins"/>
                <a:cs typeface="Poppins"/>
                <a:sym typeface="Poppins"/>
              </a:rPr>
              <a:t>3,1 juta+</a:t>
            </a:r>
            <a:endParaRPr/>
          </a:p>
        </p:txBody>
      </p:sp>
      <p:sp>
        <p:nvSpPr>
          <p:cNvPr id="531" name="Google Shape;531;p14"/>
          <p:cNvSpPr/>
          <p:nvPr/>
        </p:nvSpPr>
        <p:spPr>
          <a:xfrm>
            <a:off x="1981570" y="8022887"/>
            <a:ext cx="4393830" cy="1886043"/>
          </a:xfrm>
          <a:custGeom>
            <a:rect b="b" l="l" r="r" t="t"/>
            <a:pathLst>
              <a:path extrusionOk="0" h="1886043" w="4393830">
                <a:moveTo>
                  <a:pt x="0" y="0"/>
                </a:moveTo>
                <a:lnTo>
                  <a:pt x="4393831" y="0"/>
                </a:lnTo>
                <a:lnTo>
                  <a:pt x="4393831" y="1886043"/>
                </a:lnTo>
                <a:lnTo>
                  <a:pt x="0" y="1886043"/>
                </a:lnTo>
                <a:lnTo>
                  <a:pt x="0" y="0"/>
                </a:lnTo>
                <a:close/>
              </a:path>
            </a:pathLst>
          </a:custGeom>
          <a:blipFill rotWithShape="1">
            <a:blip r:embed="rId4">
              <a:alphaModFix/>
            </a:blip>
            <a:stretch>
              <a:fillRect b="-499" l="0" r="-498" t="0"/>
            </a:stretch>
          </a:blipFill>
          <a:ln>
            <a:noFill/>
          </a:ln>
        </p:spPr>
      </p:sp>
      <p:sp>
        <p:nvSpPr>
          <p:cNvPr id="532" name="Google Shape;532;p14"/>
          <p:cNvSpPr/>
          <p:nvPr/>
        </p:nvSpPr>
        <p:spPr>
          <a:xfrm>
            <a:off x="5230742" y="5682027"/>
            <a:ext cx="2933917" cy="1430402"/>
          </a:xfrm>
          <a:custGeom>
            <a:rect b="b" l="l" r="r" t="t"/>
            <a:pathLst>
              <a:path extrusionOk="0" h="1430402" w="2933917">
                <a:moveTo>
                  <a:pt x="0" y="0"/>
                </a:moveTo>
                <a:lnTo>
                  <a:pt x="2933917" y="0"/>
                </a:lnTo>
                <a:lnTo>
                  <a:pt x="2933917" y="1430401"/>
                </a:lnTo>
                <a:lnTo>
                  <a:pt x="0" y="1430401"/>
                </a:lnTo>
                <a:lnTo>
                  <a:pt x="0" y="0"/>
                </a:lnTo>
                <a:close/>
              </a:path>
            </a:pathLst>
          </a:custGeom>
          <a:blipFill rotWithShape="1">
            <a:blip r:embed="rId5">
              <a:alphaModFix/>
            </a:blip>
            <a:stretch>
              <a:fillRect b="-667" l="0" r="-547" t="0"/>
            </a:stretch>
          </a:blipFill>
          <a:ln>
            <a:noFill/>
          </a:ln>
        </p:spPr>
      </p:sp>
      <p:sp>
        <p:nvSpPr>
          <p:cNvPr id="533" name="Google Shape;533;p14"/>
          <p:cNvSpPr/>
          <p:nvPr/>
        </p:nvSpPr>
        <p:spPr>
          <a:xfrm>
            <a:off x="16531101" y="7967783"/>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288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4"/>
          <p:cNvSpPr txBox="1"/>
          <p:nvPr/>
        </p:nvSpPr>
        <p:spPr>
          <a:xfrm>
            <a:off x="16664696" y="8025729"/>
            <a:ext cx="817415" cy="805053"/>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50" u="none" cap="none" strike="noStrike">
                <a:solidFill>
                  <a:srgbClr val="000000"/>
                </a:solidFill>
                <a:latin typeface="Poppins"/>
                <a:ea typeface="Poppins"/>
                <a:cs typeface="Poppins"/>
                <a:sym typeface="Poppins"/>
              </a:rPr>
              <a:t>306 ribu+</a:t>
            </a:r>
            <a:endParaRPr/>
          </a:p>
        </p:txBody>
      </p:sp>
      <p:sp>
        <p:nvSpPr>
          <p:cNvPr id="535" name="Google Shape;535;p14"/>
          <p:cNvSpPr txBox="1"/>
          <p:nvPr/>
        </p:nvSpPr>
        <p:spPr>
          <a:xfrm>
            <a:off x="16048058" y="9221809"/>
            <a:ext cx="2050650" cy="466725"/>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1544" u="none" cap="none" strike="noStrike">
                <a:solidFill>
                  <a:srgbClr val="000000"/>
                </a:solidFill>
                <a:latin typeface="Poppins"/>
                <a:ea typeface="Poppins"/>
                <a:cs typeface="Poppins"/>
                <a:sym typeface="Poppins"/>
              </a:rPr>
              <a:t>konten diunggah oleh guru</a:t>
            </a:r>
            <a:endParaRPr/>
          </a:p>
        </p:txBody>
      </p:sp>
      <p:sp>
        <p:nvSpPr>
          <p:cNvPr id="536" name="Google Shape;536;p14"/>
          <p:cNvSpPr txBox="1"/>
          <p:nvPr/>
        </p:nvSpPr>
        <p:spPr>
          <a:xfrm>
            <a:off x="9334660" y="9187226"/>
            <a:ext cx="2624850"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Poppins"/>
                <a:ea typeface="Poppins"/>
                <a:cs typeface="Poppins"/>
                <a:sym typeface="Poppins"/>
              </a:rPr>
              <a:t>Guru sudah log-in kedalam platform</a:t>
            </a:r>
            <a:endParaRPr/>
          </a:p>
        </p:txBody>
      </p:sp>
      <p:sp>
        <p:nvSpPr>
          <p:cNvPr id="537" name="Google Shape;537;p14"/>
          <p:cNvSpPr/>
          <p:nvPr/>
        </p:nvSpPr>
        <p:spPr>
          <a:xfrm>
            <a:off x="10104615" y="7891573"/>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288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4"/>
          <p:cNvSpPr txBox="1"/>
          <p:nvPr/>
        </p:nvSpPr>
        <p:spPr>
          <a:xfrm>
            <a:off x="10238210" y="7949520"/>
            <a:ext cx="817415" cy="805053"/>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50" u="none" cap="none" strike="noStrike">
                <a:solidFill>
                  <a:srgbClr val="000000"/>
                </a:solidFill>
                <a:latin typeface="Poppins"/>
                <a:ea typeface="Poppins"/>
                <a:cs typeface="Poppins"/>
                <a:sym typeface="Poppins"/>
              </a:rPr>
              <a:t>2,6 juta+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9BC1"/>
        </a:solidFill>
      </p:bgPr>
    </p:bg>
    <p:spTree>
      <p:nvGrpSpPr>
        <p:cNvPr id="546" name="Shape 546"/>
        <p:cNvGrpSpPr/>
        <p:nvPr/>
      </p:nvGrpSpPr>
      <p:grpSpPr>
        <a:xfrm>
          <a:off x="0" y="0"/>
          <a:ext cx="0" cy="0"/>
          <a:chOff x="0" y="0"/>
          <a:chExt cx="0" cy="0"/>
        </a:xfrm>
      </p:grpSpPr>
      <p:sp>
        <p:nvSpPr>
          <p:cNvPr id="547" name="Google Shape;547;p15"/>
          <p:cNvSpPr/>
          <p:nvPr/>
        </p:nvSpPr>
        <p:spPr>
          <a:xfrm>
            <a:off x="75" y="9546913"/>
            <a:ext cx="18288000" cy="740097"/>
          </a:xfrm>
          <a:custGeom>
            <a:rect b="b" l="l" r="r" t="t"/>
            <a:pathLst>
              <a:path extrusionOk="0" h="986796" w="24384000">
                <a:moveTo>
                  <a:pt x="0" y="0"/>
                </a:moveTo>
                <a:lnTo>
                  <a:pt x="24384000" y="0"/>
                </a:lnTo>
                <a:lnTo>
                  <a:pt x="24384000" y="986796"/>
                </a:lnTo>
                <a:lnTo>
                  <a:pt x="0" y="986796"/>
                </a:lnTo>
                <a:close/>
              </a:path>
            </a:pathLst>
          </a:custGeom>
          <a:solidFill>
            <a:srgbClr val="FFFFFF"/>
          </a:solidFill>
          <a:ln>
            <a:noFill/>
          </a:ln>
        </p:spPr>
      </p:sp>
      <p:sp>
        <p:nvSpPr>
          <p:cNvPr id="548" name="Google Shape;548;p15"/>
          <p:cNvSpPr/>
          <p:nvPr/>
        </p:nvSpPr>
        <p:spPr>
          <a:xfrm>
            <a:off x="494633" y="3580786"/>
            <a:ext cx="3331178" cy="1657255"/>
          </a:xfrm>
          <a:custGeom>
            <a:rect b="b" l="l" r="r" t="t"/>
            <a:pathLst>
              <a:path extrusionOk="0" h="2209673" w="4441571">
                <a:moveTo>
                  <a:pt x="0" y="368300"/>
                </a:moveTo>
                <a:cubicBezTo>
                  <a:pt x="0" y="164846"/>
                  <a:pt x="164846" y="0"/>
                  <a:pt x="368300" y="0"/>
                </a:cubicBezTo>
                <a:lnTo>
                  <a:pt x="4073271" y="0"/>
                </a:lnTo>
                <a:cubicBezTo>
                  <a:pt x="4276725" y="0"/>
                  <a:pt x="4441571" y="164846"/>
                  <a:pt x="4441571" y="368300"/>
                </a:cubicBezTo>
                <a:lnTo>
                  <a:pt x="4441571" y="1841373"/>
                </a:lnTo>
                <a:cubicBezTo>
                  <a:pt x="4441571" y="2044827"/>
                  <a:pt x="4276725" y="2209673"/>
                  <a:pt x="4073271" y="2209673"/>
                </a:cubicBezTo>
                <a:lnTo>
                  <a:pt x="368300" y="2209673"/>
                </a:lnTo>
                <a:cubicBezTo>
                  <a:pt x="164846" y="2209673"/>
                  <a:pt x="0" y="2044827"/>
                  <a:pt x="0" y="1841373"/>
                </a:cubicBezTo>
                <a:close/>
              </a:path>
            </a:pathLst>
          </a:custGeom>
          <a:solidFill>
            <a:srgbClr val="499B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5"/>
          <p:cNvSpPr txBox="1"/>
          <p:nvPr/>
        </p:nvSpPr>
        <p:spPr>
          <a:xfrm>
            <a:off x="483766" y="3216898"/>
            <a:ext cx="9314100" cy="1735880"/>
          </a:xfrm>
          <a:prstGeom prst="rect">
            <a:avLst/>
          </a:prstGeom>
          <a:noFill/>
          <a:ln>
            <a:noFill/>
          </a:ln>
        </p:spPr>
        <p:txBody>
          <a:bodyPr anchorCtr="0" anchor="t" bIns="0" lIns="0" spcFirstLastPara="1" rIns="0" wrap="square" tIns="0">
            <a:spAutoFit/>
          </a:bodyPr>
          <a:lstStyle/>
          <a:p>
            <a:pPr indent="0" lvl="0" marL="0" marR="0" rtl="0" algn="l">
              <a:lnSpc>
                <a:spcPct val="165523"/>
              </a:lnSpc>
              <a:spcBef>
                <a:spcPts val="0"/>
              </a:spcBef>
              <a:spcAft>
                <a:spcPts val="0"/>
              </a:spcAft>
              <a:buNone/>
            </a:pPr>
            <a:r>
              <a:rPr b="0" i="0" lang="en-US" sz="2100" u="none" cap="none" strike="noStrike">
                <a:solidFill>
                  <a:srgbClr val="FFFFFF"/>
                </a:solidFill>
                <a:latin typeface="Poppins"/>
                <a:ea typeface="Poppins"/>
                <a:cs typeface="Poppins"/>
                <a:sym typeface="Poppins"/>
              </a:rPr>
              <a:t>Platform Rapor Pendidikan menyediakan informasi hasil Asesmen Nasional termasuk tingkat literasi, numerasi, survei karakter, dan survei lingkungan belajar bagi tiap satuan pendidikan dan pemerintah daerah untuk mendorong perbaikan.</a:t>
            </a:r>
            <a:endParaRPr/>
          </a:p>
        </p:txBody>
      </p:sp>
      <p:sp>
        <p:nvSpPr>
          <p:cNvPr id="550" name="Google Shape;550;p15"/>
          <p:cNvSpPr/>
          <p:nvPr/>
        </p:nvSpPr>
        <p:spPr>
          <a:xfrm>
            <a:off x="8958916" y="3084386"/>
            <a:ext cx="9327487" cy="5907062"/>
          </a:xfrm>
          <a:custGeom>
            <a:rect b="b" l="l" r="r" t="t"/>
            <a:pathLst>
              <a:path extrusionOk="0" h="5907062" w="9327487">
                <a:moveTo>
                  <a:pt x="0" y="0"/>
                </a:moveTo>
                <a:lnTo>
                  <a:pt x="9327488" y="0"/>
                </a:lnTo>
                <a:lnTo>
                  <a:pt x="9327488" y="5907063"/>
                </a:lnTo>
                <a:lnTo>
                  <a:pt x="0" y="5907063"/>
                </a:lnTo>
                <a:lnTo>
                  <a:pt x="0" y="0"/>
                </a:lnTo>
                <a:close/>
              </a:path>
            </a:pathLst>
          </a:custGeom>
          <a:blipFill rotWithShape="1">
            <a:blip r:embed="rId3">
              <a:alphaModFix/>
            </a:blip>
            <a:stretch>
              <a:fillRect b="-424" l="0" r="-337" t="0"/>
            </a:stretch>
          </a:blipFill>
          <a:ln>
            <a:noFill/>
          </a:ln>
        </p:spPr>
      </p:sp>
      <p:sp>
        <p:nvSpPr>
          <p:cNvPr id="551" name="Google Shape;551;p15"/>
          <p:cNvSpPr/>
          <p:nvPr/>
        </p:nvSpPr>
        <p:spPr>
          <a:xfrm>
            <a:off x="14080939" y="5622118"/>
            <a:ext cx="4497619" cy="2872931"/>
          </a:xfrm>
          <a:custGeom>
            <a:rect b="b" l="l" r="r" t="t"/>
            <a:pathLst>
              <a:path extrusionOk="0" h="2872931" w="4497619">
                <a:moveTo>
                  <a:pt x="0" y="0"/>
                </a:moveTo>
                <a:lnTo>
                  <a:pt x="4497619" y="0"/>
                </a:lnTo>
                <a:lnTo>
                  <a:pt x="4497619" y="2872931"/>
                </a:lnTo>
                <a:lnTo>
                  <a:pt x="0" y="2872931"/>
                </a:lnTo>
                <a:lnTo>
                  <a:pt x="0" y="0"/>
                </a:lnTo>
                <a:close/>
              </a:path>
            </a:pathLst>
          </a:custGeom>
          <a:blipFill rotWithShape="1">
            <a:blip r:embed="rId4">
              <a:alphaModFix/>
            </a:blip>
            <a:stretch>
              <a:fillRect b="-568" l="0" r="-568" t="0"/>
            </a:stretch>
          </a:blipFill>
          <a:ln>
            <a:noFill/>
          </a:ln>
        </p:spPr>
      </p:sp>
      <p:sp>
        <p:nvSpPr>
          <p:cNvPr id="552" name="Google Shape;552;p15"/>
          <p:cNvSpPr/>
          <p:nvPr/>
        </p:nvSpPr>
        <p:spPr>
          <a:xfrm>
            <a:off x="8526406" y="5254096"/>
            <a:ext cx="4555103" cy="2872928"/>
          </a:xfrm>
          <a:custGeom>
            <a:rect b="b" l="l" r="r" t="t"/>
            <a:pathLst>
              <a:path extrusionOk="0" h="2872928" w="4555103">
                <a:moveTo>
                  <a:pt x="0" y="0"/>
                </a:moveTo>
                <a:lnTo>
                  <a:pt x="4555103" y="0"/>
                </a:lnTo>
                <a:lnTo>
                  <a:pt x="4555103" y="2872928"/>
                </a:lnTo>
                <a:lnTo>
                  <a:pt x="0" y="2872928"/>
                </a:lnTo>
                <a:lnTo>
                  <a:pt x="0" y="0"/>
                </a:lnTo>
                <a:close/>
              </a:path>
            </a:pathLst>
          </a:custGeom>
          <a:blipFill rotWithShape="1">
            <a:blip r:embed="rId5">
              <a:alphaModFix/>
            </a:blip>
            <a:stretch>
              <a:fillRect b="-228" l="0" r="-228" t="0"/>
            </a:stretch>
          </a:blipFill>
          <a:ln>
            <a:noFill/>
          </a:ln>
        </p:spPr>
      </p:sp>
      <p:sp>
        <p:nvSpPr>
          <p:cNvPr id="553" name="Google Shape;553;p15"/>
          <p:cNvSpPr/>
          <p:nvPr/>
        </p:nvSpPr>
        <p:spPr>
          <a:xfrm>
            <a:off x="1721744" y="1648613"/>
            <a:ext cx="6371733" cy="730119"/>
          </a:xfrm>
          <a:custGeom>
            <a:rect b="b" l="l" r="r" t="t"/>
            <a:pathLst>
              <a:path extrusionOk="0" h="902565" w="7876663">
                <a:moveTo>
                  <a:pt x="0" y="0"/>
                </a:moveTo>
                <a:lnTo>
                  <a:pt x="7876663" y="0"/>
                </a:lnTo>
                <a:lnTo>
                  <a:pt x="7876663" y="902565"/>
                </a:lnTo>
                <a:lnTo>
                  <a:pt x="0" y="902565"/>
                </a:lnTo>
                <a:close/>
              </a:path>
            </a:pathLst>
          </a:custGeom>
          <a:solidFill>
            <a:srgbClr val="FF3131"/>
          </a:solidFill>
          <a:ln>
            <a:noFill/>
          </a:ln>
        </p:spPr>
      </p:sp>
      <p:sp>
        <p:nvSpPr>
          <p:cNvPr id="554" name="Google Shape;554;p15"/>
          <p:cNvSpPr txBox="1"/>
          <p:nvPr/>
        </p:nvSpPr>
        <p:spPr>
          <a:xfrm>
            <a:off x="433191" y="949790"/>
            <a:ext cx="17214850" cy="1283345"/>
          </a:xfrm>
          <a:prstGeom prst="rect">
            <a:avLst/>
          </a:prstGeom>
          <a:noFill/>
          <a:ln>
            <a:noFill/>
          </a:ln>
        </p:spPr>
        <p:txBody>
          <a:bodyPr anchorCtr="0" anchor="t" bIns="0" lIns="0" spcFirstLastPara="1" rIns="0" wrap="square" tIns="0">
            <a:spAutoFit/>
          </a:bodyPr>
          <a:lstStyle/>
          <a:p>
            <a:pPr indent="0" lvl="0" marL="0" marR="0" rtl="0" algn="l">
              <a:lnSpc>
                <a:spcPct val="144005"/>
              </a:lnSpc>
              <a:spcBef>
                <a:spcPts val="0"/>
              </a:spcBef>
              <a:spcAft>
                <a:spcPts val="0"/>
              </a:spcAft>
              <a:buNone/>
            </a:pPr>
            <a:r>
              <a:rPr b="1" i="0" lang="en-US" sz="3520" u="none" cap="none" strike="noStrike">
                <a:solidFill>
                  <a:srgbClr val="FFFFFF"/>
                </a:solidFill>
                <a:latin typeface="Poppins"/>
                <a:ea typeface="Poppins"/>
                <a:cs typeface="Poppins"/>
                <a:sym typeface="Poppins"/>
              </a:rPr>
              <a:t>Menyediakan hasil Asesmen Nasional tiap satuan pendidikan dan daerah pada Platform Rapor Pendidikan</a:t>
            </a:r>
            <a:endParaRPr/>
          </a:p>
        </p:txBody>
      </p:sp>
      <p:sp>
        <p:nvSpPr>
          <p:cNvPr id="555" name="Google Shape;555;p15"/>
          <p:cNvSpPr/>
          <p:nvPr/>
        </p:nvSpPr>
        <p:spPr>
          <a:xfrm>
            <a:off x="3396401" y="7194497"/>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5"/>
          <p:cNvSpPr txBox="1"/>
          <p:nvPr/>
        </p:nvSpPr>
        <p:spPr>
          <a:xfrm>
            <a:off x="3529996" y="7500474"/>
            <a:ext cx="817415" cy="328041"/>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650" u="none" cap="none" strike="noStrike">
                <a:solidFill>
                  <a:srgbClr val="000000"/>
                </a:solidFill>
                <a:latin typeface="Poppins"/>
                <a:ea typeface="Poppins"/>
                <a:cs typeface="Poppins"/>
                <a:sym typeface="Poppins"/>
              </a:rPr>
              <a:t>178rb+</a:t>
            </a:r>
            <a:endParaRPr/>
          </a:p>
        </p:txBody>
      </p:sp>
      <p:sp>
        <p:nvSpPr>
          <p:cNvPr id="557" name="Google Shape;557;p15"/>
          <p:cNvSpPr txBox="1"/>
          <p:nvPr/>
        </p:nvSpPr>
        <p:spPr>
          <a:xfrm>
            <a:off x="2721458" y="8438999"/>
            <a:ext cx="2434950" cy="552450"/>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0" i="0" lang="en-US" sz="1754" u="none" cap="none" strike="noStrike">
                <a:solidFill>
                  <a:srgbClr val="000000"/>
                </a:solidFill>
                <a:latin typeface="Poppins"/>
                <a:ea typeface="Poppins"/>
                <a:cs typeface="Poppins"/>
                <a:sym typeface="Poppins"/>
              </a:rPr>
              <a:t>satuan pendidikan telah mengakses</a:t>
            </a:r>
            <a:endParaRPr/>
          </a:p>
        </p:txBody>
      </p:sp>
      <p:sp>
        <p:nvSpPr>
          <p:cNvPr id="558" name="Google Shape;558;p15"/>
          <p:cNvSpPr txBox="1"/>
          <p:nvPr/>
        </p:nvSpPr>
        <p:spPr>
          <a:xfrm>
            <a:off x="5298106" y="8438999"/>
            <a:ext cx="2599650"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Poppins"/>
                <a:ea typeface="Poppins"/>
                <a:cs typeface="Poppins"/>
                <a:sym typeface="Poppins"/>
              </a:rPr>
              <a:t>pemerintah daerah telah mengakses</a:t>
            </a:r>
            <a:endParaRPr/>
          </a:p>
        </p:txBody>
      </p:sp>
      <p:sp>
        <p:nvSpPr>
          <p:cNvPr id="559" name="Google Shape;559;p15"/>
          <p:cNvSpPr/>
          <p:nvPr/>
        </p:nvSpPr>
        <p:spPr>
          <a:xfrm>
            <a:off x="6055451" y="7194497"/>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5"/>
          <p:cNvSpPr txBox="1"/>
          <p:nvPr/>
        </p:nvSpPr>
        <p:spPr>
          <a:xfrm>
            <a:off x="6189046" y="7457231"/>
            <a:ext cx="817415" cy="395478"/>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50" u="none" cap="none" strike="noStrike">
                <a:solidFill>
                  <a:srgbClr val="000000"/>
                </a:solidFill>
                <a:latin typeface="Poppins"/>
                <a:ea typeface="Poppins"/>
                <a:cs typeface="Poppins"/>
                <a:sym typeface="Poppins"/>
              </a:rPr>
              <a:t>545+</a:t>
            </a:r>
            <a:endParaRPr/>
          </a:p>
        </p:txBody>
      </p:sp>
      <p:sp>
        <p:nvSpPr>
          <p:cNvPr id="561" name="Google Shape;561;p15"/>
          <p:cNvSpPr/>
          <p:nvPr/>
        </p:nvSpPr>
        <p:spPr>
          <a:xfrm>
            <a:off x="1011652" y="7194497"/>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5"/>
          <p:cNvSpPr txBox="1"/>
          <p:nvPr/>
        </p:nvSpPr>
        <p:spPr>
          <a:xfrm>
            <a:off x="1145246" y="7457231"/>
            <a:ext cx="817415" cy="395478"/>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50" u="none" cap="none" strike="noStrike">
                <a:solidFill>
                  <a:srgbClr val="000000"/>
                </a:solidFill>
                <a:latin typeface="Poppins"/>
                <a:ea typeface="Poppins"/>
                <a:cs typeface="Poppins"/>
                <a:sym typeface="Poppins"/>
              </a:rPr>
              <a:t>300</a:t>
            </a:r>
            <a:endParaRPr/>
          </a:p>
        </p:txBody>
      </p:sp>
      <p:sp>
        <p:nvSpPr>
          <p:cNvPr id="563" name="Google Shape;563;p15"/>
          <p:cNvSpPr txBox="1"/>
          <p:nvPr/>
        </p:nvSpPr>
        <p:spPr>
          <a:xfrm>
            <a:off x="528608" y="8438999"/>
            <a:ext cx="2050650"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Poppins"/>
                <a:ea typeface="Poppins"/>
                <a:cs typeface="Poppins"/>
                <a:sym typeface="Poppins"/>
              </a:rPr>
              <a:t>indikator </a:t>
            </a:r>
            <a:endParaRPr/>
          </a:p>
          <a:p>
            <a:pPr indent="0" lvl="0" marL="0" marR="0" rtl="0" algn="ctr">
              <a:lnSpc>
                <a:spcPct val="120000"/>
              </a:lnSpc>
              <a:spcBef>
                <a:spcPts val="0"/>
              </a:spcBef>
              <a:spcAft>
                <a:spcPts val="0"/>
              </a:spcAft>
              <a:buNone/>
            </a:pPr>
            <a:r>
              <a:rPr b="0" i="0" lang="en-US" sz="1800" u="none" cap="none" strike="noStrike">
                <a:solidFill>
                  <a:srgbClr val="000000"/>
                </a:solidFill>
                <a:latin typeface="Poppins"/>
                <a:ea typeface="Poppins"/>
                <a:cs typeface="Poppins"/>
                <a:sym typeface="Poppins"/>
              </a:rPr>
              <a:t>tersedia</a:t>
            </a:r>
            <a:endParaRPr/>
          </a:p>
        </p:txBody>
      </p:sp>
      <p:sp>
        <p:nvSpPr>
          <p:cNvPr id="564" name="Google Shape;564;p15"/>
          <p:cNvSpPr/>
          <p:nvPr/>
        </p:nvSpPr>
        <p:spPr>
          <a:xfrm>
            <a:off x="494633" y="5789846"/>
            <a:ext cx="2830551" cy="833149"/>
          </a:xfrm>
          <a:custGeom>
            <a:rect b="b" l="l" r="r" t="t"/>
            <a:pathLst>
              <a:path extrusionOk="0" h="833149" w="2830551">
                <a:moveTo>
                  <a:pt x="0" y="0"/>
                </a:moveTo>
                <a:lnTo>
                  <a:pt x="2830551" y="0"/>
                </a:lnTo>
                <a:lnTo>
                  <a:pt x="2830551" y="833149"/>
                </a:lnTo>
                <a:lnTo>
                  <a:pt x="0" y="833149"/>
                </a:lnTo>
                <a:lnTo>
                  <a:pt x="0" y="0"/>
                </a:lnTo>
                <a:close/>
              </a:path>
            </a:pathLst>
          </a:custGeom>
          <a:blipFill rotWithShape="1">
            <a:blip r:embed="rId6">
              <a:alphaModFix/>
            </a:blip>
            <a:stretch>
              <a:fillRect b="-2482" l="0" r="-278" t="0"/>
            </a:stretch>
          </a:blipFill>
          <a:ln>
            <a:noFill/>
          </a:ln>
        </p:spPr>
      </p:sp>
      <p:sp>
        <p:nvSpPr>
          <p:cNvPr id="565" name="Google Shape;565;p15"/>
          <p:cNvSpPr/>
          <p:nvPr/>
        </p:nvSpPr>
        <p:spPr>
          <a:xfrm>
            <a:off x="11304270" y="9585957"/>
            <a:ext cx="826769" cy="586740"/>
          </a:xfrm>
          <a:custGeom>
            <a:rect b="b" l="l" r="r" t="t"/>
            <a:pathLst>
              <a:path extrusionOk="0" h="782320" w="1102360">
                <a:moveTo>
                  <a:pt x="0" y="0"/>
                </a:moveTo>
                <a:lnTo>
                  <a:pt x="1102360" y="0"/>
                </a:lnTo>
                <a:lnTo>
                  <a:pt x="1102360" y="782320"/>
                </a:lnTo>
                <a:lnTo>
                  <a:pt x="0" y="782320"/>
                </a:lnTo>
                <a:close/>
              </a:path>
            </a:pathLst>
          </a:custGeom>
          <a:blipFill rotWithShape="1">
            <a:blip r:embed="rId7">
              <a:alphaModFix/>
            </a:blip>
            <a:stretch>
              <a:fillRect b="0" l="-40" r="-39" t="0"/>
            </a:stretch>
          </a:blipFill>
          <a:ln>
            <a:noFill/>
          </a:ln>
        </p:spPr>
      </p:sp>
      <p:sp>
        <p:nvSpPr>
          <p:cNvPr id="566" name="Google Shape;566;p15"/>
          <p:cNvSpPr txBox="1"/>
          <p:nvPr/>
        </p:nvSpPr>
        <p:spPr>
          <a:xfrm>
            <a:off x="12179236" y="9797966"/>
            <a:ext cx="5468805" cy="193419"/>
          </a:xfrm>
          <a:prstGeom prst="rect">
            <a:avLst/>
          </a:prstGeom>
          <a:noFill/>
          <a:ln>
            <a:noFill/>
          </a:ln>
        </p:spPr>
        <p:txBody>
          <a:bodyPr anchorCtr="0" anchor="t" bIns="0" lIns="0" spcFirstLastPara="1" rIns="0" wrap="square" tIns="0">
            <a:spAutoFit/>
          </a:bodyPr>
          <a:lstStyle/>
          <a:p>
            <a:pPr indent="0" lvl="0" marL="0" marR="0" rtl="0" algn="l">
              <a:lnSpc>
                <a:spcPct val="112363"/>
              </a:lnSpc>
              <a:spcBef>
                <a:spcPts val="0"/>
              </a:spcBef>
              <a:spcAft>
                <a:spcPts val="0"/>
              </a:spcAft>
              <a:buNone/>
            </a:pPr>
            <a:r>
              <a:rPr b="0" i="0" lang="en-US" sz="1286" u="none" cap="none" strike="noStrike">
                <a:solidFill>
                  <a:srgbClr val="000000"/>
                </a:solidFill>
                <a:latin typeface="Poppins"/>
                <a:ea typeface="Poppins"/>
                <a:cs typeface="Poppins"/>
                <a:sym typeface="Poppins"/>
              </a:rPr>
              <a:t>Kementerian Pendidikan, Kebudayaan, Riset, dan Teknologi</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9BC1"/>
        </a:solidFill>
      </p:bgPr>
    </p:bg>
    <p:spTree>
      <p:nvGrpSpPr>
        <p:cNvPr id="574" name="Shape 574"/>
        <p:cNvGrpSpPr/>
        <p:nvPr/>
      </p:nvGrpSpPr>
      <p:grpSpPr>
        <a:xfrm>
          <a:off x="0" y="0"/>
          <a:ext cx="0" cy="0"/>
          <a:chOff x="0" y="0"/>
          <a:chExt cx="0" cy="0"/>
        </a:xfrm>
      </p:grpSpPr>
      <p:sp>
        <p:nvSpPr>
          <p:cNvPr id="575" name="Google Shape;575;p16"/>
          <p:cNvSpPr/>
          <p:nvPr/>
        </p:nvSpPr>
        <p:spPr>
          <a:xfrm>
            <a:off x="75" y="9601425"/>
            <a:ext cx="18288000" cy="685585"/>
          </a:xfrm>
          <a:custGeom>
            <a:rect b="b" l="l" r="r" t="t"/>
            <a:pathLst>
              <a:path extrusionOk="0" h="914113" w="24384000">
                <a:moveTo>
                  <a:pt x="0" y="0"/>
                </a:moveTo>
                <a:lnTo>
                  <a:pt x="24384000" y="0"/>
                </a:lnTo>
                <a:lnTo>
                  <a:pt x="24384000" y="914113"/>
                </a:lnTo>
                <a:lnTo>
                  <a:pt x="0" y="914113"/>
                </a:lnTo>
                <a:close/>
              </a:path>
            </a:pathLst>
          </a:custGeom>
          <a:solidFill>
            <a:srgbClr val="FFFFFF"/>
          </a:solidFill>
          <a:ln>
            <a:noFill/>
          </a:ln>
        </p:spPr>
      </p:sp>
      <p:sp>
        <p:nvSpPr>
          <p:cNvPr id="576" name="Google Shape;576;p16"/>
          <p:cNvSpPr/>
          <p:nvPr/>
        </p:nvSpPr>
        <p:spPr>
          <a:xfrm>
            <a:off x="832800" y="2763550"/>
            <a:ext cx="3331178" cy="1657255"/>
          </a:xfrm>
          <a:custGeom>
            <a:rect b="b" l="l" r="r" t="t"/>
            <a:pathLst>
              <a:path extrusionOk="0" h="2209673" w="4441571">
                <a:moveTo>
                  <a:pt x="0" y="368300"/>
                </a:moveTo>
                <a:cubicBezTo>
                  <a:pt x="0" y="164846"/>
                  <a:pt x="164846" y="0"/>
                  <a:pt x="368300" y="0"/>
                </a:cubicBezTo>
                <a:lnTo>
                  <a:pt x="4073271" y="0"/>
                </a:lnTo>
                <a:cubicBezTo>
                  <a:pt x="4276725" y="0"/>
                  <a:pt x="4441571" y="164846"/>
                  <a:pt x="4441571" y="368300"/>
                </a:cubicBezTo>
                <a:lnTo>
                  <a:pt x="4441571" y="1841373"/>
                </a:lnTo>
                <a:cubicBezTo>
                  <a:pt x="4441571" y="2044827"/>
                  <a:pt x="4276725" y="2209673"/>
                  <a:pt x="4073271" y="2209673"/>
                </a:cubicBezTo>
                <a:lnTo>
                  <a:pt x="368300" y="2209673"/>
                </a:lnTo>
                <a:cubicBezTo>
                  <a:pt x="164846" y="2209673"/>
                  <a:pt x="0" y="2044827"/>
                  <a:pt x="0" y="1841373"/>
                </a:cubicBezTo>
                <a:close/>
              </a:path>
            </a:pathLst>
          </a:custGeom>
          <a:solidFill>
            <a:srgbClr val="499B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6"/>
          <p:cNvSpPr txBox="1"/>
          <p:nvPr/>
        </p:nvSpPr>
        <p:spPr>
          <a:xfrm>
            <a:off x="821933" y="2504777"/>
            <a:ext cx="8698950" cy="3655606"/>
          </a:xfrm>
          <a:prstGeom prst="rect">
            <a:avLst/>
          </a:prstGeom>
          <a:noFill/>
          <a:ln>
            <a:noFill/>
          </a:ln>
        </p:spPr>
        <p:txBody>
          <a:bodyPr anchorCtr="0" anchor="t" bIns="0" lIns="0" spcFirstLastPara="1" rIns="0" wrap="square" tIns="0">
            <a:spAutoFit/>
          </a:bodyPr>
          <a:lstStyle/>
          <a:p>
            <a:pPr indent="0" lvl="0" marL="0" marR="0" rtl="0" algn="l">
              <a:lnSpc>
                <a:spcPct val="165517"/>
              </a:lnSpc>
              <a:spcBef>
                <a:spcPts val="0"/>
              </a:spcBef>
              <a:spcAft>
                <a:spcPts val="0"/>
              </a:spcAft>
              <a:buNone/>
            </a:pPr>
            <a:r>
              <a:rPr b="0" i="0" lang="en-US" sz="2175" u="none" cap="none" strike="noStrike">
                <a:solidFill>
                  <a:srgbClr val="000000"/>
                </a:solidFill>
                <a:latin typeface="Poppins"/>
                <a:ea typeface="Poppins"/>
                <a:cs typeface="Poppins"/>
                <a:sym typeface="Poppins"/>
              </a:rPr>
              <a:t>Mahasiswa dari berbagai perguruan tinggi terkoneksi dengan ribuan perusahaan, lembaga sosial masyarakat, dan perguruan tinggi luar negeri untuk mendapatkan pengalaman nyata di luar kampus dan membangun karakter sesuai Profil Pelajar Pancasila. Pengalaman yang ditawarkan mencakup magang, studi independen, riset, pertukaran pelajar, kewirausahaan, mengajar di sekolah, dan pembangunan desa.</a:t>
            </a:r>
            <a:endParaRPr/>
          </a:p>
        </p:txBody>
      </p:sp>
      <p:sp>
        <p:nvSpPr>
          <p:cNvPr id="578" name="Google Shape;578;p16"/>
          <p:cNvSpPr/>
          <p:nvPr/>
        </p:nvSpPr>
        <p:spPr>
          <a:xfrm>
            <a:off x="4212645" y="626146"/>
            <a:ext cx="6824247" cy="805095"/>
          </a:xfrm>
          <a:custGeom>
            <a:rect b="b" l="l" r="r" t="t"/>
            <a:pathLst>
              <a:path extrusionOk="0" h="1073460" w="9098997">
                <a:moveTo>
                  <a:pt x="0" y="0"/>
                </a:moveTo>
                <a:lnTo>
                  <a:pt x="9098997" y="0"/>
                </a:lnTo>
                <a:lnTo>
                  <a:pt x="9098997" y="1073460"/>
                </a:lnTo>
                <a:lnTo>
                  <a:pt x="0" y="1073460"/>
                </a:lnTo>
                <a:close/>
              </a:path>
            </a:pathLst>
          </a:custGeom>
          <a:solidFill>
            <a:srgbClr val="043459"/>
          </a:solidFill>
          <a:ln>
            <a:noFill/>
          </a:ln>
        </p:spPr>
      </p:sp>
      <p:sp>
        <p:nvSpPr>
          <p:cNvPr id="579" name="Google Shape;579;p16"/>
          <p:cNvSpPr txBox="1"/>
          <p:nvPr/>
        </p:nvSpPr>
        <p:spPr>
          <a:xfrm>
            <a:off x="821932" y="583151"/>
            <a:ext cx="17212050" cy="1380618"/>
          </a:xfrm>
          <a:prstGeom prst="rect">
            <a:avLst/>
          </a:prstGeom>
          <a:noFill/>
          <a:ln>
            <a:noFill/>
          </a:ln>
        </p:spPr>
        <p:txBody>
          <a:bodyPr anchorCtr="0" anchor="t" bIns="0" lIns="0" spcFirstLastPara="1" rIns="0" wrap="square" tIns="0">
            <a:spAutoFit/>
          </a:bodyPr>
          <a:lstStyle/>
          <a:p>
            <a:pPr indent="0" lvl="0" marL="0" marR="0" rtl="0" algn="l">
              <a:lnSpc>
                <a:spcPct val="143998"/>
              </a:lnSpc>
              <a:spcBef>
                <a:spcPts val="0"/>
              </a:spcBef>
              <a:spcAft>
                <a:spcPts val="0"/>
              </a:spcAft>
              <a:buNone/>
            </a:pPr>
            <a:r>
              <a:rPr b="1" i="0" lang="en-US" sz="3766" u="none" cap="none" strike="noStrike">
                <a:solidFill>
                  <a:srgbClr val="FFFFFF"/>
                </a:solidFill>
                <a:latin typeface="Poppins"/>
                <a:ea typeface="Poppins"/>
                <a:cs typeface="Poppins"/>
                <a:sym typeface="Poppins"/>
              </a:rPr>
              <a:t>Menyediakan Platform Kampus Merdeka untuk menjembatani mahasiswa, industri, dan sektor sosial</a:t>
            </a:r>
            <a:endParaRPr/>
          </a:p>
        </p:txBody>
      </p:sp>
      <p:sp>
        <p:nvSpPr>
          <p:cNvPr id="580" name="Google Shape;580;p16"/>
          <p:cNvSpPr/>
          <p:nvPr/>
        </p:nvSpPr>
        <p:spPr>
          <a:xfrm>
            <a:off x="8464977" y="2880520"/>
            <a:ext cx="10070723" cy="6377780"/>
          </a:xfrm>
          <a:custGeom>
            <a:rect b="b" l="l" r="r" t="t"/>
            <a:pathLst>
              <a:path extrusionOk="0" h="6377780" w="10070723">
                <a:moveTo>
                  <a:pt x="0" y="0"/>
                </a:moveTo>
                <a:lnTo>
                  <a:pt x="10070723" y="0"/>
                </a:lnTo>
                <a:lnTo>
                  <a:pt x="10070723" y="6377780"/>
                </a:lnTo>
                <a:lnTo>
                  <a:pt x="0" y="6377780"/>
                </a:lnTo>
                <a:lnTo>
                  <a:pt x="0" y="0"/>
                </a:lnTo>
                <a:close/>
              </a:path>
            </a:pathLst>
          </a:custGeom>
          <a:blipFill rotWithShape="1">
            <a:blip r:embed="rId3">
              <a:alphaModFix/>
            </a:blip>
            <a:stretch>
              <a:fillRect b="-197" l="0" r="-214" t="0"/>
            </a:stretch>
          </a:blipFill>
          <a:ln>
            <a:noFill/>
          </a:ln>
        </p:spPr>
      </p:sp>
      <p:sp>
        <p:nvSpPr>
          <p:cNvPr id="581" name="Google Shape;581;p16"/>
          <p:cNvSpPr/>
          <p:nvPr/>
        </p:nvSpPr>
        <p:spPr>
          <a:xfrm>
            <a:off x="2553254" y="7077678"/>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6"/>
          <p:cNvSpPr txBox="1"/>
          <p:nvPr/>
        </p:nvSpPr>
        <p:spPr>
          <a:xfrm>
            <a:off x="2686848" y="7135625"/>
            <a:ext cx="817415" cy="805053"/>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1" i="0" lang="en-US" sz="1950" u="none" cap="none" strike="noStrike">
                <a:solidFill>
                  <a:srgbClr val="000000"/>
                </a:solidFill>
                <a:latin typeface="Poppins"/>
                <a:ea typeface="Poppins"/>
                <a:cs typeface="Poppins"/>
                <a:sym typeface="Poppins"/>
              </a:rPr>
              <a:t>903 ribu+</a:t>
            </a:r>
            <a:endParaRPr/>
          </a:p>
        </p:txBody>
      </p:sp>
      <p:sp>
        <p:nvSpPr>
          <p:cNvPr id="583" name="Google Shape;583;p16"/>
          <p:cNvSpPr txBox="1"/>
          <p:nvPr/>
        </p:nvSpPr>
        <p:spPr>
          <a:xfrm>
            <a:off x="2016645" y="8322180"/>
            <a:ext cx="2196000" cy="8191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Poppins"/>
                <a:ea typeface="Poppins"/>
                <a:cs typeface="Poppins"/>
                <a:sym typeface="Poppins"/>
              </a:rPr>
              <a:t>mahasiswa telah melakukan registrasi</a:t>
            </a:r>
            <a:endParaRPr/>
          </a:p>
        </p:txBody>
      </p:sp>
      <p:sp>
        <p:nvSpPr>
          <p:cNvPr id="584" name="Google Shape;584;p16"/>
          <p:cNvSpPr txBox="1"/>
          <p:nvPr/>
        </p:nvSpPr>
        <p:spPr>
          <a:xfrm>
            <a:off x="4212761" y="8322180"/>
            <a:ext cx="2516850" cy="552450"/>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0" i="0" lang="en-US" sz="1754" u="none" cap="none" strike="noStrike">
                <a:solidFill>
                  <a:srgbClr val="000000"/>
                </a:solidFill>
                <a:latin typeface="Poppins"/>
                <a:ea typeface="Poppins"/>
                <a:cs typeface="Poppins"/>
                <a:sym typeface="Poppins"/>
              </a:rPr>
              <a:t>mitra industri telah berpartisipasi</a:t>
            </a:r>
            <a:endParaRPr/>
          </a:p>
        </p:txBody>
      </p:sp>
      <p:sp>
        <p:nvSpPr>
          <p:cNvPr id="585" name="Google Shape;585;p16"/>
          <p:cNvSpPr/>
          <p:nvPr/>
        </p:nvSpPr>
        <p:spPr>
          <a:xfrm>
            <a:off x="4939376" y="7077678"/>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6"/>
          <p:cNvSpPr txBox="1"/>
          <p:nvPr/>
        </p:nvSpPr>
        <p:spPr>
          <a:xfrm>
            <a:off x="5072970" y="7135625"/>
            <a:ext cx="817415" cy="805053"/>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1" i="0" lang="en-US" sz="1950" u="none" cap="none" strike="noStrike">
                <a:solidFill>
                  <a:srgbClr val="000000"/>
                </a:solidFill>
                <a:latin typeface="Poppins"/>
                <a:ea typeface="Poppins"/>
                <a:cs typeface="Poppins"/>
                <a:sym typeface="Poppins"/>
              </a:rPr>
              <a:t>2,8 ribu+</a:t>
            </a:r>
            <a:endParaRPr/>
          </a:p>
        </p:txBody>
      </p:sp>
      <p:sp>
        <p:nvSpPr>
          <p:cNvPr id="587" name="Google Shape;587;p16"/>
          <p:cNvSpPr txBox="1"/>
          <p:nvPr/>
        </p:nvSpPr>
        <p:spPr>
          <a:xfrm>
            <a:off x="6606000" y="8322180"/>
            <a:ext cx="2538000" cy="8191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Poppins"/>
                <a:ea typeface="Poppins"/>
                <a:cs typeface="Poppins"/>
                <a:sym typeface="Poppins"/>
              </a:rPr>
              <a:t>mahasiswa sudah berkegiatan di luar kampus</a:t>
            </a:r>
            <a:endParaRPr/>
          </a:p>
        </p:txBody>
      </p:sp>
      <p:sp>
        <p:nvSpPr>
          <p:cNvPr id="588" name="Google Shape;588;p16"/>
          <p:cNvSpPr/>
          <p:nvPr/>
        </p:nvSpPr>
        <p:spPr>
          <a:xfrm>
            <a:off x="7332615" y="7077678"/>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6"/>
          <p:cNvSpPr txBox="1"/>
          <p:nvPr/>
        </p:nvSpPr>
        <p:spPr>
          <a:xfrm>
            <a:off x="7466210" y="7135625"/>
            <a:ext cx="817415" cy="805053"/>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1" i="0" lang="en-US" sz="1950" u="none" cap="none" strike="noStrike">
                <a:solidFill>
                  <a:srgbClr val="000000"/>
                </a:solidFill>
                <a:latin typeface="Poppins"/>
                <a:ea typeface="Poppins"/>
                <a:cs typeface="Poppins"/>
                <a:sym typeface="Poppins"/>
              </a:rPr>
              <a:t>225 ribu+</a:t>
            </a:r>
            <a:endParaRPr/>
          </a:p>
        </p:txBody>
      </p:sp>
      <p:sp>
        <p:nvSpPr>
          <p:cNvPr id="590" name="Google Shape;590;p16"/>
          <p:cNvSpPr/>
          <p:nvPr/>
        </p:nvSpPr>
        <p:spPr>
          <a:xfrm>
            <a:off x="285668" y="7224059"/>
            <a:ext cx="1784542" cy="873101"/>
          </a:xfrm>
          <a:custGeom>
            <a:rect b="b" l="l" r="r" t="t"/>
            <a:pathLst>
              <a:path extrusionOk="0" h="873101" w="1784542">
                <a:moveTo>
                  <a:pt x="0" y="0"/>
                </a:moveTo>
                <a:lnTo>
                  <a:pt x="1784542" y="0"/>
                </a:lnTo>
                <a:lnTo>
                  <a:pt x="1784542" y="873100"/>
                </a:lnTo>
                <a:lnTo>
                  <a:pt x="0" y="873100"/>
                </a:lnTo>
                <a:lnTo>
                  <a:pt x="0" y="0"/>
                </a:lnTo>
                <a:close/>
              </a:path>
            </a:pathLst>
          </a:custGeom>
          <a:blipFill rotWithShape="1">
            <a:blip r:embed="rId4">
              <a:alphaModFix/>
            </a:blip>
            <a:stretch>
              <a:fillRect b="-498" l="-55605" r="-778" t="0"/>
            </a:stretch>
          </a:blipFill>
          <a:ln>
            <a:noFill/>
          </a:ln>
        </p:spPr>
      </p:sp>
      <p:sp>
        <p:nvSpPr>
          <p:cNvPr id="591" name="Google Shape;591;p16"/>
          <p:cNvSpPr/>
          <p:nvPr/>
        </p:nvSpPr>
        <p:spPr>
          <a:xfrm>
            <a:off x="11304270" y="9585957"/>
            <a:ext cx="826769" cy="586740"/>
          </a:xfrm>
          <a:custGeom>
            <a:rect b="b" l="l" r="r" t="t"/>
            <a:pathLst>
              <a:path extrusionOk="0" h="782320" w="1102360">
                <a:moveTo>
                  <a:pt x="0" y="0"/>
                </a:moveTo>
                <a:lnTo>
                  <a:pt x="1102360" y="0"/>
                </a:lnTo>
                <a:lnTo>
                  <a:pt x="1102360" y="782320"/>
                </a:lnTo>
                <a:lnTo>
                  <a:pt x="0" y="782320"/>
                </a:lnTo>
                <a:close/>
              </a:path>
            </a:pathLst>
          </a:custGeom>
          <a:blipFill rotWithShape="1">
            <a:blip r:embed="rId5">
              <a:alphaModFix/>
            </a:blip>
            <a:stretch>
              <a:fillRect b="0" l="-40" r="-39" t="0"/>
            </a:stretch>
          </a:blipFill>
          <a:ln>
            <a:noFill/>
          </a:ln>
        </p:spPr>
      </p:sp>
      <p:sp>
        <p:nvSpPr>
          <p:cNvPr id="592" name="Google Shape;592;p16"/>
          <p:cNvSpPr txBox="1"/>
          <p:nvPr/>
        </p:nvSpPr>
        <p:spPr>
          <a:xfrm>
            <a:off x="12179236" y="9797966"/>
            <a:ext cx="5468805" cy="193419"/>
          </a:xfrm>
          <a:prstGeom prst="rect">
            <a:avLst/>
          </a:prstGeom>
          <a:noFill/>
          <a:ln>
            <a:noFill/>
          </a:ln>
        </p:spPr>
        <p:txBody>
          <a:bodyPr anchorCtr="0" anchor="t" bIns="0" lIns="0" spcFirstLastPara="1" rIns="0" wrap="square" tIns="0">
            <a:spAutoFit/>
          </a:bodyPr>
          <a:lstStyle/>
          <a:p>
            <a:pPr indent="0" lvl="0" marL="0" marR="0" rtl="0" algn="l">
              <a:lnSpc>
                <a:spcPct val="112363"/>
              </a:lnSpc>
              <a:spcBef>
                <a:spcPts val="0"/>
              </a:spcBef>
              <a:spcAft>
                <a:spcPts val="0"/>
              </a:spcAft>
              <a:buNone/>
            </a:pPr>
            <a:r>
              <a:rPr b="0" i="0" lang="en-US" sz="1286" u="none" cap="none" strike="noStrike">
                <a:solidFill>
                  <a:srgbClr val="000000"/>
                </a:solidFill>
                <a:latin typeface="Poppins"/>
                <a:ea typeface="Poppins"/>
                <a:cs typeface="Poppins"/>
                <a:sym typeface="Poppins"/>
              </a:rPr>
              <a:t>Kementerian Pendidikan, Kebudayaan, Riset, dan Teknologi</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17"/>
          <p:cNvSpPr/>
          <p:nvPr/>
        </p:nvSpPr>
        <p:spPr>
          <a:xfrm>
            <a:off x="75" y="9601425"/>
            <a:ext cx="18288000" cy="685585"/>
          </a:xfrm>
          <a:custGeom>
            <a:rect b="b" l="l" r="r" t="t"/>
            <a:pathLst>
              <a:path extrusionOk="0" h="914113" w="24384000">
                <a:moveTo>
                  <a:pt x="0" y="0"/>
                </a:moveTo>
                <a:lnTo>
                  <a:pt x="24384000" y="0"/>
                </a:lnTo>
                <a:lnTo>
                  <a:pt x="24384000" y="914113"/>
                </a:lnTo>
                <a:lnTo>
                  <a:pt x="0" y="914113"/>
                </a:lnTo>
                <a:close/>
              </a:path>
            </a:pathLst>
          </a:custGeom>
          <a:solidFill>
            <a:srgbClr val="254A72"/>
          </a:solidFill>
          <a:ln>
            <a:noFill/>
          </a:ln>
        </p:spPr>
      </p:sp>
      <p:sp>
        <p:nvSpPr>
          <p:cNvPr id="602" name="Google Shape;602;p17"/>
          <p:cNvSpPr/>
          <p:nvPr/>
        </p:nvSpPr>
        <p:spPr>
          <a:xfrm>
            <a:off x="1028700" y="2403065"/>
            <a:ext cx="3189930" cy="777821"/>
          </a:xfrm>
          <a:custGeom>
            <a:rect b="b" l="l" r="r" t="t"/>
            <a:pathLst>
              <a:path extrusionOk="0" h="1037095" w="4253241">
                <a:moveTo>
                  <a:pt x="0" y="0"/>
                </a:moveTo>
                <a:lnTo>
                  <a:pt x="4253241" y="0"/>
                </a:lnTo>
                <a:lnTo>
                  <a:pt x="4253241" y="1037095"/>
                </a:lnTo>
                <a:lnTo>
                  <a:pt x="0" y="1037095"/>
                </a:lnTo>
                <a:close/>
              </a:path>
            </a:pathLst>
          </a:custGeom>
          <a:solidFill>
            <a:srgbClr val="2881A6"/>
          </a:solidFill>
          <a:ln>
            <a:noFill/>
          </a:ln>
        </p:spPr>
      </p:sp>
      <p:sp>
        <p:nvSpPr>
          <p:cNvPr id="603" name="Google Shape;603;p17"/>
          <p:cNvSpPr/>
          <p:nvPr/>
        </p:nvSpPr>
        <p:spPr>
          <a:xfrm>
            <a:off x="14992161" y="3180899"/>
            <a:ext cx="2220290" cy="582064"/>
          </a:xfrm>
          <a:custGeom>
            <a:rect b="b" l="l" r="r" t="t"/>
            <a:pathLst>
              <a:path extrusionOk="0" h="582064" w="2220290">
                <a:moveTo>
                  <a:pt x="0" y="0"/>
                </a:moveTo>
                <a:lnTo>
                  <a:pt x="2220289" y="0"/>
                </a:lnTo>
                <a:lnTo>
                  <a:pt x="2220289" y="582065"/>
                </a:lnTo>
                <a:lnTo>
                  <a:pt x="0" y="582065"/>
                </a:lnTo>
                <a:lnTo>
                  <a:pt x="0" y="0"/>
                </a:lnTo>
                <a:close/>
              </a:path>
            </a:pathLst>
          </a:custGeom>
          <a:blipFill rotWithShape="1">
            <a:blip r:embed="rId3">
              <a:alphaModFix/>
            </a:blip>
            <a:stretch>
              <a:fillRect b="-3542" l="0" r="-3088" t="0"/>
            </a:stretch>
          </a:blipFill>
          <a:ln>
            <a:noFill/>
          </a:ln>
        </p:spPr>
      </p:sp>
      <p:sp>
        <p:nvSpPr>
          <p:cNvPr id="604" name="Google Shape;604;p17"/>
          <p:cNvSpPr/>
          <p:nvPr/>
        </p:nvSpPr>
        <p:spPr>
          <a:xfrm>
            <a:off x="14515171" y="920563"/>
            <a:ext cx="3018597" cy="1911693"/>
          </a:xfrm>
          <a:custGeom>
            <a:rect b="b" l="l" r="r" t="t"/>
            <a:pathLst>
              <a:path extrusionOk="0" h="1911693" w="3018597">
                <a:moveTo>
                  <a:pt x="0" y="0"/>
                </a:moveTo>
                <a:lnTo>
                  <a:pt x="3018597" y="0"/>
                </a:lnTo>
                <a:lnTo>
                  <a:pt x="3018597" y="1911693"/>
                </a:lnTo>
                <a:lnTo>
                  <a:pt x="0" y="1911693"/>
                </a:lnTo>
                <a:lnTo>
                  <a:pt x="0" y="0"/>
                </a:lnTo>
                <a:close/>
              </a:path>
            </a:pathLst>
          </a:custGeom>
          <a:blipFill rotWithShape="1">
            <a:blip r:embed="rId4">
              <a:alphaModFix/>
            </a:blip>
            <a:stretch>
              <a:fillRect b="-780" l="0" r="-648" t="0"/>
            </a:stretch>
          </a:blipFill>
          <a:ln>
            <a:noFill/>
          </a:ln>
        </p:spPr>
      </p:sp>
      <p:sp>
        <p:nvSpPr>
          <p:cNvPr id="605" name="Google Shape;605;p17"/>
          <p:cNvSpPr/>
          <p:nvPr/>
        </p:nvSpPr>
        <p:spPr>
          <a:xfrm>
            <a:off x="10647877" y="930158"/>
            <a:ext cx="3018597" cy="1910304"/>
          </a:xfrm>
          <a:custGeom>
            <a:rect b="b" l="l" r="r" t="t"/>
            <a:pathLst>
              <a:path extrusionOk="0" h="1910304" w="3018597">
                <a:moveTo>
                  <a:pt x="0" y="0"/>
                </a:moveTo>
                <a:lnTo>
                  <a:pt x="3018597" y="0"/>
                </a:lnTo>
                <a:lnTo>
                  <a:pt x="3018597" y="1910304"/>
                </a:lnTo>
                <a:lnTo>
                  <a:pt x="0" y="1910304"/>
                </a:lnTo>
                <a:lnTo>
                  <a:pt x="0" y="0"/>
                </a:lnTo>
                <a:close/>
              </a:path>
            </a:pathLst>
          </a:custGeom>
          <a:blipFill rotWithShape="1">
            <a:blip r:embed="rId5">
              <a:alphaModFix/>
            </a:blip>
            <a:stretch>
              <a:fillRect b="-718" l="0" r="-768" t="0"/>
            </a:stretch>
          </a:blipFill>
          <a:ln>
            <a:noFill/>
          </a:ln>
        </p:spPr>
      </p:sp>
      <p:sp>
        <p:nvSpPr>
          <p:cNvPr id="606" name="Google Shape;606;p17"/>
          <p:cNvSpPr/>
          <p:nvPr/>
        </p:nvSpPr>
        <p:spPr>
          <a:xfrm>
            <a:off x="6907702" y="930158"/>
            <a:ext cx="3018597" cy="1910304"/>
          </a:xfrm>
          <a:custGeom>
            <a:rect b="b" l="l" r="r" t="t"/>
            <a:pathLst>
              <a:path extrusionOk="0" h="1910304" w="3018597">
                <a:moveTo>
                  <a:pt x="0" y="0"/>
                </a:moveTo>
                <a:lnTo>
                  <a:pt x="3018597" y="0"/>
                </a:lnTo>
                <a:lnTo>
                  <a:pt x="3018597" y="1910304"/>
                </a:lnTo>
                <a:lnTo>
                  <a:pt x="0" y="1910304"/>
                </a:lnTo>
                <a:lnTo>
                  <a:pt x="0" y="0"/>
                </a:lnTo>
                <a:close/>
              </a:path>
            </a:pathLst>
          </a:custGeom>
          <a:blipFill rotWithShape="1">
            <a:blip r:embed="rId6">
              <a:alphaModFix/>
            </a:blip>
            <a:stretch>
              <a:fillRect b="-718" l="0" r="-768" t="0"/>
            </a:stretch>
          </a:blipFill>
          <a:ln>
            <a:noFill/>
          </a:ln>
        </p:spPr>
      </p:sp>
      <p:sp>
        <p:nvSpPr>
          <p:cNvPr id="607" name="Google Shape;607;p17"/>
          <p:cNvSpPr/>
          <p:nvPr/>
        </p:nvSpPr>
        <p:spPr>
          <a:xfrm>
            <a:off x="7214656" y="3094325"/>
            <a:ext cx="2271339" cy="687690"/>
          </a:xfrm>
          <a:custGeom>
            <a:rect b="b" l="l" r="r" t="t"/>
            <a:pathLst>
              <a:path extrusionOk="0" h="687690" w="2271339">
                <a:moveTo>
                  <a:pt x="0" y="0"/>
                </a:moveTo>
                <a:lnTo>
                  <a:pt x="2271339" y="0"/>
                </a:lnTo>
                <a:lnTo>
                  <a:pt x="2271339" y="687690"/>
                </a:lnTo>
                <a:lnTo>
                  <a:pt x="0" y="687690"/>
                </a:lnTo>
                <a:lnTo>
                  <a:pt x="0" y="0"/>
                </a:lnTo>
                <a:close/>
              </a:path>
            </a:pathLst>
          </a:custGeom>
          <a:blipFill rotWithShape="1">
            <a:blip r:embed="rId7">
              <a:alphaModFix/>
            </a:blip>
            <a:stretch>
              <a:fillRect b="0" l="0" r="-55" t="0"/>
            </a:stretch>
          </a:blipFill>
          <a:ln>
            <a:noFill/>
          </a:ln>
        </p:spPr>
      </p:sp>
      <p:sp>
        <p:nvSpPr>
          <p:cNvPr id="608" name="Google Shape;608;p17"/>
          <p:cNvSpPr/>
          <p:nvPr/>
        </p:nvSpPr>
        <p:spPr>
          <a:xfrm>
            <a:off x="11340852" y="3157976"/>
            <a:ext cx="1785049" cy="560386"/>
          </a:xfrm>
          <a:custGeom>
            <a:rect b="b" l="l" r="r" t="t"/>
            <a:pathLst>
              <a:path extrusionOk="0" h="560386" w="1785049">
                <a:moveTo>
                  <a:pt x="0" y="0"/>
                </a:moveTo>
                <a:lnTo>
                  <a:pt x="1785049" y="0"/>
                </a:lnTo>
                <a:lnTo>
                  <a:pt x="1785049" y="560387"/>
                </a:lnTo>
                <a:lnTo>
                  <a:pt x="0" y="560387"/>
                </a:lnTo>
                <a:lnTo>
                  <a:pt x="0" y="0"/>
                </a:lnTo>
                <a:close/>
              </a:path>
            </a:pathLst>
          </a:custGeom>
          <a:blipFill rotWithShape="1">
            <a:blip r:embed="rId8">
              <a:alphaModFix/>
            </a:blip>
            <a:stretch>
              <a:fillRect b="0" l="0" r="-175" t="0"/>
            </a:stretch>
          </a:blipFill>
          <a:ln>
            <a:noFill/>
          </a:ln>
        </p:spPr>
      </p:sp>
      <p:sp>
        <p:nvSpPr>
          <p:cNvPr id="609" name="Google Shape;609;p17"/>
          <p:cNvSpPr/>
          <p:nvPr/>
        </p:nvSpPr>
        <p:spPr>
          <a:xfrm>
            <a:off x="7874602" y="5553836"/>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288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7"/>
          <p:cNvSpPr/>
          <p:nvPr/>
        </p:nvSpPr>
        <p:spPr>
          <a:xfrm>
            <a:off x="7874602" y="7569485"/>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288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7"/>
          <p:cNvSpPr/>
          <p:nvPr/>
        </p:nvSpPr>
        <p:spPr>
          <a:xfrm>
            <a:off x="11700502" y="5553836"/>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288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7"/>
          <p:cNvSpPr/>
          <p:nvPr/>
        </p:nvSpPr>
        <p:spPr>
          <a:xfrm>
            <a:off x="11700502" y="7569485"/>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288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7"/>
          <p:cNvSpPr/>
          <p:nvPr/>
        </p:nvSpPr>
        <p:spPr>
          <a:xfrm>
            <a:off x="15428827" y="5553836"/>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288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7"/>
          <p:cNvSpPr/>
          <p:nvPr/>
        </p:nvSpPr>
        <p:spPr>
          <a:xfrm>
            <a:off x="15428827" y="7569485"/>
            <a:ext cx="1084707" cy="1089659"/>
          </a:xfrm>
          <a:custGeom>
            <a:rect b="b" l="l" r="r" t="t"/>
            <a:pathLst>
              <a:path extrusionOk="0" h="1452880" w="1446276">
                <a:moveTo>
                  <a:pt x="723138" y="0"/>
                </a:moveTo>
                <a:cubicBezTo>
                  <a:pt x="1123061" y="1778"/>
                  <a:pt x="1446276" y="326517"/>
                  <a:pt x="1446276" y="726440"/>
                </a:cubicBezTo>
                <a:cubicBezTo>
                  <a:pt x="1446276" y="1126363"/>
                  <a:pt x="1123061" y="1451102"/>
                  <a:pt x="723138" y="1452880"/>
                </a:cubicBezTo>
                <a:cubicBezTo>
                  <a:pt x="323215" y="1450975"/>
                  <a:pt x="0" y="1126363"/>
                  <a:pt x="0" y="726440"/>
                </a:cubicBezTo>
                <a:cubicBezTo>
                  <a:pt x="0" y="326517"/>
                  <a:pt x="323215" y="1778"/>
                  <a:pt x="723138" y="0"/>
                </a:cubicBezTo>
                <a:close/>
              </a:path>
            </a:pathLst>
          </a:custGeom>
          <a:solidFill>
            <a:srgbClr val="288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7"/>
          <p:cNvSpPr/>
          <p:nvPr/>
        </p:nvSpPr>
        <p:spPr>
          <a:xfrm>
            <a:off x="764609" y="6366230"/>
            <a:ext cx="4365745" cy="3241566"/>
          </a:xfrm>
          <a:custGeom>
            <a:rect b="b" l="l" r="r" t="t"/>
            <a:pathLst>
              <a:path extrusionOk="0" h="3241566" w="4365745">
                <a:moveTo>
                  <a:pt x="0" y="0"/>
                </a:moveTo>
                <a:lnTo>
                  <a:pt x="4365745" y="0"/>
                </a:lnTo>
                <a:lnTo>
                  <a:pt x="4365745" y="3241566"/>
                </a:lnTo>
                <a:lnTo>
                  <a:pt x="0" y="3241566"/>
                </a:lnTo>
                <a:lnTo>
                  <a:pt x="0" y="0"/>
                </a:lnTo>
                <a:close/>
              </a:path>
            </a:pathLst>
          </a:custGeom>
          <a:blipFill rotWithShape="1">
            <a:blip r:embed="rId9">
              <a:alphaModFix/>
            </a:blip>
            <a:stretch>
              <a:fillRect b="0" l="0" r="0" t="0"/>
            </a:stretch>
          </a:blipFill>
          <a:ln>
            <a:noFill/>
          </a:ln>
        </p:spPr>
      </p:sp>
      <p:sp>
        <p:nvSpPr>
          <p:cNvPr id="616" name="Google Shape;616;p17"/>
          <p:cNvSpPr txBox="1"/>
          <p:nvPr/>
        </p:nvSpPr>
        <p:spPr>
          <a:xfrm>
            <a:off x="1208070" y="895350"/>
            <a:ext cx="5340600" cy="3631748"/>
          </a:xfrm>
          <a:prstGeom prst="rect">
            <a:avLst/>
          </a:prstGeom>
          <a:noFill/>
          <a:ln>
            <a:noFill/>
          </a:ln>
        </p:spPr>
        <p:txBody>
          <a:bodyPr anchorCtr="0" anchor="t" bIns="0" lIns="0" spcFirstLastPara="1" rIns="0" wrap="square" tIns="0">
            <a:spAutoFit/>
          </a:bodyPr>
          <a:lstStyle/>
          <a:p>
            <a:pPr indent="0" lvl="0" marL="0" marR="0" rtl="0" algn="l">
              <a:lnSpc>
                <a:spcPct val="143996"/>
              </a:lnSpc>
              <a:spcBef>
                <a:spcPts val="0"/>
              </a:spcBef>
              <a:spcAft>
                <a:spcPts val="0"/>
              </a:spcAft>
              <a:buNone/>
            </a:pPr>
            <a:r>
              <a:rPr b="1" i="0" lang="en-US" sz="3973" u="none" cap="none" strike="noStrike">
                <a:solidFill>
                  <a:srgbClr val="000000"/>
                </a:solidFill>
                <a:latin typeface="Poppins"/>
                <a:ea typeface="Poppins"/>
                <a:cs typeface="Poppins"/>
                <a:sym typeface="Poppins"/>
              </a:rPr>
              <a:t>Membantu kepala sekolah mengelola anggaran </a:t>
            </a:r>
            <a:endParaRPr/>
          </a:p>
          <a:p>
            <a:pPr indent="0" lvl="0" marL="0" marR="0" rtl="0" algn="l">
              <a:lnSpc>
                <a:spcPct val="143996"/>
              </a:lnSpc>
              <a:spcBef>
                <a:spcPts val="0"/>
              </a:spcBef>
              <a:spcAft>
                <a:spcPts val="0"/>
              </a:spcAft>
              <a:buNone/>
            </a:pPr>
            <a:r>
              <a:rPr b="1" i="0" lang="en-US" sz="3973" u="none" cap="none" strike="noStrike">
                <a:solidFill>
                  <a:srgbClr val="000000"/>
                </a:solidFill>
                <a:latin typeface="Poppins"/>
                <a:ea typeface="Poppins"/>
                <a:cs typeface="Poppins"/>
                <a:sym typeface="Poppins"/>
              </a:rPr>
              <a:t>secara efisien dan transparan</a:t>
            </a:r>
            <a:endParaRPr/>
          </a:p>
        </p:txBody>
      </p:sp>
      <p:sp>
        <p:nvSpPr>
          <p:cNvPr id="617" name="Google Shape;617;p17"/>
          <p:cNvSpPr txBox="1"/>
          <p:nvPr/>
        </p:nvSpPr>
        <p:spPr>
          <a:xfrm>
            <a:off x="6843945" y="3830519"/>
            <a:ext cx="3870450" cy="1441414"/>
          </a:xfrm>
          <a:prstGeom prst="rect">
            <a:avLst/>
          </a:prstGeom>
          <a:noFill/>
          <a:ln>
            <a:noFill/>
          </a:ln>
        </p:spPr>
        <p:txBody>
          <a:bodyPr anchorCtr="0" anchor="t" bIns="0" lIns="0" spcFirstLastPara="1" rIns="0" wrap="square" tIns="0">
            <a:spAutoFit/>
          </a:bodyPr>
          <a:lstStyle/>
          <a:p>
            <a:pPr indent="0" lvl="0" marL="0" marR="0" rtl="0" algn="l">
              <a:lnSpc>
                <a:spcPct val="165678"/>
              </a:lnSpc>
              <a:spcBef>
                <a:spcPts val="0"/>
              </a:spcBef>
              <a:spcAft>
                <a:spcPts val="0"/>
              </a:spcAft>
              <a:buNone/>
            </a:pPr>
            <a:r>
              <a:rPr b="0" i="0" lang="en-US" sz="1754" u="none" cap="none" strike="noStrike">
                <a:solidFill>
                  <a:srgbClr val="000000"/>
                </a:solidFill>
                <a:latin typeface="Poppins"/>
                <a:ea typeface="Poppins"/>
                <a:cs typeface="Poppins"/>
                <a:sym typeface="Poppins"/>
              </a:rPr>
              <a:t>ARKAS versi baru untuk perencanaan, penatausahaan, dan pelaporan penggunaan anggaran sekolah</a:t>
            </a:r>
            <a:endParaRPr/>
          </a:p>
        </p:txBody>
      </p:sp>
      <p:sp>
        <p:nvSpPr>
          <p:cNvPr id="618" name="Google Shape;618;p17"/>
          <p:cNvSpPr txBox="1"/>
          <p:nvPr/>
        </p:nvSpPr>
        <p:spPr>
          <a:xfrm>
            <a:off x="10854508" y="3818381"/>
            <a:ext cx="3365550" cy="1369926"/>
          </a:xfrm>
          <a:prstGeom prst="rect">
            <a:avLst/>
          </a:prstGeom>
          <a:noFill/>
          <a:ln>
            <a:noFill/>
          </a:ln>
        </p:spPr>
        <p:txBody>
          <a:bodyPr anchorCtr="0" anchor="t" bIns="0" lIns="0" spcFirstLastPara="1" rIns="0" wrap="square" tIns="0">
            <a:spAutoFit/>
          </a:bodyPr>
          <a:lstStyle/>
          <a:p>
            <a:pPr indent="0" lvl="0" marL="0" marR="0" rtl="0" algn="l">
              <a:lnSpc>
                <a:spcPct val="165630"/>
              </a:lnSpc>
              <a:spcBef>
                <a:spcPts val="0"/>
              </a:spcBef>
              <a:spcAft>
                <a:spcPts val="0"/>
              </a:spcAft>
              <a:buNone/>
            </a:pPr>
            <a:r>
              <a:rPr b="0" i="0" lang="en-US" sz="1673" u="none" cap="none" strike="noStrike">
                <a:solidFill>
                  <a:srgbClr val="000000"/>
                </a:solidFill>
                <a:latin typeface="Poppins"/>
                <a:ea typeface="Poppins"/>
                <a:cs typeface="Poppins"/>
                <a:sym typeface="Poppins"/>
              </a:rPr>
              <a:t>SIPLah versi baru sebagai platform pembelanjaan resmi untuk sekolah dalam melakukan pengadaan </a:t>
            </a:r>
            <a:endParaRPr/>
          </a:p>
        </p:txBody>
      </p:sp>
      <p:sp>
        <p:nvSpPr>
          <p:cNvPr id="619" name="Google Shape;619;p17"/>
          <p:cNvSpPr txBox="1"/>
          <p:nvPr/>
        </p:nvSpPr>
        <p:spPr>
          <a:xfrm>
            <a:off x="14773602" y="3799331"/>
            <a:ext cx="2927250" cy="1415980"/>
          </a:xfrm>
          <a:prstGeom prst="rect">
            <a:avLst/>
          </a:prstGeom>
          <a:noFill/>
          <a:ln>
            <a:noFill/>
          </a:ln>
        </p:spPr>
        <p:txBody>
          <a:bodyPr anchorCtr="0" anchor="t" bIns="0" lIns="0" spcFirstLastPara="1" rIns="0" wrap="square" tIns="0">
            <a:spAutoFit/>
          </a:bodyPr>
          <a:lstStyle/>
          <a:p>
            <a:pPr indent="0" lvl="0" marL="0" marR="0" rtl="0" algn="l">
              <a:lnSpc>
                <a:spcPct val="165647"/>
              </a:lnSpc>
              <a:spcBef>
                <a:spcPts val="0"/>
              </a:spcBef>
              <a:spcAft>
                <a:spcPts val="0"/>
              </a:spcAft>
              <a:buNone/>
            </a:pPr>
            <a:r>
              <a:rPr b="0" i="0" lang="en-US" sz="1700" u="none" cap="none" strike="noStrike">
                <a:solidFill>
                  <a:srgbClr val="000000"/>
                </a:solidFill>
                <a:latin typeface="Poppins"/>
                <a:ea typeface="Poppins"/>
                <a:cs typeface="Poppins"/>
                <a:sym typeface="Poppins"/>
              </a:rPr>
              <a:t>Forum tanya jawab yang menyediakan informasi tentang pengelolaan anggaran</a:t>
            </a:r>
            <a:endParaRPr/>
          </a:p>
        </p:txBody>
      </p:sp>
      <p:sp>
        <p:nvSpPr>
          <p:cNvPr id="620" name="Google Shape;620;p17"/>
          <p:cNvSpPr txBox="1"/>
          <p:nvPr/>
        </p:nvSpPr>
        <p:spPr>
          <a:xfrm>
            <a:off x="8008197" y="5611783"/>
            <a:ext cx="817415" cy="805053"/>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50" u="none" cap="none" strike="noStrike">
                <a:solidFill>
                  <a:srgbClr val="FFFFFF"/>
                </a:solidFill>
                <a:latin typeface="Poppins"/>
                <a:ea typeface="Poppins"/>
                <a:cs typeface="Poppins"/>
                <a:sym typeface="Poppins"/>
              </a:rPr>
              <a:t>217 ribu+</a:t>
            </a:r>
            <a:endParaRPr/>
          </a:p>
        </p:txBody>
      </p:sp>
      <p:sp>
        <p:nvSpPr>
          <p:cNvPr id="621" name="Google Shape;621;p17"/>
          <p:cNvSpPr txBox="1"/>
          <p:nvPr/>
        </p:nvSpPr>
        <p:spPr>
          <a:xfrm>
            <a:off x="7391559" y="6798337"/>
            <a:ext cx="2050650"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Poppins"/>
                <a:ea typeface="Poppins"/>
                <a:cs typeface="Poppins"/>
                <a:sym typeface="Poppins"/>
              </a:rPr>
              <a:t>sekolah telah menggunakan</a:t>
            </a:r>
            <a:endParaRPr/>
          </a:p>
        </p:txBody>
      </p:sp>
      <p:sp>
        <p:nvSpPr>
          <p:cNvPr id="622" name="Google Shape;622;p17"/>
          <p:cNvSpPr txBox="1"/>
          <p:nvPr/>
        </p:nvSpPr>
        <p:spPr>
          <a:xfrm>
            <a:off x="8008197" y="7627432"/>
            <a:ext cx="817415" cy="805053"/>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50" u="none" cap="none" strike="noStrike">
                <a:solidFill>
                  <a:srgbClr val="FFFFFF"/>
                </a:solidFill>
                <a:latin typeface="Poppins"/>
                <a:ea typeface="Poppins"/>
                <a:cs typeface="Poppins"/>
                <a:sym typeface="Poppins"/>
              </a:rPr>
              <a:t>Rp 51T+</a:t>
            </a:r>
            <a:endParaRPr/>
          </a:p>
        </p:txBody>
      </p:sp>
      <p:sp>
        <p:nvSpPr>
          <p:cNvPr id="623" name="Google Shape;623;p17"/>
          <p:cNvSpPr txBox="1"/>
          <p:nvPr/>
        </p:nvSpPr>
        <p:spPr>
          <a:xfrm>
            <a:off x="7149654" y="8823518"/>
            <a:ext cx="2534850" cy="447675"/>
          </a:xfrm>
          <a:prstGeom prst="rect">
            <a:avLst/>
          </a:prstGeom>
          <a:noFill/>
          <a:ln>
            <a:noFill/>
          </a:ln>
        </p:spPr>
        <p:txBody>
          <a:bodyPr anchorCtr="0" anchor="t" bIns="0" lIns="0" spcFirstLastPara="1" rIns="0" wrap="square" tIns="0">
            <a:spAutoFit/>
          </a:bodyPr>
          <a:lstStyle/>
          <a:p>
            <a:pPr indent="0" lvl="0" marL="0" marR="0" rtl="0" algn="ctr">
              <a:lnSpc>
                <a:spcPct val="119973"/>
              </a:lnSpc>
              <a:spcBef>
                <a:spcPts val="0"/>
              </a:spcBef>
              <a:spcAft>
                <a:spcPts val="0"/>
              </a:spcAft>
              <a:buNone/>
            </a:pPr>
            <a:r>
              <a:rPr b="0" i="0" lang="en-US" sz="1482" u="none" cap="none" strike="noStrike">
                <a:solidFill>
                  <a:srgbClr val="000000"/>
                </a:solidFill>
                <a:latin typeface="Poppins"/>
                <a:ea typeface="Poppins"/>
                <a:cs typeface="Poppins"/>
                <a:sym typeface="Poppins"/>
              </a:rPr>
              <a:t>rupiah dikelola per tahun dalam platform</a:t>
            </a:r>
            <a:endParaRPr/>
          </a:p>
        </p:txBody>
      </p:sp>
      <p:sp>
        <p:nvSpPr>
          <p:cNvPr id="624" name="Google Shape;624;p17"/>
          <p:cNvSpPr txBox="1"/>
          <p:nvPr/>
        </p:nvSpPr>
        <p:spPr>
          <a:xfrm>
            <a:off x="11834097" y="5611783"/>
            <a:ext cx="817415" cy="805053"/>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50" u="none" cap="none" strike="noStrike">
                <a:solidFill>
                  <a:srgbClr val="FFFFFF"/>
                </a:solidFill>
                <a:latin typeface="Poppins"/>
                <a:ea typeface="Poppins"/>
                <a:cs typeface="Poppins"/>
                <a:sym typeface="Poppins"/>
              </a:rPr>
              <a:t>245 ribu+</a:t>
            </a:r>
            <a:endParaRPr/>
          </a:p>
        </p:txBody>
      </p:sp>
      <p:sp>
        <p:nvSpPr>
          <p:cNvPr id="625" name="Google Shape;625;p17"/>
          <p:cNvSpPr txBox="1"/>
          <p:nvPr/>
        </p:nvSpPr>
        <p:spPr>
          <a:xfrm>
            <a:off x="11217459" y="6798337"/>
            <a:ext cx="2050650"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Poppins"/>
                <a:ea typeface="Poppins"/>
                <a:cs typeface="Poppins"/>
                <a:sym typeface="Poppins"/>
              </a:rPr>
              <a:t>sekolah telah menggunakan</a:t>
            </a:r>
            <a:endParaRPr/>
          </a:p>
        </p:txBody>
      </p:sp>
      <p:sp>
        <p:nvSpPr>
          <p:cNvPr id="626" name="Google Shape;626;p17"/>
          <p:cNvSpPr txBox="1"/>
          <p:nvPr/>
        </p:nvSpPr>
        <p:spPr>
          <a:xfrm>
            <a:off x="11834097" y="7627432"/>
            <a:ext cx="817415" cy="805053"/>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50" u="none" cap="none" strike="noStrike">
                <a:solidFill>
                  <a:srgbClr val="FFFFFF"/>
                </a:solidFill>
                <a:latin typeface="Poppins"/>
                <a:ea typeface="Poppins"/>
                <a:cs typeface="Poppins"/>
                <a:sym typeface="Poppins"/>
              </a:rPr>
              <a:t>129 ribu+</a:t>
            </a:r>
            <a:endParaRPr/>
          </a:p>
        </p:txBody>
      </p:sp>
      <p:sp>
        <p:nvSpPr>
          <p:cNvPr id="627" name="Google Shape;627;p17"/>
          <p:cNvSpPr txBox="1"/>
          <p:nvPr/>
        </p:nvSpPr>
        <p:spPr>
          <a:xfrm>
            <a:off x="11217459" y="8813987"/>
            <a:ext cx="2050650"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Poppins"/>
                <a:ea typeface="Poppins"/>
                <a:cs typeface="Poppins"/>
                <a:sym typeface="Poppins"/>
              </a:rPr>
              <a:t>UMKM dalam platform</a:t>
            </a:r>
            <a:endParaRPr/>
          </a:p>
        </p:txBody>
      </p:sp>
      <p:sp>
        <p:nvSpPr>
          <p:cNvPr id="628" name="Google Shape;628;p17"/>
          <p:cNvSpPr txBox="1"/>
          <p:nvPr/>
        </p:nvSpPr>
        <p:spPr>
          <a:xfrm>
            <a:off x="15562422" y="5611783"/>
            <a:ext cx="817415" cy="805053"/>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50" u="none" cap="none" strike="noStrike">
                <a:solidFill>
                  <a:srgbClr val="FFFFFF"/>
                </a:solidFill>
                <a:latin typeface="Poppins"/>
                <a:ea typeface="Poppins"/>
                <a:cs typeface="Poppins"/>
                <a:sym typeface="Poppins"/>
              </a:rPr>
              <a:t>7 ribu+</a:t>
            </a:r>
            <a:endParaRPr/>
          </a:p>
        </p:txBody>
      </p:sp>
      <p:sp>
        <p:nvSpPr>
          <p:cNvPr id="629" name="Google Shape;629;p17"/>
          <p:cNvSpPr txBox="1"/>
          <p:nvPr/>
        </p:nvSpPr>
        <p:spPr>
          <a:xfrm>
            <a:off x="14945784" y="6798337"/>
            <a:ext cx="2050650"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Poppins"/>
                <a:ea typeface="Poppins"/>
                <a:cs typeface="Poppins"/>
                <a:sym typeface="Poppins"/>
              </a:rPr>
              <a:t>topik dalam platform</a:t>
            </a:r>
            <a:endParaRPr/>
          </a:p>
        </p:txBody>
      </p:sp>
      <p:sp>
        <p:nvSpPr>
          <p:cNvPr id="630" name="Google Shape;630;p17"/>
          <p:cNvSpPr txBox="1"/>
          <p:nvPr/>
        </p:nvSpPr>
        <p:spPr>
          <a:xfrm>
            <a:off x="15562422" y="7627432"/>
            <a:ext cx="817415" cy="805053"/>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50" u="none" cap="none" strike="noStrike">
                <a:solidFill>
                  <a:srgbClr val="FFFFFF"/>
                </a:solidFill>
                <a:latin typeface="Poppins"/>
                <a:ea typeface="Poppins"/>
                <a:cs typeface="Poppins"/>
                <a:sym typeface="Poppins"/>
              </a:rPr>
              <a:t>13 ribu+</a:t>
            </a:r>
            <a:endParaRPr/>
          </a:p>
        </p:txBody>
      </p:sp>
      <p:sp>
        <p:nvSpPr>
          <p:cNvPr id="631" name="Google Shape;631;p17"/>
          <p:cNvSpPr txBox="1"/>
          <p:nvPr/>
        </p:nvSpPr>
        <p:spPr>
          <a:xfrm>
            <a:off x="14945784" y="8813987"/>
            <a:ext cx="2050650"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Poppins"/>
                <a:ea typeface="Poppins"/>
                <a:cs typeface="Poppins"/>
                <a:sym typeface="Poppins"/>
              </a:rPr>
              <a:t>pengunjung berpartisipasi</a:t>
            </a:r>
            <a:endParaRPr/>
          </a:p>
        </p:txBody>
      </p:sp>
      <p:sp>
        <p:nvSpPr>
          <p:cNvPr id="632" name="Google Shape;632;p17"/>
          <p:cNvSpPr/>
          <p:nvPr/>
        </p:nvSpPr>
        <p:spPr>
          <a:xfrm>
            <a:off x="11304270" y="9585957"/>
            <a:ext cx="826769" cy="586740"/>
          </a:xfrm>
          <a:custGeom>
            <a:rect b="b" l="l" r="r" t="t"/>
            <a:pathLst>
              <a:path extrusionOk="0" h="782320" w="1102360">
                <a:moveTo>
                  <a:pt x="0" y="0"/>
                </a:moveTo>
                <a:lnTo>
                  <a:pt x="1102360" y="0"/>
                </a:lnTo>
                <a:lnTo>
                  <a:pt x="1102360" y="782320"/>
                </a:lnTo>
                <a:lnTo>
                  <a:pt x="0" y="782320"/>
                </a:lnTo>
                <a:close/>
              </a:path>
            </a:pathLst>
          </a:custGeom>
          <a:blipFill rotWithShape="1">
            <a:blip r:embed="rId10">
              <a:alphaModFix/>
            </a:blip>
            <a:stretch>
              <a:fillRect b="0" l="-40" r="-39" t="0"/>
            </a:stretch>
          </a:blipFill>
          <a:ln>
            <a:noFill/>
          </a:ln>
        </p:spPr>
      </p:sp>
      <p:sp>
        <p:nvSpPr>
          <p:cNvPr id="633" name="Google Shape;633;p17"/>
          <p:cNvSpPr txBox="1"/>
          <p:nvPr/>
        </p:nvSpPr>
        <p:spPr>
          <a:xfrm>
            <a:off x="12179236" y="9797966"/>
            <a:ext cx="5468805" cy="193419"/>
          </a:xfrm>
          <a:prstGeom prst="rect">
            <a:avLst/>
          </a:prstGeom>
          <a:noFill/>
          <a:ln>
            <a:noFill/>
          </a:ln>
        </p:spPr>
        <p:txBody>
          <a:bodyPr anchorCtr="0" anchor="t" bIns="0" lIns="0" spcFirstLastPara="1" rIns="0" wrap="square" tIns="0">
            <a:spAutoFit/>
          </a:bodyPr>
          <a:lstStyle/>
          <a:p>
            <a:pPr indent="0" lvl="0" marL="0" marR="0" rtl="0" algn="l">
              <a:lnSpc>
                <a:spcPct val="112363"/>
              </a:lnSpc>
              <a:spcBef>
                <a:spcPts val="0"/>
              </a:spcBef>
              <a:spcAft>
                <a:spcPts val="0"/>
              </a:spcAft>
              <a:buNone/>
            </a:pPr>
            <a:r>
              <a:rPr b="0" i="0" lang="en-US" sz="1286" u="none" cap="none" strike="noStrike">
                <a:solidFill>
                  <a:srgbClr val="FFFFFF"/>
                </a:solidFill>
                <a:latin typeface="Poppins"/>
                <a:ea typeface="Poppins"/>
                <a:cs typeface="Poppins"/>
                <a:sym typeface="Poppins"/>
              </a:rPr>
              <a:t>Kementerian Pendidikan, Kebudayaan, Riset, dan Teknologi</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18"/>
          <p:cNvSpPr/>
          <p:nvPr/>
        </p:nvSpPr>
        <p:spPr>
          <a:xfrm>
            <a:off x="75" y="9601425"/>
            <a:ext cx="18288000" cy="685585"/>
          </a:xfrm>
          <a:custGeom>
            <a:rect b="b" l="l" r="r" t="t"/>
            <a:pathLst>
              <a:path extrusionOk="0" h="914113" w="24384000">
                <a:moveTo>
                  <a:pt x="0" y="0"/>
                </a:moveTo>
                <a:lnTo>
                  <a:pt x="24384000" y="0"/>
                </a:lnTo>
                <a:lnTo>
                  <a:pt x="24384000" y="914113"/>
                </a:lnTo>
                <a:lnTo>
                  <a:pt x="0" y="914113"/>
                </a:lnTo>
                <a:close/>
              </a:path>
            </a:pathLst>
          </a:custGeom>
          <a:solidFill>
            <a:srgbClr val="254A72"/>
          </a:solidFill>
          <a:ln>
            <a:noFill/>
          </a:ln>
        </p:spPr>
      </p:sp>
      <p:sp>
        <p:nvSpPr>
          <p:cNvPr id="643" name="Google Shape;643;p18"/>
          <p:cNvSpPr/>
          <p:nvPr/>
        </p:nvSpPr>
        <p:spPr>
          <a:xfrm>
            <a:off x="11304270" y="9585957"/>
            <a:ext cx="826769" cy="586740"/>
          </a:xfrm>
          <a:custGeom>
            <a:rect b="b" l="l" r="r" t="t"/>
            <a:pathLst>
              <a:path extrusionOk="0" h="782320" w="1102360">
                <a:moveTo>
                  <a:pt x="0" y="0"/>
                </a:moveTo>
                <a:lnTo>
                  <a:pt x="1102360" y="0"/>
                </a:lnTo>
                <a:lnTo>
                  <a:pt x="1102360" y="782320"/>
                </a:lnTo>
                <a:lnTo>
                  <a:pt x="0" y="782320"/>
                </a:lnTo>
                <a:close/>
              </a:path>
            </a:pathLst>
          </a:custGeom>
          <a:blipFill rotWithShape="1">
            <a:blip r:embed="rId3">
              <a:alphaModFix/>
            </a:blip>
            <a:stretch>
              <a:fillRect b="0" l="-40" r="-39" t="0"/>
            </a:stretch>
          </a:blipFill>
          <a:ln>
            <a:noFill/>
          </a:ln>
        </p:spPr>
      </p:sp>
      <p:sp>
        <p:nvSpPr>
          <p:cNvPr id="644" name="Google Shape;644;p18"/>
          <p:cNvSpPr txBox="1"/>
          <p:nvPr/>
        </p:nvSpPr>
        <p:spPr>
          <a:xfrm>
            <a:off x="3630467" y="3321824"/>
            <a:ext cx="10688954" cy="4943475"/>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2999" u="none" cap="none" strike="noStrike">
                <a:solidFill>
                  <a:srgbClr val="000000"/>
                </a:solidFill>
                <a:latin typeface="Poppins"/>
                <a:ea typeface="Poppins"/>
                <a:cs typeface="Poppins"/>
                <a:sym typeface="Poppins"/>
              </a:rPr>
              <a:t>Program nasional pembangunan SDM yang unggul menuntut tersedianyan layanan pendidikan yang mumpuni untuk seluruh rakyat Indonesia</a:t>
            </a:r>
            <a:endParaRPr/>
          </a:p>
          <a:p>
            <a:pPr indent="0" lvl="0" marL="0" marR="0" rtl="0" algn="l">
              <a:lnSpc>
                <a:spcPct val="120006"/>
              </a:lnSpc>
              <a:spcBef>
                <a:spcPts val="0"/>
              </a:spcBef>
              <a:spcAft>
                <a:spcPts val="0"/>
              </a:spcAft>
              <a:buNone/>
            </a:pPr>
            <a:r>
              <a:t/>
            </a:r>
            <a:endParaRPr b="0" i="0" sz="2999" u="none" cap="none" strike="noStrike">
              <a:solidFill>
                <a:srgbClr val="000000"/>
              </a:solidFill>
              <a:latin typeface="Poppins"/>
              <a:ea typeface="Poppins"/>
              <a:cs typeface="Poppins"/>
              <a:sym typeface="Poppins"/>
            </a:endParaRPr>
          </a:p>
          <a:p>
            <a:pPr indent="0" lvl="0" marL="0" marR="0" rtl="0" algn="l">
              <a:lnSpc>
                <a:spcPct val="120006"/>
              </a:lnSpc>
              <a:spcBef>
                <a:spcPts val="0"/>
              </a:spcBef>
              <a:spcAft>
                <a:spcPts val="0"/>
              </a:spcAft>
              <a:buNone/>
            </a:pPr>
            <a:r>
              <a:t/>
            </a:r>
            <a:endParaRPr b="0" i="0" sz="2999" u="none" cap="none" strike="noStrike">
              <a:solidFill>
                <a:srgbClr val="000000"/>
              </a:solidFill>
              <a:latin typeface="Poppins"/>
              <a:ea typeface="Poppins"/>
              <a:cs typeface="Poppins"/>
              <a:sym typeface="Poppins"/>
            </a:endParaRPr>
          </a:p>
          <a:p>
            <a:pPr indent="0" lvl="0" marL="0" marR="0" rtl="0" algn="l">
              <a:lnSpc>
                <a:spcPct val="120006"/>
              </a:lnSpc>
              <a:spcBef>
                <a:spcPts val="0"/>
              </a:spcBef>
              <a:spcAft>
                <a:spcPts val="0"/>
              </a:spcAft>
              <a:buNone/>
            </a:pPr>
            <a:r>
              <a:rPr b="0" i="0" lang="en-US" sz="2999" u="none" cap="none" strike="noStrike">
                <a:solidFill>
                  <a:srgbClr val="000000"/>
                </a:solidFill>
                <a:latin typeface="Poppins"/>
                <a:ea typeface="Poppins"/>
                <a:cs typeface="Poppins"/>
                <a:sym typeface="Poppins"/>
              </a:rPr>
              <a:t>Percepatan transformasi digital pendidikan membutuhkan komitmen bersama seluruh jajaran Kemendikbudristek, melalui implementasi SPBE, bersama-sama mengelola dan mengembangkan layanan pendidikan yang terpadu, efisien dan berkualitas</a:t>
            </a:r>
            <a:endParaRPr/>
          </a:p>
        </p:txBody>
      </p:sp>
      <p:sp>
        <p:nvSpPr>
          <p:cNvPr id="645" name="Google Shape;645;p18"/>
          <p:cNvSpPr/>
          <p:nvPr/>
        </p:nvSpPr>
        <p:spPr>
          <a:xfrm>
            <a:off x="49320" y="991516"/>
            <a:ext cx="3141069" cy="2057400"/>
          </a:xfrm>
          <a:custGeom>
            <a:rect b="b" l="l" r="r" t="t"/>
            <a:pathLst>
              <a:path extrusionOk="0" h="2057400" w="3141069">
                <a:moveTo>
                  <a:pt x="0" y="0"/>
                </a:moveTo>
                <a:lnTo>
                  <a:pt x="3141068" y="0"/>
                </a:lnTo>
                <a:lnTo>
                  <a:pt x="3141068" y="2057400"/>
                </a:lnTo>
                <a:lnTo>
                  <a:pt x="0" y="2057400"/>
                </a:lnTo>
                <a:lnTo>
                  <a:pt x="0" y="0"/>
                </a:lnTo>
                <a:close/>
              </a:path>
            </a:pathLst>
          </a:custGeom>
          <a:blipFill rotWithShape="1">
            <a:blip r:embed="rId4">
              <a:alphaModFix/>
            </a:blip>
            <a:stretch>
              <a:fillRect b="0" l="0" r="0" t="0"/>
            </a:stretch>
          </a:blipFill>
          <a:ln>
            <a:noFill/>
          </a:ln>
        </p:spPr>
      </p:sp>
      <p:sp>
        <p:nvSpPr>
          <p:cNvPr id="646" name="Google Shape;646;p18"/>
          <p:cNvSpPr/>
          <p:nvPr/>
        </p:nvSpPr>
        <p:spPr>
          <a:xfrm>
            <a:off x="13548615" y="6344391"/>
            <a:ext cx="4365745" cy="3241566"/>
          </a:xfrm>
          <a:custGeom>
            <a:rect b="b" l="l" r="r" t="t"/>
            <a:pathLst>
              <a:path extrusionOk="0" h="3241566" w="4365745">
                <a:moveTo>
                  <a:pt x="0" y="0"/>
                </a:moveTo>
                <a:lnTo>
                  <a:pt x="4365746" y="0"/>
                </a:lnTo>
                <a:lnTo>
                  <a:pt x="4365746" y="3241566"/>
                </a:lnTo>
                <a:lnTo>
                  <a:pt x="0" y="3241566"/>
                </a:lnTo>
                <a:lnTo>
                  <a:pt x="0" y="0"/>
                </a:lnTo>
                <a:close/>
              </a:path>
            </a:pathLst>
          </a:custGeom>
          <a:blipFill rotWithShape="1">
            <a:blip r:embed="rId5">
              <a:alphaModFix/>
            </a:blip>
            <a:stretch>
              <a:fillRect b="0" l="0" r="0" t="0"/>
            </a:stretch>
          </a:blipFill>
          <a:ln>
            <a:noFill/>
          </a:ln>
        </p:spPr>
      </p:sp>
      <p:sp>
        <p:nvSpPr>
          <p:cNvPr id="647" name="Google Shape;647;p18"/>
          <p:cNvSpPr txBox="1"/>
          <p:nvPr/>
        </p:nvSpPr>
        <p:spPr>
          <a:xfrm>
            <a:off x="12179236" y="9797966"/>
            <a:ext cx="5468805" cy="193419"/>
          </a:xfrm>
          <a:prstGeom prst="rect">
            <a:avLst/>
          </a:prstGeom>
          <a:noFill/>
          <a:ln>
            <a:noFill/>
          </a:ln>
        </p:spPr>
        <p:txBody>
          <a:bodyPr anchorCtr="0" anchor="t" bIns="0" lIns="0" spcFirstLastPara="1" rIns="0" wrap="square" tIns="0">
            <a:spAutoFit/>
          </a:bodyPr>
          <a:lstStyle/>
          <a:p>
            <a:pPr indent="0" lvl="0" marL="0" marR="0" rtl="0" algn="l">
              <a:lnSpc>
                <a:spcPct val="112363"/>
              </a:lnSpc>
              <a:spcBef>
                <a:spcPts val="0"/>
              </a:spcBef>
              <a:spcAft>
                <a:spcPts val="0"/>
              </a:spcAft>
              <a:buNone/>
            </a:pPr>
            <a:r>
              <a:rPr b="0" i="0" lang="en-US" sz="1286" u="none" cap="none" strike="noStrike">
                <a:solidFill>
                  <a:srgbClr val="FFFFFF"/>
                </a:solidFill>
                <a:latin typeface="Poppins"/>
                <a:ea typeface="Poppins"/>
                <a:cs typeface="Poppins"/>
                <a:sym typeface="Poppins"/>
              </a:rPr>
              <a:t>Kementerian Pendidikan, Kebudayaan, Riset, dan Teknologi</a:t>
            </a:r>
            <a:endParaRPr/>
          </a:p>
        </p:txBody>
      </p:sp>
      <p:sp>
        <p:nvSpPr>
          <p:cNvPr id="648" name="Google Shape;648;p18"/>
          <p:cNvSpPr txBox="1"/>
          <p:nvPr/>
        </p:nvSpPr>
        <p:spPr>
          <a:xfrm>
            <a:off x="2596171" y="3255149"/>
            <a:ext cx="697668" cy="4317235"/>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US" sz="9551" u="none" cap="none" strike="noStrike">
                <a:solidFill>
                  <a:srgbClr val="000000"/>
                </a:solidFill>
                <a:latin typeface="Poppins"/>
                <a:ea typeface="Poppins"/>
                <a:cs typeface="Poppins"/>
                <a:sym typeface="Poppins"/>
              </a:rPr>
              <a:t>1</a:t>
            </a:r>
            <a:endParaRPr/>
          </a:p>
          <a:p>
            <a:pPr indent="0" lvl="0" marL="0" marR="0" rtl="0" algn="ctr">
              <a:lnSpc>
                <a:spcPct val="119997"/>
              </a:lnSpc>
              <a:spcBef>
                <a:spcPts val="0"/>
              </a:spcBef>
              <a:spcAft>
                <a:spcPts val="0"/>
              </a:spcAft>
              <a:buNone/>
            </a:pPr>
            <a:r>
              <a:t/>
            </a:r>
            <a:endParaRPr b="0" i="0" sz="9551" u="none" cap="none" strike="noStrike">
              <a:solidFill>
                <a:srgbClr val="000000"/>
              </a:solidFill>
              <a:latin typeface="Poppins"/>
              <a:ea typeface="Poppins"/>
              <a:cs typeface="Poppins"/>
              <a:sym typeface="Poppins"/>
            </a:endParaRPr>
          </a:p>
          <a:p>
            <a:pPr indent="0" lvl="0" marL="0" marR="0" rtl="0" algn="ctr">
              <a:lnSpc>
                <a:spcPct val="119997"/>
              </a:lnSpc>
              <a:spcBef>
                <a:spcPts val="0"/>
              </a:spcBef>
              <a:spcAft>
                <a:spcPts val="0"/>
              </a:spcAft>
              <a:buNone/>
            </a:pPr>
            <a:r>
              <a:rPr b="0" i="0" lang="en-US" sz="9551" u="none" cap="none" strike="noStrike">
                <a:solidFill>
                  <a:srgbClr val="000000"/>
                </a:solidFill>
                <a:latin typeface="Poppins"/>
                <a:ea typeface="Poppins"/>
                <a:cs typeface="Poppins"/>
                <a:sym typeface="Poppins"/>
              </a:rPr>
              <a:t>2</a:t>
            </a:r>
            <a:endParaRPr/>
          </a:p>
        </p:txBody>
      </p:sp>
      <p:sp>
        <p:nvSpPr>
          <p:cNvPr id="649" name="Google Shape;649;p18"/>
          <p:cNvSpPr txBox="1"/>
          <p:nvPr/>
        </p:nvSpPr>
        <p:spPr>
          <a:xfrm>
            <a:off x="2511265" y="1182437"/>
            <a:ext cx="14241205" cy="1058191"/>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6714" u="none" cap="none" strike="noStrike">
                <a:solidFill>
                  <a:srgbClr val="000000"/>
                </a:solidFill>
                <a:latin typeface="Poppins"/>
                <a:ea typeface="Poppins"/>
                <a:cs typeface="Poppins"/>
                <a:sym typeface="Poppins"/>
              </a:rPr>
              <a:t>Komitmen dan Tindaklanjut</a:t>
            </a:r>
            <a:endParaRPr b="1" i="0" sz="6714" u="none" cap="none" strike="noStrike">
              <a:solidFill>
                <a:srgbClr val="000000"/>
              </a:solidFill>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1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7000"/>
            </a:blip>
            <a:stretch>
              <a:fillRect b="-21009" l="0" r="-16067" t="-16615"/>
            </a:stretch>
          </a:blipFill>
          <a:ln>
            <a:noFill/>
          </a:ln>
        </p:spPr>
      </p:sp>
      <p:sp>
        <p:nvSpPr>
          <p:cNvPr id="655" name="Google Shape;655;p19"/>
          <p:cNvSpPr txBox="1"/>
          <p:nvPr/>
        </p:nvSpPr>
        <p:spPr>
          <a:xfrm>
            <a:off x="2178108" y="7990304"/>
            <a:ext cx="13931784" cy="1878271"/>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1" i="0" lang="en-US" sz="12399" u="none" cap="none" strike="noStrike">
                <a:solidFill>
                  <a:schemeClr val="dk2"/>
                </a:solidFill>
                <a:latin typeface="Poppins"/>
                <a:ea typeface="Poppins"/>
                <a:cs typeface="Poppins"/>
                <a:sym typeface="Poppins"/>
              </a:rPr>
              <a:t>TERIMA KASIH</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
          <p:cNvSpPr txBox="1"/>
          <p:nvPr/>
        </p:nvSpPr>
        <p:spPr>
          <a:xfrm>
            <a:off x="17705643" y="9857726"/>
            <a:ext cx="286200" cy="257175"/>
          </a:xfrm>
          <a:prstGeom prst="rect">
            <a:avLst/>
          </a:prstGeom>
          <a:noFill/>
          <a:ln>
            <a:noFill/>
          </a:ln>
        </p:spPr>
        <p:txBody>
          <a:bodyPr anchorCtr="0" anchor="t" bIns="0" lIns="0" spcFirstLastPara="1" rIns="0" wrap="square" tIns="0">
            <a:spAutoFit/>
          </a:bodyPr>
          <a:lstStyle/>
          <a:p>
            <a:pPr indent="0" lvl="0" marL="0" marR="0" rtl="0" algn="r">
              <a:lnSpc>
                <a:spcPct val="119987"/>
              </a:lnSpc>
              <a:spcBef>
                <a:spcPts val="0"/>
              </a:spcBef>
              <a:spcAft>
                <a:spcPts val="0"/>
              </a:spcAft>
              <a:buNone/>
            </a:pPr>
            <a:r>
              <a:rPr b="0" i="0" lang="en-US" sz="1601" u="none" cap="none" strike="noStrike">
                <a:solidFill>
                  <a:srgbClr val="000000"/>
                </a:solidFill>
                <a:latin typeface="Poppins"/>
                <a:ea typeface="Poppins"/>
                <a:cs typeface="Poppins"/>
                <a:sym typeface="Poppins"/>
              </a:rPr>
              <a:t>‹#›</a:t>
            </a:r>
            <a:endParaRPr/>
          </a:p>
        </p:txBody>
      </p:sp>
      <p:sp>
        <p:nvSpPr>
          <p:cNvPr id="106" name="Google Shape;106;p2"/>
          <p:cNvSpPr/>
          <p:nvPr/>
        </p:nvSpPr>
        <p:spPr>
          <a:xfrm>
            <a:off x="75" y="9601425"/>
            <a:ext cx="18288000" cy="116110"/>
          </a:xfrm>
          <a:custGeom>
            <a:rect b="b" l="l" r="r" t="t"/>
            <a:pathLst>
              <a:path extrusionOk="0" h="154813" w="24384000">
                <a:moveTo>
                  <a:pt x="0" y="0"/>
                </a:moveTo>
                <a:lnTo>
                  <a:pt x="24384000" y="0"/>
                </a:lnTo>
                <a:lnTo>
                  <a:pt x="24384000" y="154813"/>
                </a:lnTo>
                <a:lnTo>
                  <a:pt x="0" y="154813"/>
                </a:lnTo>
                <a:close/>
              </a:path>
            </a:pathLst>
          </a:custGeom>
          <a:solidFill>
            <a:srgbClr val="043459"/>
          </a:solidFill>
          <a:ln>
            <a:noFill/>
          </a:ln>
        </p:spPr>
      </p:sp>
      <p:sp>
        <p:nvSpPr>
          <p:cNvPr id="107" name="Google Shape;107;p2"/>
          <p:cNvSpPr txBox="1"/>
          <p:nvPr/>
        </p:nvSpPr>
        <p:spPr>
          <a:xfrm>
            <a:off x="871526" y="9897873"/>
            <a:ext cx="10571400" cy="180975"/>
          </a:xfrm>
          <a:prstGeom prst="rect">
            <a:avLst/>
          </a:prstGeom>
          <a:noFill/>
          <a:ln>
            <a:noFill/>
          </a:ln>
        </p:spPr>
        <p:txBody>
          <a:bodyPr anchorCtr="0" anchor="t" bIns="0" lIns="0" spcFirstLastPara="1" rIns="0" wrap="square" tIns="0">
            <a:spAutoFit/>
          </a:bodyPr>
          <a:lstStyle/>
          <a:p>
            <a:pPr indent="0" lvl="0" marL="0" marR="0" rtl="0" algn="l">
              <a:lnSpc>
                <a:spcPct val="120055"/>
              </a:lnSpc>
              <a:spcBef>
                <a:spcPts val="0"/>
              </a:spcBef>
              <a:spcAft>
                <a:spcPts val="0"/>
              </a:spcAft>
              <a:buNone/>
            </a:pPr>
            <a:r>
              <a:rPr b="0" i="0" lang="en-US" sz="1087" u="none" cap="none" strike="noStrike">
                <a:solidFill>
                  <a:srgbClr val="000000"/>
                </a:solidFill>
                <a:latin typeface="Poppins"/>
                <a:ea typeface="Poppins"/>
                <a:cs typeface="Poppins"/>
                <a:sym typeface="Poppins"/>
              </a:rPr>
              <a:t>Dokumen Rahasia I 2022 - Kemendikbudristek. Informasi ini bersifat pribadi dan rahasia. Konten apa pun hanya milik Kemendikbudristek</a:t>
            </a:r>
            <a:endParaRPr/>
          </a:p>
        </p:txBody>
      </p:sp>
      <p:sp>
        <p:nvSpPr>
          <p:cNvPr id="108" name="Google Shape;108;p2"/>
          <p:cNvSpPr/>
          <p:nvPr/>
        </p:nvSpPr>
        <p:spPr>
          <a:xfrm>
            <a:off x="17037520" y="9816405"/>
            <a:ext cx="379841" cy="385762"/>
          </a:xfrm>
          <a:custGeom>
            <a:rect b="b" l="l" r="r" t="t"/>
            <a:pathLst>
              <a:path extrusionOk="0" h="385762" w="379841">
                <a:moveTo>
                  <a:pt x="0" y="0"/>
                </a:moveTo>
                <a:lnTo>
                  <a:pt x="379841" y="0"/>
                </a:lnTo>
                <a:lnTo>
                  <a:pt x="379841" y="385762"/>
                </a:lnTo>
                <a:lnTo>
                  <a:pt x="0" y="385762"/>
                </a:lnTo>
                <a:lnTo>
                  <a:pt x="0" y="0"/>
                </a:lnTo>
                <a:close/>
              </a:path>
            </a:pathLst>
          </a:custGeom>
          <a:blipFill rotWithShape="1">
            <a:blip r:embed="rId3">
              <a:alphaModFix/>
            </a:blip>
            <a:stretch>
              <a:fillRect b="0" l="0" r="0" t="0"/>
            </a:stretch>
          </a:blipFill>
          <a:ln>
            <a:noFill/>
          </a:ln>
        </p:spPr>
      </p:sp>
      <p:sp>
        <p:nvSpPr>
          <p:cNvPr id="109" name="Google Shape;109;p2"/>
          <p:cNvSpPr txBox="1"/>
          <p:nvPr/>
        </p:nvSpPr>
        <p:spPr>
          <a:xfrm>
            <a:off x="17104486" y="9858007"/>
            <a:ext cx="1051466" cy="2571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600" u="none" cap="none" strike="noStrike">
                <a:solidFill>
                  <a:srgbClr val="000000"/>
                </a:solidFill>
                <a:latin typeface="Poppins"/>
                <a:ea typeface="Poppins"/>
                <a:cs typeface="Poppins"/>
                <a:sym typeface="Poppins"/>
              </a:rPr>
              <a:t>2</a:t>
            </a:r>
            <a:endParaRPr/>
          </a:p>
        </p:txBody>
      </p:sp>
      <p:sp>
        <p:nvSpPr>
          <p:cNvPr id="110" name="Google Shape;110;p2"/>
          <p:cNvSpPr/>
          <p:nvPr/>
        </p:nvSpPr>
        <p:spPr>
          <a:xfrm rot="5400000">
            <a:off x="5789298" y="4776501"/>
            <a:ext cx="5810440" cy="1063378"/>
          </a:xfrm>
          <a:custGeom>
            <a:rect b="b" l="l" r="r" t="t"/>
            <a:pathLst>
              <a:path extrusionOk="0" h="1417838" w="7747254">
                <a:moveTo>
                  <a:pt x="0" y="1417838"/>
                </a:moveTo>
                <a:lnTo>
                  <a:pt x="3873627" y="0"/>
                </a:lnTo>
                <a:lnTo>
                  <a:pt x="7747254" y="1417838"/>
                </a:lnTo>
                <a:close/>
              </a:path>
            </a:pathLst>
          </a:custGeom>
          <a:solidFill>
            <a:srgbClr val="043459"/>
          </a:solidFill>
          <a:ln>
            <a:noFill/>
          </a:ln>
        </p:spPr>
      </p:sp>
      <p:grpSp>
        <p:nvGrpSpPr>
          <p:cNvPr id="111" name="Google Shape;111;p2"/>
          <p:cNvGrpSpPr/>
          <p:nvPr/>
        </p:nvGrpSpPr>
        <p:grpSpPr>
          <a:xfrm>
            <a:off x="283106" y="3397338"/>
            <a:ext cx="4954088" cy="874580"/>
            <a:chOff x="0" y="-19050"/>
            <a:chExt cx="6605450" cy="1166105"/>
          </a:xfrm>
        </p:grpSpPr>
        <p:sp>
          <p:nvSpPr>
            <p:cNvPr id="112" name="Google Shape;112;p2"/>
            <p:cNvSpPr/>
            <p:nvPr/>
          </p:nvSpPr>
          <p:spPr>
            <a:xfrm>
              <a:off x="9525" y="10223"/>
              <a:ext cx="6586347" cy="1126612"/>
            </a:xfrm>
            <a:custGeom>
              <a:rect b="b" l="l" r="r" t="t"/>
              <a:pathLst>
                <a:path extrusionOk="0" h="1126612" w="6586347">
                  <a:moveTo>
                    <a:pt x="0" y="0"/>
                  </a:moveTo>
                  <a:lnTo>
                    <a:pt x="6586347" y="0"/>
                  </a:lnTo>
                  <a:lnTo>
                    <a:pt x="6586347" y="1126612"/>
                  </a:lnTo>
                  <a:lnTo>
                    <a:pt x="0" y="1126612"/>
                  </a:lnTo>
                  <a:close/>
                </a:path>
              </a:pathLst>
            </a:custGeom>
            <a:solidFill>
              <a:srgbClr val="953734"/>
            </a:solidFill>
            <a:ln>
              <a:noFill/>
            </a:ln>
          </p:spPr>
        </p:sp>
        <p:sp>
          <p:nvSpPr>
            <p:cNvPr id="113" name="Google Shape;113;p2"/>
            <p:cNvSpPr/>
            <p:nvPr/>
          </p:nvSpPr>
          <p:spPr>
            <a:xfrm>
              <a:off x="0" y="0"/>
              <a:ext cx="6605397" cy="1147055"/>
            </a:xfrm>
            <a:custGeom>
              <a:rect b="b" l="l" r="r" t="t"/>
              <a:pathLst>
                <a:path extrusionOk="0" h="1147055" w="6605397">
                  <a:moveTo>
                    <a:pt x="9525" y="0"/>
                  </a:moveTo>
                  <a:lnTo>
                    <a:pt x="6595872" y="0"/>
                  </a:lnTo>
                  <a:cubicBezTo>
                    <a:pt x="6601078" y="0"/>
                    <a:pt x="6605397" y="4635"/>
                    <a:pt x="6605397" y="10223"/>
                  </a:cubicBezTo>
                  <a:lnTo>
                    <a:pt x="6605397" y="1136835"/>
                  </a:lnTo>
                  <a:cubicBezTo>
                    <a:pt x="6605397" y="1142424"/>
                    <a:pt x="6601078" y="1147055"/>
                    <a:pt x="6595872" y="1147055"/>
                  </a:cubicBezTo>
                  <a:lnTo>
                    <a:pt x="9525" y="1147055"/>
                  </a:lnTo>
                  <a:cubicBezTo>
                    <a:pt x="4318" y="1147055"/>
                    <a:pt x="0" y="1142424"/>
                    <a:pt x="0" y="1136835"/>
                  </a:cubicBezTo>
                  <a:lnTo>
                    <a:pt x="0" y="10223"/>
                  </a:lnTo>
                  <a:cubicBezTo>
                    <a:pt x="0" y="4635"/>
                    <a:pt x="4318" y="0"/>
                    <a:pt x="9525" y="0"/>
                  </a:cubicBezTo>
                  <a:moveTo>
                    <a:pt x="9525" y="20447"/>
                  </a:moveTo>
                  <a:lnTo>
                    <a:pt x="9525" y="10223"/>
                  </a:lnTo>
                  <a:lnTo>
                    <a:pt x="19050" y="10223"/>
                  </a:lnTo>
                  <a:lnTo>
                    <a:pt x="19050" y="1136835"/>
                  </a:lnTo>
                  <a:lnTo>
                    <a:pt x="9525" y="1136835"/>
                  </a:lnTo>
                  <a:lnTo>
                    <a:pt x="9525" y="1126612"/>
                  </a:lnTo>
                  <a:lnTo>
                    <a:pt x="6595872" y="1126612"/>
                  </a:lnTo>
                  <a:lnTo>
                    <a:pt x="6595872" y="1136835"/>
                  </a:lnTo>
                  <a:lnTo>
                    <a:pt x="6586347" y="1136835"/>
                  </a:lnTo>
                  <a:lnTo>
                    <a:pt x="6586347" y="10223"/>
                  </a:lnTo>
                  <a:lnTo>
                    <a:pt x="6595872" y="10223"/>
                  </a:lnTo>
                  <a:lnTo>
                    <a:pt x="6595872" y="20447"/>
                  </a:lnTo>
                  <a:lnTo>
                    <a:pt x="9525" y="20447"/>
                  </a:lnTo>
                  <a:close/>
                </a:path>
              </a:pathLst>
            </a:custGeom>
            <a:solidFill>
              <a:srgbClr val="9537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
            <p:cNvSpPr txBox="1"/>
            <p:nvPr/>
          </p:nvSpPr>
          <p:spPr>
            <a:xfrm>
              <a:off x="0" y="-19050"/>
              <a:ext cx="6605450" cy="1166049"/>
            </a:xfrm>
            <a:prstGeom prst="rect">
              <a:avLst/>
            </a:prstGeom>
            <a:solidFill>
              <a:srgbClr val="953734"/>
            </a:solidFill>
            <a:ln>
              <a:noFill/>
            </a:ln>
          </p:spPr>
          <p:txBody>
            <a:bodyPr anchorCtr="0" anchor="ctr" bIns="50800" lIns="50800" spcFirstLastPara="1" rIns="50800" wrap="square" tIns="50800">
              <a:noAutofit/>
            </a:bodyPr>
            <a:lstStyle/>
            <a:p>
              <a:pPr indent="0" lvl="0" marL="0" marR="0" rtl="0" algn="ctr">
                <a:lnSpc>
                  <a:spcPct val="120010"/>
                </a:lnSpc>
                <a:spcBef>
                  <a:spcPts val="0"/>
                </a:spcBef>
                <a:spcAft>
                  <a:spcPts val="0"/>
                </a:spcAft>
                <a:buNone/>
              </a:pPr>
              <a:r>
                <a:rPr b="0" i="0" lang="en-US" sz="1999" u="none" cap="none" strike="noStrike">
                  <a:solidFill>
                    <a:schemeClr val="lt1"/>
                  </a:solidFill>
                  <a:latin typeface="Poppins"/>
                  <a:ea typeface="Poppins"/>
                  <a:cs typeface="Poppins"/>
                  <a:sym typeface="Poppins"/>
                </a:rPr>
                <a:t>Perpres Satu Data</a:t>
              </a:r>
              <a:endParaRPr/>
            </a:p>
            <a:p>
              <a:pPr indent="0" lvl="0" marL="0" marR="0" rtl="0" algn="ctr">
                <a:lnSpc>
                  <a:spcPct val="120010"/>
                </a:lnSpc>
                <a:spcBef>
                  <a:spcPts val="0"/>
                </a:spcBef>
                <a:spcAft>
                  <a:spcPts val="0"/>
                </a:spcAft>
                <a:buNone/>
              </a:pPr>
              <a:r>
                <a:rPr b="0" i="0" lang="en-US" sz="1999" u="none" cap="none" strike="noStrike">
                  <a:solidFill>
                    <a:schemeClr val="lt1"/>
                  </a:solidFill>
                  <a:latin typeface="Poppins"/>
                  <a:ea typeface="Poppins"/>
                  <a:cs typeface="Poppins"/>
                  <a:sym typeface="Poppins"/>
                </a:rPr>
                <a:t>No 39/2019</a:t>
              </a:r>
              <a:endParaRPr/>
            </a:p>
          </p:txBody>
        </p:sp>
      </p:grpSp>
      <p:grpSp>
        <p:nvGrpSpPr>
          <p:cNvPr id="115" name="Google Shape;115;p2"/>
          <p:cNvGrpSpPr/>
          <p:nvPr/>
        </p:nvGrpSpPr>
        <p:grpSpPr>
          <a:xfrm>
            <a:off x="5428106" y="3403338"/>
            <a:ext cx="2610517" cy="874580"/>
            <a:chOff x="0" y="-19050"/>
            <a:chExt cx="3480689" cy="1166105"/>
          </a:xfrm>
        </p:grpSpPr>
        <p:sp>
          <p:nvSpPr>
            <p:cNvPr id="116" name="Google Shape;116;p2"/>
            <p:cNvSpPr/>
            <p:nvPr/>
          </p:nvSpPr>
          <p:spPr>
            <a:xfrm>
              <a:off x="9525" y="10223"/>
              <a:ext cx="3461639" cy="1126612"/>
            </a:xfrm>
            <a:custGeom>
              <a:rect b="b" l="l" r="r" t="t"/>
              <a:pathLst>
                <a:path extrusionOk="0" h="1126612" w="3461639">
                  <a:moveTo>
                    <a:pt x="0" y="0"/>
                  </a:moveTo>
                  <a:lnTo>
                    <a:pt x="3461639" y="0"/>
                  </a:lnTo>
                  <a:lnTo>
                    <a:pt x="3461639" y="1126612"/>
                  </a:lnTo>
                  <a:lnTo>
                    <a:pt x="0" y="1126612"/>
                  </a:lnTo>
                  <a:close/>
                </a:path>
              </a:pathLst>
            </a:custGeom>
            <a:solidFill>
              <a:srgbClr val="953734"/>
            </a:solidFill>
            <a:ln>
              <a:noFill/>
            </a:ln>
          </p:spPr>
        </p:sp>
        <p:sp>
          <p:nvSpPr>
            <p:cNvPr id="117" name="Google Shape;117;p2"/>
            <p:cNvSpPr/>
            <p:nvPr/>
          </p:nvSpPr>
          <p:spPr>
            <a:xfrm>
              <a:off x="0" y="0"/>
              <a:ext cx="3480689" cy="1147055"/>
            </a:xfrm>
            <a:custGeom>
              <a:rect b="b" l="l" r="r" t="t"/>
              <a:pathLst>
                <a:path extrusionOk="0" h="1147055" w="3480689">
                  <a:moveTo>
                    <a:pt x="9525" y="0"/>
                  </a:moveTo>
                  <a:lnTo>
                    <a:pt x="3471164" y="0"/>
                  </a:lnTo>
                  <a:cubicBezTo>
                    <a:pt x="3476371" y="0"/>
                    <a:pt x="3480689" y="4635"/>
                    <a:pt x="3480689" y="10223"/>
                  </a:cubicBezTo>
                  <a:lnTo>
                    <a:pt x="3480689" y="1136835"/>
                  </a:lnTo>
                  <a:cubicBezTo>
                    <a:pt x="3480689" y="1142424"/>
                    <a:pt x="3476371" y="1147055"/>
                    <a:pt x="3471164" y="1147055"/>
                  </a:cubicBezTo>
                  <a:lnTo>
                    <a:pt x="9525" y="1147055"/>
                  </a:lnTo>
                  <a:cubicBezTo>
                    <a:pt x="4318" y="1147055"/>
                    <a:pt x="0" y="1142424"/>
                    <a:pt x="0" y="1136835"/>
                  </a:cubicBezTo>
                  <a:lnTo>
                    <a:pt x="0" y="10223"/>
                  </a:lnTo>
                  <a:cubicBezTo>
                    <a:pt x="0" y="4635"/>
                    <a:pt x="4318" y="0"/>
                    <a:pt x="9525" y="0"/>
                  </a:cubicBezTo>
                  <a:moveTo>
                    <a:pt x="9525" y="20447"/>
                  </a:moveTo>
                  <a:lnTo>
                    <a:pt x="9525" y="10223"/>
                  </a:lnTo>
                  <a:lnTo>
                    <a:pt x="19050" y="10223"/>
                  </a:lnTo>
                  <a:lnTo>
                    <a:pt x="19050" y="1136835"/>
                  </a:lnTo>
                  <a:lnTo>
                    <a:pt x="9525" y="1136835"/>
                  </a:lnTo>
                  <a:lnTo>
                    <a:pt x="9525" y="1126612"/>
                  </a:lnTo>
                  <a:lnTo>
                    <a:pt x="3471164" y="1126612"/>
                  </a:lnTo>
                  <a:lnTo>
                    <a:pt x="3471164" y="1136835"/>
                  </a:lnTo>
                  <a:lnTo>
                    <a:pt x="3461639" y="1136835"/>
                  </a:lnTo>
                  <a:lnTo>
                    <a:pt x="3461639" y="10223"/>
                  </a:lnTo>
                  <a:lnTo>
                    <a:pt x="3471164" y="10223"/>
                  </a:lnTo>
                  <a:lnTo>
                    <a:pt x="3471164" y="20447"/>
                  </a:lnTo>
                  <a:lnTo>
                    <a:pt x="9525" y="20447"/>
                  </a:lnTo>
                  <a:close/>
                </a:path>
              </a:pathLst>
            </a:custGeom>
            <a:solidFill>
              <a:srgbClr val="9537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txBox="1"/>
            <p:nvPr/>
          </p:nvSpPr>
          <p:spPr>
            <a:xfrm>
              <a:off x="0" y="-19050"/>
              <a:ext cx="3480650" cy="1166049"/>
            </a:xfrm>
            <a:prstGeom prst="rect">
              <a:avLst/>
            </a:prstGeom>
            <a:solidFill>
              <a:srgbClr val="953734"/>
            </a:solidFill>
            <a:ln>
              <a:noFill/>
            </a:ln>
          </p:spPr>
          <p:txBody>
            <a:bodyPr anchorCtr="0" anchor="ctr" bIns="50800" lIns="50800" spcFirstLastPara="1" rIns="50800" wrap="square" tIns="50800">
              <a:noAutofit/>
            </a:bodyPr>
            <a:lstStyle/>
            <a:p>
              <a:pPr indent="0" lvl="0" marL="0" marR="0" rtl="0" algn="ctr">
                <a:lnSpc>
                  <a:spcPct val="120010"/>
                </a:lnSpc>
                <a:spcBef>
                  <a:spcPts val="0"/>
                </a:spcBef>
                <a:spcAft>
                  <a:spcPts val="0"/>
                </a:spcAft>
                <a:buNone/>
              </a:pPr>
              <a:r>
                <a:rPr b="0" i="0" lang="en-US" sz="1999" u="none" cap="none" strike="noStrike">
                  <a:solidFill>
                    <a:schemeClr val="lt1"/>
                  </a:solidFill>
                  <a:latin typeface="Poppins"/>
                  <a:ea typeface="Poppins"/>
                  <a:cs typeface="Poppins"/>
                  <a:sym typeface="Poppins"/>
                </a:rPr>
                <a:t>Perpres SPBE</a:t>
              </a:r>
              <a:endParaRPr/>
            </a:p>
            <a:p>
              <a:pPr indent="0" lvl="0" marL="0" marR="0" rtl="0" algn="ctr">
                <a:lnSpc>
                  <a:spcPct val="120010"/>
                </a:lnSpc>
                <a:spcBef>
                  <a:spcPts val="0"/>
                </a:spcBef>
                <a:spcAft>
                  <a:spcPts val="0"/>
                </a:spcAft>
                <a:buNone/>
              </a:pPr>
              <a:r>
                <a:rPr b="0" i="0" lang="en-US" sz="1999" u="none" cap="none" strike="noStrike">
                  <a:solidFill>
                    <a:schemeClr val="lt1"/>
                  </a:solidFill>
                  <a:latin typeface="Poppins"/>
                  <a:ea typeface="Poppins"/>
                  <a:cs typeface="Poppins"/>
                  <a:sym typeface="Poppins"/>
                </a:rPr>
                <a:t>No 95/2018</a:t>
              </a:r>
              <a:endParaRPr/>
            </a:p>
          </p:txBody>
        </p:sp>
      </p:grpSp>
      <p:cxnSp>
        <p:nvCxnSpPr>
          <p:cNvPr id="119" name="Google Shape;119;p2"/>
          <p:cNvCxnSpPr/>
          <p:nvPr/>
        </p:nvCxnSpPr>
        <p:spPr>
          <a:xfrm rot="15745">
            <a:off x="292872" y="4508546"/>
            <a:ext cx="7679856" cy="0"/>
          </a:xfrm>
          <a:prstGeom prst="straightConnector1">
            <a:avLst/>
          </a:prstGeom>
          <a:noFill/>
          <a:ln cap="rnd" cmpd="sng" w="19050">
            <a:solidFill>
              <a:srgbClr val="2881A6"/>
            </a:solidFill>
            <a:prstDash val="solid"/>
            <a:round/>
            <a:headEnd len="sm" w="sm" type="none"/>
            <a:tailEnd len="sm" w="sm" type="none"/>
          </a:ln>
        </p:spPr>
      </p:cxnSp>
      <p:grpSp>
        <p:nvGrpSpPr>
          <p:cNvPr id="120" name="Google Shape;120;p2"/>
          <p:cNvGrpSpPr/>
          <p:nvPr/>
        </p:nvGrpSpPr>
        <p:grpSpPr>
          <a:xfrm>
            <a:off x="5428106" y="4802739"/>
            <a:ext cx="2610517" cy="1321593"/>
            <a:chOff x="0" y="-19050"/>
            <a:chExt cx="3480689" cy="1762125"/>
          </a:xfrm>
        </p:grpSpPr>
        <p:sp>
          <p:nvSpPr>
            <p:cNvPr id="121" name="Google Shape;121;p2"/>
            <p:cNvSpPr/>
            <p:nvPr/>
          </p:nvSpPr>
          <p:spPr>
            <a:xfrm>
              <a:off x="9525" y="9525"/>
              <a:ext cx="3461639" cy="1724025"/>
            </a:xfrm>
            <a:custGeom>
              <a:rect b="b" l="l" r="r" t="t"/>
              <a:pathLst>
                <a:path extrusionOk="0" h="1724025" w="3461639">
                  <a:moveTo>
                    <a:pt x="0" y="0"/>
                  </a:moveTo>
                  <a:lnTo>
                    <a:pt x="3461639" y="0"/>
                  </a:lnTo>
                  <a:lnTo>
                    <a:pt x="3461639" y="1724025"/>
                  </a:lnTo>
                  <a:lnTo>
                    <a:pt x="0" y="1724025"/>
                  </a:lnTo>
                  <a:close/>
                </a:path>
              </a:pathLst>
            </a:custGeom>
            <a:solidFill>
              <a:srgbClr val="2881A6"/>
            </a:solidFill>
            <a:ln>
              <a:noFill/>
            </a:ln>
          </p:spPr>
        </p:sp>
        <p:sp>
          <p:nvSpPr>
            <p:cNvPr id="122" name="Google Shape;122;p2"/>
            <p:cNvSpPr/>
            <p:nvPr/>
          </p:nvSpPr>
          <p:spPr>
            <a:xfrm>
              <a:off x="0" y="0"/>
              <a:ext cx="3480689" cy="1743075"/>
            </a:xfrm>
            <a:custGeom>
              <a:rect b="b" l="l" r="r" t="t"/>
              <a:pathLst>
                <a:path extrusionOk="0" h="1743075" w="3480689">
                  <a:moveTo>
                    <a:pt x="9525" y="0"/>
                  </a:moveTo>
                  <a:lnTo>
                    <a:pt x="3471164" y="0"/>
                  </a:lnTo>
                  <a:cubicBezTo>
                    <a:pt x="3476371" y="0"/>
                    <a:pt x="3480689" y="4318"/>
                    <a:pt x="3480689" y="9525"/>
                  </a:cubicBezTo>
                  <a:lnTo>
                    <a:pt x="3480689" y="1733550"/>
                  </a:lnTo>
                  <a:cubicBezTo>
                    <a:pt x="3480689" y="1738757"/>
                    <a:pt x="3476371" y="1743075"/>
                    <a:pt x="3471164" y="1743075"/>
                  </a:cubicBezTo>
                  <a:lnTo>
                    <a:pt x="9525" y="1743075"/>
                  </a:lnTo>
                  <a:cubicBezTo>
                    <a:pt x="4318" y="1743075"/>
                    <a:pt x="0" y="1738757"/>
                    <a:pt x="0" y="1733550"/>
                  </a:cubicBezTo>
                  <a:lnTo>
                    <a:pt x="0" y="9525"/>
                  </a:lnTo>
                  <a:cubicBezTo>
                    <a:pt x="0" y="4318"/>
                    <a:pt x="4318" y="0"/>
                    <a:pt x="9525" y="0"/>
                  </a:cubicBezTo>
                  <a:moveTo>
                    <a:pt x="9525" y="19050"/>
                  </a:moveTo>
                  <a:lnTo>
                    <a:pt x="9525" y="9525"/>
                  </a:lnTo>
                  <a:lnTo>
                    <a:pt x="19050" y="9525"/>
                  </a:lnTo>
                  <a:lnTo>
                    <a:pt x="19050" y="1733550"/>
                  </a:lnTo>
                  <a:lnTo>
                    <a:pt x="9525" y="1733550"/>
                  </a:lnTo>
                  <a:lnTo>
                    <a:pt x="9525" y="1724025"/>
                  </a:lnTo>
                  <a:lnTo>
                    <a:pt x="3471164" y="1724025"/>
                  </a:lnTo>
                  <a:lnTo>
                    <a:pt x="3471164" y="1733550"/>
                  </a:lnTo>
                  <a:lnTo>
                    <a:pt x="3461639" y="1733550"/>
                  </a:lnTo>
                  <a:lnTo>
                    <a:pt x="3461639" y="9525"/>
                  </a:lnTo>
                  <a:lnTo>
                    <a:pt x="3471164" y="9525"/>
                  </a:lnTo>
                  <a:lnTo>
                    <a:pt x="3471164" y="19050"/>
                  </a:lnTo>
                  <a:lnTo>
                    <a:pt x="9525" y="1905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
            <p:cNvSpPr txBox="1"/>
            <p:nvPr/>
          </p:nvSpPr>
          <p:spPr>
            <a:xfrm>
              <a:off x="0" y="-19050"/>
              <a:ext cx="3480650" cy="1762100"/>
            </a:xfrm>
            <a:prstGeom prst="rect">
              <a:avLst/>
            </a:prstGeom>
            <a:noFill/>
            <a:ln>
              <a:noFill/>
            </a:ln>
          </p:spPr>
          <p:txBody>
            <a:bodyPr anchorCtr="0" anchor="ctr" bIns="50800" lIns="50800" spcFirstLastPara="1" rIns="50800" wrap="square" tIns="50800">
              <a:noAutofit/>
            </a:bodyPr>
            <a:lstStyle/>
            <a:p>
              <a:pPr indent="0" lvl="0" marL="0" marR="0" rtl="0" algn="ctr">
                <a:lnSpc>
                  <a:spcPct val="120010"/>
                </a:lnSpc>
                <a:spcBef>
                  <a:spcPts val="0"/>
                </a:spcBef>
                <a:spcAft>
                  <a:spcPts val="0"/>
                </a:spcAft>
                <a:buNone/>
              </a:pPr>
              <a:r>
                <a:rPr b="0" i="0" lang="en-US" sz="1899" u="none" cap="none" strike="noStrike">
                  <a:solidFill>
                    <a:schemeClr val="lt1"/>
                  </a:solidFill>
                  <a:latin typeface="Poppins"/>
                  <a:ea typeface="Poppins"/>
                  <a:cs typeface="Poppins"/>
                  <a:sym typeface="Poppins"/>
                </a:rPr>
                <a:t>Permendikbud</a:t>
              </a:r>
              <a:endParaRPr/>
            </a:p>
            <a:p>
              <a:pPr indent="0" lvl="0" marL="0" marR="0" rtl="0" algn="ctr">
                <a:lnSpc>
                  <a:spcPct val="120010"/>
                </a:lnSpc>
                <a:spcBef>
                  <a:spcPts val="0"/>
                </a:spcBef>
                <a:spcAft>
                  <a:spcPts val="0"/>
                </a:spcAft>
                <a:buNone/>
              </a:pPr>
              <a:r>
                <a:rPr b="0" i="0" lang="en-US" sz="1899" u="none" cap="none" strike="noStrike">
                  <a:solidFill>
                    <a:schemeClr val="lt1"/>
                  </a:solidFill>
                  <a:latin typeface="Poppins"/>
                  <a:ea typeface="Poppins"/>
                  <a:cs typeface="Poppins"/>
                  <a:sym typeface="Poppins"/>
                </a:rPr>
                <a:t>Tata Kelola TIK</a:t>
              </a:r>
              <a:endParaRPr/>
            </a:p>
            <a:p>
              <a:pPr indent="0" lvl="0" marL="0" marR="0" rtl="0" algn="ctr">
                <a:lnSpc>
                  <a:spcPct val="120010"/>
                </a:lnSpc>
                <a:spcBef>
                  <a:spcPts val="0"/>
                </a:spcBef>
                <a:spcAft>
                  <a:spcPts val="0"/>
                </a:spcAft>
                <a:buNone/>
              </a:pPr>
              <a:r>
                <a:rPr b="0" i="0" lang="en-US" sz="1899" u="none" cap="none" strike="noStrike">
                  <a:solidFill>
                    <a:schemeClr val="lt1"/>
                  </a:solidFill>
                  <a:latin typeface="Poppins"/>
                  <a:ea typeface="Poppins"/>
                  <a:cs typeface="Poppins"/>
                  <a:sym typeface="Poppins"/>
                </a:rPr>
                <a:t>No 99/2013</a:t>
              </a:r>
              <a:endParaRPr/>
            </a:p>
          </p:txBody>
        </p:sp>
      </p:grpSp>
      <p:grpSp>
        <p:nvGrpSpPr>
          <p:cNvPr id="124" name="Google Shape;124;p2"/>
          <p:cNvGrpSpPr/>
          <p:nvPr/>
        </p:nvGrpSpPr>
        <p:grpSpPr>
          <a:xfrm>
            <a:off x="2626606" y="4802739"/>
            <a:ext cx="2610517" cy="1321593"/>
            <a:chOff x="0" y="-19050"/>
            <a:chExt cx="3480689" cy="1762125"/>
          </a:xfrm>
        </p:grpSpPr>
        <p:sp>
          <p:nvSpPr>
            <p:cNvPr id="125" name="Google Shape;125;p2"/>
            <p:cNvSpPr/>
            <p:nvPr/>
          </p:nvSpPr>
          <p:spPr>
            <a:xfrm>
              <a:off x="9525" y="9525"/>
              <a:ext cx="3461639" cy="1724025"/>
            </a:xfrm>
            <a:custGeom>
              <a:rect b="b" l="l" r="r" t="t"/>
              <a:pathLst>
                <a:path extrusionOk="0" h="1724025" w="3461639">
                  <a:moveTo>
                    <a:pt x="0" y="0"/>
                  </a:moveTo>
                  <a:lnTo>
                    <a:pt x="3461639" y="0"/>
                  </a:lnTo>
                  <a:lnTo>
                    <a:pt x="3461639" y="1724025"/>
                  </a:lnTo>
                  <a:lnTo>
                    <a:pt x="0" y="1724025"/>
                  </a:lnTo>
                  <a:close/>
                </a:path>
              </a:pathLst>
            </a:custGeom>
            <a:solidFill>
              <a:srgbClr val="2881A6"/>
            </a:solidFill>
            <a:ln>
              <a:noFill/>
            </a:ln>
          </p:spPr>
        </p:sp>
        <p:sp>
          <p:nvSpPr>
            <p:cNvPr id="126" name="Google Shape;126;p2"/>
            <p:cNvSpPr/>
            <p:nvPr/>
          </p:nvSpPr>
          <p:spPr>
            <a:xfrm>
              <a:off x="0" y="0"/>
              <a:ext cx="3480689" cy="1743075"/>
            </a:xfrm>
            <a:custGeom>
              <a:rect b="b" l="l" r="r" t="t"/>
              <a:pathLst>
                <a:path extrusionOk="0" h="1743075" w="3480689">
                  <a:moveTo>
                    <a:pt x="9525" y="0"/>
                  </a:moveTo>
                  <a:lnTo>
                    <a:pt x="3471164" y="0"/>
                  </a:lnTo>
                  <a:cubicBezTo>
                    <a:pt x="3476371" y="0"/>
                    <a:pt x="3480689" y="4318"/>
                    <a:pt x="3480689" y="9525"/>
                  </a:cubicBezTo>
                  <a:lnTo>
                    <a:pt x="3480689" y="1733550"/>
                  </a:lnTo>
                  <a:cubicBezTo>
                    <a:pt x="3480689" y="1738757"/>
                    <a:pt x="3476371" y="1743075"/>
                    <a:pt x="3471164" y="1743075"/>
                  </a:cubicBezTo>
                  <a:lnTo>
                    <a:pt x="9525" y="1743075"/>
                  </a:lnTo>
                  <a:cubicBezTo>
                    <a:pt x="4318" y="1743075"/>
                    <a:pt x="0" y="1738757"/>
                    <a:pt x="0" y="1733550"/>
                  </a:cubicBezTo>
                  <a:lnTo>
                    <a:pt x="0" y="9525"/>
                  </a:lnTo>
                  <a:cubicBezTo>
                    <a:pt x="0" y="4318"/>
                    <a:pt x="4318" y="0"/>
                    <a:pt x="9525" y="0"/>
                  </a:cubicBezTo>
                  <a:moveTo>
                    <a:pt x="9525" y="19050"/>
                  </a:moveTo>
                  <a:lnTo>
                    <a:pt x="9525" y="9525"/>
                  </a:lnTo>
                  <a:lnTo>
                    <a:pt x="19050" y="9525"/>
                  </a:lnTo>
                  <a:lnTo>
                    <a:pt x="19050" y="1733550"/>
                  </a:lnTo>
                  <a:lnTo>
                    <a:pt x="9525" y="1733550"/>
                  </a:lnTo>
                  <a:lnTo>
                    <a:pt x="9525" y="1724025"/>
                  </a:lnTo>
                  <a:lnTo>
                    <a:pt x="3471164" y="1724025"/>
                  </a:lnTo>
                  <a:lnTo>
                    <a:pt x="3471164" y="1733550"/>
                  </a:lnTo>
                  <a:lnTo>
                    <a:pt x="3461639" y="1733550"/>
                  </a:lnTo>
                  <a:lnTo>
                    <a:pt x="3461639" y="9525"/>
                  </a:lnTo>
                  <a:lnTo>
                    <a:pt x="3471164" y="9525"/>
                  </a:lnTo>
                  <a:lnTo>
                    <a:pt x="3471164" y="19050"/>
                  </a:lnTo>
                  <a:lnTo>
                    <a:pt x="9525" y="1905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
            <p:cNvSpPr txBox="1"/>
            <p:nvPr/>
          </p:nvSpPr>
          <p:spPr>
            <a:xfrm>
              <a:off x="0" y="-19050"/>
              <a:ext cx="3480650" cy="1762100"/>
            </a:xfrm>
            <a:prstGeom prst="rect">
              <a:avLst/>
            </a:prstGeom>
            <a:noFill/>
            <a:ln>
              <a:noFill/>
            </a:ln>
          </p:spPr>
          <p:txBody>
            <a:bodyPr anchorCtr="0" anchor="ctr" bIns="50800" lIns="50800" spcFirstLastPara="1" rIns="50800" wrap="square" tIns="50800">
              <a:noAutofit/>
            </a:bodyPr>
            <a:lstStyle/>
            <a:p>
              <a:pPr indent="0" lvl="0" marL="0" marR="0" rtl="0" algn="ctr">
                <a:lnSpc>
                  <a:spcPct val="120010"/>
                </a:lnSpc>
                <a:spcBef>
                  <a:spcPts val="0"/>
                </a:spcBef>
                <a:spcAft>
                  <a:spcPts val="0"/>
                </a:spcAft>
                <a:buNone/>
              </a:pPr>
              <a:r>
                <a:rPr b="0" i="0" lang="en-US" sz="1899" u="none" cap="none" strike="noStrike">
                  <a:solidFill>
                    <a:schemeClr val="lt1"/>
                  </a:solidFill>
                  <a:latin typeface="Poppins"/>
                  <a:ea typeface="Poppins"/>
                  <a:cs typeface="Poppins"/>
                  <a:sym typeface="Poppins"/>
                </a:rPr>
                <a:t>Permenristekdikti PDDikti</a:t>
              </a:r>
              <a:endParaRPr/>
            </a:p>
            <a:p>
              <a:pPr indent="0" lvl="0" marL="0" marR="0" rtl="0" algn="ctr">
                <a:lnSpc>
                  <a:spcPct val="120010"/>
                </a:lnSpc>
                <a:spcBef>
                  <a:spcPts val="0"/>
                </a:spcBef>
                <a:spcAft>
                  <a:spcPts val="0"/>
                </a:spcAft>
                <a:buNone/>
              </a:pPr>
              <a:r>
                <a:rPr b="0" i="0" lang="en-US" sz="1899" u="none" cap="none" strike="noStrike">
                  <a:solidFill>
                    <a:schemeClr val="lt1"/>
                  </a:solidFill>
                  <a:latin typeface="Poppins"/>
                  <a:ea typeface="Poppins"/>
                  <a:cs typeface="Poppins"/>
                  <a:sym typeface="Poppins"/>
                </a:rPr>
                <a:t>No 61/2016</a:t>
              </a:r>
              <a:endParaRPr/>
            </a:p>
          </p:txBody>
        </p:sp>
      </p:grpSp>
      <p:grpSp>
        <p:nvGrpSpPr>
          <p:cNvPr id="128" name="Google Shape;128;p2"/>
          <p:cNvGrpSpPr/>
          <p:nvPr/>
        </p:nvGrpSpPr>
        <p:grpSpPr>
          <a:xfrm>
            <a:off x="9845107" y="3423164"/>
            <a:ext cx="3056888" cy="874580"/>
            <a:chOff x="0" y="-19050"/>
            <a:chExt cx="4075850" cy="1166105"/>
          </a:xfrm>
        </p:grpSpPr>
        <p:sp>
          <p:nvSpPr>
            <p:cNvPr id="129" name="Google Shape;129;p2"/>
            <p:cNvSpPr/>
            <p:nvPr/>
          </p:nvSpPr>
          <p:spPr>
            <a:xfrm>
              <a:off x="9525" y="10223"/>
              <a:ext cx="4056761" cy="1126612"/>
            </a:xfrm>
            <a:custGeom>
              <a:rect b="b" l="l" r="r" t="t"/>
              <a:pathLst>
                <a:path extrusionOk="0" h="1126612" w="4056761">
                  <a:moveTo>
                    <a:pt x="0" y="0"/>
                  </a:moveTo>
                  <a:lnTo>
                    <a:pt x="4056761" y="0"/>
                  </a:lnTo>
                  <a:lnTo>
                    <a:pt x="4056761" y="1126612"/>
                  </a:lnTo>
                  <a:lnTo>
                    <a:pt x="0" y="1126612"/>
                  </a:lnTo>
                  <a:close/>
                </a:path>
              </a:pathLst>
            </a:custGeom>
            <a:solidFill>
              <a:schemeClr val="accent2"/>
            </a:solidFill>
            <a:ln>
              <a:noFill/>
            </a:ln>
          </p:spPr>
        </p:sp>
        <p:sp>
          <p:nvSpPr>
            <p:cNvPr id="130" name="Google Shape;130;p2"/>
            <p:cNvSpPr/>
            <p:nvPr/>
          </p:nvSpPr>
          <p:spPr>
            <a:xfrm>
              <a:off x="0" y="0"/>
              <a:ext cx="4075811" cy="1147055"/>
            </a:xfrm>
            <a:custGeom>
              <a:rect b="b" l="l" r="r" t="t"/>
              <a:pathLst>
                <a:path extrusionOk="0" h="1147055" w="4075811">
                  <a:moveTo>
                    <a:pt x="9525" y="0"/>
                  </a:moveTo>
                  <a:lnTo>
                    <a:pt x="4066286" y="0"/>
                  </a:lnTo>
                  <a:cubicBezTo>
                    <a:pt x="4071493" y="0"/>
                    <a:pt x="4075811" y="4635"/>
                    <a:pt x="4075811" y="10223"/>
                  </a:cubicBezTo>
                  <a:lnTo>
                    <a:pt x="4075811" y="1136835"/>
                  </a:lnTo>
                  <a:cubicBezTo>
                    <a:pt x="4075811" y="1142424"/>
                    <a:pt x="4071493" y="1147055"/>
                    <a:pt x="4066286" y="1147055"/>
                  </a:cubicBezTo>
                  <a:lnTo>
                    <a:pt x="9525" y="1147055"/>
                  </a:lnTo>
                  <a:cubicBezTo>
                    <a:pt x="4318" y="1147055"/>
                    <a:pt x="0" y="1142424"/>
                    <a:pt x="0" y="1136835"/>
                  </a:cubicBezTo>
                  <a:lnTo>
                    <a:pt x="0" y="10223"/>
                  </a:lnTo>
                  <a:cubicBezTo>
                    <a:pt x="0" y="4635"/>
                    <a:pt x="4318" y="0"/>
                    <a:pt x="9525" y="0"/>
                  </a:cubicBezTo>
                  <a:moveTo>
                    <a:pt x="9525" y="20447"/>
                  </a:moveTo>
                  <a:lnTo>
                    <a:pt x="9525" y="10223"/>
                  </a:lnTo>
                  <a:lnTo>
                    <a:pt x="19050" y="10223"/>
                  </a:lnTo>
                  <a:lnTo>
                    <a:pt x="19050" y="1136835"/>
                  </a:lnTo>
                  <a:lnTo>
                    <a:pt x="9525" y="1136835"/>
                  </a:lnTo>
                  <a:lnTo>
                    <a:pt x="9525" y="1126612"/>
                  </a:lnTo>
                  <a:lnTo>
                    <a:pt x="4066286" y="1126612"/>
                  </a:lnTo>
                  <a:lnTo>
                    <a:pt x="4066286" y="1136835"/>
                  </a:lnTo>
                  <a:lnTo>
                    <a:pt x="4056761" y="1136835"/>
                  </a:lnTo>
                  <a:lnTo>
                    <a:pt x="4056761" y="10223"/>
                  </a:lnTo>
                  <a:lnTo>
                    <a:pt x="4066286" y="10223"/>
                  </a:lnTo>
                  <a:lnTo>
                    <a:pt x="4066286" y="20447"/>
                  </a:lnTo>
                  <a:lnTo>
                    <a:pt x="9525" y="2044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
            <p:cNvSpPr txBox="1"/>
            <p:nvPr/>
          </p:nvSpPr>
          <p:spPr>
            <a:xfrm>
              <a:off x="0" y="-19050"/>
              <a:ext cx="4075850" cy="1166049"/>
            </a:xfrm>
            <a:prstGeom prst="rect">
              <a:avLst/>
            </a:prstGeom>
            <a:solidFill>
              <a:schemeClr val="accent2"/>
            </a:solidFill>
            <a:ln>
              <a:noFill/>
            </a:ln>
          </p:spPr>
          <p:txBody>
            <a:bodyPr anchorCtr="0" anchor="ctr" bIns="50800" lIns="50800" spcFirstLastPara="1" rIns="50800" wrap="square" tIns="50800">
              <a:noAutofit/>
            </a:bodyPr>
            <a:lstStyle/>
            <a:p>
              <a:pPr indent="0" lvl="0" marL="0" marR="0" rtl="0" algn="ctr">
                <a:lnSpc>
                  <a:spcPct val="120010"/>
                </a:lnSpc>
                <a:spcBef>
                  <a:spcPts val="0"/>
                </a:spcBef>
                <a:spcAft>
                  <a:spcPts val="0"/>
                </a:spcAft>
                <a:buNone/>
              </a:pPr>
              <a:r>
                <a:rPr b="0" i="0" lang="en-US" sz="1999" u="none" cap="none" strike="noStrike">
                  <a:solidFill>
                    <a:schemeClr val="lt1"/>
                  </a:solidFill>
                  <a:latin typeface="Poppins"/>
                  <a:ea typeface="Poppins"/>
                  <a:cs typeface="Poppins"/>
                  <a:sym typeface="Poppins"/>
                </a:rPr>
                <a:t>Perpres Satu Data</a:t>
              </a:r>
              <a:endParaRPr/>
            </a:p>
            <a:p>
              <a:pPr indent="0" lvl="0" marL="0" marR="0" rtl="0" algn="ctr">
                <a:lnSpc>
                  <a:spcPct val="120010"/>
                </a:lnSpc>
                <a:spcBef>
                  <a:spcPts val="0"/>
                </a:spcBef>
                <a:spcAft>
                  <a:spcPts val="0"/>
                </a:spcAft>
                <a:buNone/>
              </a:pPr>
              <a:r>
                <a:rPr b="0" i="0" lang="en-US" sz="1999" u="none" cap="none" strike="noStrike">
                  <a:solidFill>
                    <a:schemeClr val="lt1"/>
                  </a:solidFill>
                  <a:latin typeface="Poppins"/>
                  <a:ea typeface="Poppins"/>
                  <a:cs typeface="Poppins"/>
                  <a:sym typeface="Poppins"/>
                </a:rPr>
                <a:t>No 39/2019</a:t>
              </a:r>
              <a:endParaRPr/>
            </a:p>
          </p:txBody>
        </p:sp>
      </p:grpSp>
      <p:grpSp>
        <p:nvGrpSpPr>
          <p:cNvPr id="132" name="Google Shape;132;p2"/>
          <p:cNvGrpSpPr/>
          <p:nvPr/>
        </p:nvGrpSpPr>
        <p:grpSpPr>
          <a:xfrm>
            <a:off x="14253356" y="3397314"/>
            <a:ext cx="3056887" cy="874580"/>
            <a:chOff x="0" y="-19050"/>
            <a:chExt cx="4075850" cy="1166105"/>
          </a:xfrm>
        </p:grpSpPr>
        <p:sp>
          <p:nvSpPr>
            <p:cNvPr id="133" name="Google Shape;133;p2"/>
            <p:cNvSpPr/>
            <p:nvPr/>
          </p:nvSpPr>
          <p:spPr>
            <a:xfrm>
              <a:off x="9525" y="10223"/>
              <a:ext cx="4056761" cy="1126612"/>
            </a:xfrm>
            <a:custGeom>
              <a:rect b="b" l="l" r="r" t="t"/>
              <a:pathLst>
                <a:path extrusionOk="0" h="1126612" w="4056761">
                  <a:moveTo>
                    <a:pt x="0" y="0"/>
                  </a:moveTo>
                  <a:lnTo>
                    <a:pt x="4056761" y="0"/>
                  </a:lnTo>
                  <a:lnTo>
                    <a:pt x="4056761" y="1126612"/>
                  </a:lnTo>
                  <a:lnTo>
                    <a:pt x="0" y="1126612"/>
                  </a:lnTo>
                  <a:close/>
                </a:path>
              </a:pathLst>
            </a:custGeom>
            <a:solidFill>
              <a:schemeClr val="accent2"/>
            </a:solidFill>
            <a:ln>
              <a:noFill/>
            </a:ln>
          </p:spPr>
        </p:sp>
        <p:sp>
          <p:nvSpPr>
            <p:cNvPr id="134" name="Google Shape;134;p2"/>
            <p:cNvSpPr/>
            <p:nvPr/>
          </p:nvSpPr>
          <p:spPr>
            <a:xfrm>
              <a:off x="0" y="0"/>
              <a:ext cx="4075811" cy="1147055"/>
            </a:xfrm>
            <a:custGeom>
              <a:rect b="b" l="l" r="r" t="t"/>
              <a:pathLst>
                <a:path extrusionOk="0" h="1147055" w="4075811">
                  <a:moveTo>
                    <a:pt x="9525" y="0"/>
                  </a:moveTo>
                  <a:lnTo>
                    <a:pt x="4066286" y="0"/>
                  </a:lnTo>
                  <a:cubicBezTo>
                    <a:pt x="4071493" y="0"/>
                    <a:pt x="4075811" y="4635"/>
                    <a:pt x="4075811" y="10223"/>
                  </a:cubicBezTo>
                  <a:lnTo>
                    <a:pt x="4075811" y="1136835"/>
                  </a:lnTo>
                  <a:cubicBezTo>
                    <a:pt x="4075811" y="1142424"/>
                    <a:pt x="4071493" y="1147055"/>
                    <a:pt x="4066286" y="1147055"/>
                  </a:cubicBezTo>
                  <a:lnTo>
                    <a:pt x="9525" y="1147055"/>
                  </a:lnTo>
                  <a:cubicBezTo>
                    <a:pt x="4318" y="1147055"/>
                    <a:pt x="0" y="1142424"/>
                    <a:pt x="0" y="1136835"/>
                  </a:cubicBezTo>
                  <a:lnTo>
                    <a:pt x="0" y="10223"/>
                  </a:lnTo>
                  <a:cubicBezTo>
                    <a:pt x="0" y="4635"/>
                    <a:pt x="4318" y="0"/>
                    <a:pt x="9525" y="0"/>
                  </a:cubicBezTo>
                  <a:moveTo>
                    <a:pt x="9525" y="20447"/>
                  </a:moveTo>
                  <a:lnTo>
                    <a:pt x="9525" y="10223"/>
                  </a:lnTo>
                  <a:lnTo>
                    <a:pt x="19050" y="10223"/>
                  </a:lnTo>
                  <a:lnTo>
                    <a:pt x="19050" y="1136835"/>
                  </a:lnTo>
                  <a:lnTo>
                    <a:pt x="9525" y="1136835"/>
                  </a:lnTo>
                  <a:lnTo>
                    <a:pt x="9525" y="1126612"/>
                  </a:lnTo>
                  <a:lnTo>
                    <a:pt x="4066286" y="1126612"/>
                  </a:lnTo>
                  <a:lnTo>
                    <a:pt x="4066286" y="1136835"/>
                  </a:lnTo>
                  <a:lnTo>
                    <a:pt x="4056761" y="1136835"/>
                  </a:lnTo>
                  <a:lnTo>
                    <a:pt x="4056761" y="10223"/>
                  </a:lnTo>
                  <a:lnTo>
                    <a:pt x="4066286" y="10223"/>
                  </a:lnTo>
                  <a:lnTo>
                    <a:pt x="4066286" y="20447"/>
                  </a:lnTo>
                  <a:lnTo>
                    <a:pt x="9525" y="2044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
            <p:cNvSpPr txBox="1"/>
            <p:nvPr/>
          </p:nvSpPr>
          <p:spPr>
            <a:xfrm>
              <a:off x="0" y="-19050"/>
              <a:ext cx="4075850" cy="1166049"/>
            </a:xfrm>
            <a:prstGeom prst="rect">
              <a:avLst/>
            </a:prstGeom>
            <a:solidFill>
              <a:schemeClr val="accent2"/>
            </a:solidFill>
            <a:ln>
              <a:noFill/>
            </a:ln>
          </p:spPr>
          <p:txBody>
            <a:bodyPr anchorCtr="0" anchor="ctr" bIns="50800" lIns="50800" spcFirstLastPara="1" rIns="50800" wrap="square" tIns="50800">
              <a:noAutofit/>
            </a:bodyPr>
            <a:lstStyle/>
            <a:p>
              <a:pPr indent="0" lvl="0" marL="0" marR="0" rtl="0" algn="ctr">
                <a:lnSpc>
                  <a:spcPct val="120010"/>
                </a:lnSpc>
                <a:spcBef>
                  <a:spcPts val="0"/>
                </a:spcBef>
                <a:spcAft>
                  <a:spcPts val="0"/>
                </a:spcAft>
                <a:buNone/>
              </a:pPr>
              <a:r>
                <a:rPr b="0" i="0" lang="en-US" sz="1999" u="none" cap="none" strike="noStrike">
                  <a:solidFill>
                    <a:schemeClr val="lt1"/>
                  </a:solidFill>
                  <a:latin typeface="Poppins"/>
                  <a:ea typeface="Poppins"/>
                  <a:cs typeface="Poppins"/>
                  <a:sym typeface="Poppins"/>
                </a:rPr>
                <a:t>Perpres SPBE</a:t>
              </a:r>
              <a:endParaRPr/>
            </a:p>
            <a:p>
              <a:pPr indent="0" lvl="0" marL="0" marR="0" rtl="0" algn="ctr">
                <a:lnSpc>
                  <a:spcPct val="120010"/>
                </a:lnSpc>
                <a:spcBef>
                  <a:spcPts val="0"/>
                </a:spcBef>
                <a:spcAft>
                  <a:spcPts val="0"/>
                </a:spcAft>
                <a:buNone/>
              </a:pPr>
              <a:r>
                <a:rPr b="0" i="0" lang="en-US" sz="1999" u="none" cap="none" strike="noStrike">
                  <a:solidFill>
                    <a:schemeClr val="lt1"/>
                  </a:solidFill>
                  <a:latin typeface="Poppins"/>
                  <a:ea typeface="Poppins"/>
                  <a:cs typeface="Poppins"/>
                  <a:sym typeface="Poppins"/>
                </a:rPr>
                <a:t>No 95/2018</a:t>
              </a:r>
              <a:endParaRPr/>
            </a:p>
          </p:txBody>
        </p:sp>
      </p:grpSp>
      <p:cxnSp>
        <p:nvCxnSpPr>
          <p:cNvPr id="136" name="Google Shape;136;p2"/>
          <p:cNvCxnSpPr/>
          <p:nvPr/>
        </p:nvCxnSpPr>
        <p:spPr>
          <a:xfrm rot="24088">
            <a:off x="9594417" y="4499944"/>
            <a:ext cx="7845568" cy="0"/>
          </a:xfrm>
          <a:prstGeom prst="straightConnector1">
            <a:avLst/>
          </a:prstGeom>
          <a:noFill/>
          <a:ln cap="rnd" cmpd="sng" w="19050">
            <a:solidFill>
              <a:srgbClr val="2881A6"/>
            </a:solidFill>
            <a:prstDash val="solid"/>
            <a:round/>
            <a:headEnd len="sm" w="sm" type="none"/>
            <a:tailEnd len="sm" w="sm" type="none"/>
          </a:ln>
        </p:spPr>
      </p:cxnSp>
      <p:grpSp>
        <p:nvGrpSpPr>
          <p:cNvPr id="137" name="Google Shape;137;p2"/>
          <p:cNvGrpSpPr/>
          <p:nvPr/>
        </p:nvGrpSpPr>
        <p:grpSpPr>
          <a:xfrm>
            <a:off x="9722407" y="4654764"/>
            <a:ext cx="3302318" cy="1321594"/>
            <a:chOff x="0" y="-19050"/>
            <a:chExt cx="4403090" cy="1762125"/>
          </a:xfrm>
        </p:grpSpPr>
        <p:sp>
          <p:nvSpPr>
            <p:cNvPr id="138" name="Google Shape;138;p2"/>
            <p:cNvSpPr/>
            <p:nvPr/>
          </p:nvSpPr>
          <p:spPr>
            <a:xfrm>
              <a:off x="9525" y="9525"/>
              <a:ext cx="4384040" cy="1724025"/>
            </a:xfrm>
            <a:custGeom>
              <a:rect b="b" l="l" r="r" t="t"/>
              <a:pathLst>
                <a:path extrusionOk="0" h="1724025" w="4384040">
                  <a:moveTo>
                    <a:pt x="0" y="0"/>
                  </a:moveTo>
                  <a:lnTo>
                    <a:pt x="4384040" y="0"/>
                  </a:lnTo>
                  <a:lnTo>
                    <a:pt x="4384040" y="1724025"/>
                  </a:lnTo>
                  <a:lnTo>
                    <a:pt x="0" y="1724025"/>
                  </a:lnTo>
                  <a:close/>
                </a:path>
              </a:pathLst>
            </a:custGeom>
            <a:solidFill>
              <a:srgbClr val="2881A6"/>
            </a:solidFill>
            <a:ln>
              <a:noFill/>
            </a:ln>
          </p:spPr>
        </p:sp>
        <p:sp>
          <p:nvSpPr>
            <p:cNvPr id="139" name="Google Shape;139;p2"/>
            <p:cNvSpPr/>
            <p:nvPr/>
          </p:nvSpPr>
          <p:spPr>
            <a:xfrm>
              <a:off x="0" y="0"/>
              <a:ext cx="4403090" cy="1743075"/>
            </a:xfrm>
            <a:custGeom>
              <a:rect b="b" l="l" r="r" t="t"/>
              <a:pathLst>
                <a:path extrusionOk="0" h="1743075" w="4403090">
                  <a:moveTo>
                    <a:pt x="9525" y="0"/>
                  </a:moveTo>
                  <a:lnTo>
                    <a:pt x="4393565" y="0"/>
                  </a:lnTo>
                  <a:cubicBezTo>
                    <a:pt x="4398772" y="0"/>
                    <a:pt x="4403090" y="4318"/>
                    <a:pt x="4403090" y="9525"/>
                  </a:cubicBezTo>
                  <a:lnTo>
                    <a:pt x="4403090" y="1733550"/>
                  </a:lnTo>
                  <a:cubicBezTo>
                    <a:pt x="4403090" y="1738757"/>
                    <a:pt x="4398772" y="1743075"/>
                    <a:pt x="4393565" y="1743075"/>
                  </a:cubicBezTo>
                  <a:lnTo>
                    <a:pt x="9525" y="1743075"/>
                  </a:lnTo>
                  <a:cubicBezTo>
                    <a:pt x="4318" y="1743075"/>
                    <a:pt x="0" y="1738757"/>
                    <a:pt x="0" y="1733550"/>
                  </a:cubicBezTo>
                  <a:lnTo>
                    <a:pt x="0" y="9525"/>
                  </a:lnTo>
                  <a:cubicBezTo>
                    <a:pt x="0" y="4318"/>
                    <a:pt x="4318" y="0"/>
                    <a:pt x="9525" y="0"/>
                  </a:cubicBezTo>
                  <a:moveTo>
                    <a:pt x="9525" y="19050"/>
                  </a:moveTo>
                  <a:lnTo>
                    <a:pt x="9525" y="9525"/>
                  </a:lnTo>
                  <a:lnTo>
                    <a:pt x="19050" y="9525"/>
                  </a:lnTo>
                  <a:lnTo>
                    <a:pt x="19050" y="1733550"/>
                  </a:lnTo>
                  <a:lnTo>
                    <a:pt x="9525" y="1733550"/>
                  </a:lnTo>
                  <a:lnTo>
                    <a:pt x="9525" y="1724025"/>
                  </a:lnTo>
                  <a:lnTo>
                    <a:pt x="4393565" y="1724025"/>
                  </a:lnTo>
                  <a:lnTo>
                    <a:pt x="4393565" y="1733550"/>
                  </a:lnTo>
                  <a:lnTo>
                    <a:pt x="4384040" y="1733550"/>
                  </a:lnTo>
                  <a:lnTo>
                    <a:pt x="4384040" y="9525"/>
                  </a:lnTo>
                  <a:lnTo>
                    <a:pt x="4393565" y="9525"/>
                  </a:lnTo>
                  <a:lnTo>
                    <a:pt x="4393565" y="19050"/>
                  </a:lnTo>
                  <a:lnTo>
                    <a:pt x="9525" y="1905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
            <p:cNvSpPr txBox="1"/>
            <p:nvPr/>
          </p:nvSpPr>
          <p:spPr>
            <a:xfrm>
              <a:off x="0" y="-19050"/>
              <a:ext cx="4403050" cy="1762100"/>
            </a:xfrm>
            <a:prstGeom prst="rect">
              <a:avLst/>
            </a:prstGeom>
            <a:noFill/>
            <a:ln>
              <a:noFill/>
            </a:ln>
          </p:spPr>
          <p:txBody>
            <a:bodyPr anchorCtr="0" anchor="ctr" bIns="50800" lIns="50800" spcFirstLastPara="1" rIns="50800" wrap="square" tIns="50800">
              <a:noAutofit/>
            </a:bodyPr>
            <a:lstStyle/>
            <a:p>
              <a:pPr indent="0" lvl="0" marL="0" marR="0" rtl="0" algn="ctr">
                <a:lnSpc>
                  <a:spcPct val="120010"/>
                </a:lnSpc>
                <a:spcBef>
                  <a:spcPts val="0"/>
                </a:spcBef>
                <a:spcAft>
                  <a:spcPts val="0"/>
                </a:spcAft>
                <a:buNone/>
              </a:pPr>
              <a:r>
                <a:rPr b="0" i="0" lang="en-US" sz="1999" u="none" cap="none" strike="noStrike">
                  <a:solidFill>
                    <a:schemeClr val="lt1"/>
                  </a:solidFill>
                  <a:latin typeface="Poppins"/>
                  <a:ea typeface="Poppins"/>
                  <a:cs typeface="Poppins"/>
                  <a:sym typeface="Poppins"/>
                </a:rPr>
                <a:t>Permen Satu Data</a:t>
              </a:r>
              <a:endParaRPr/>
            </a:p>
            <a:p>
              <a:pPr indent="0" lvl="0" marL="0" marR="0" rtl="0" algn="ctr">
                <a:lnSpc>
                  <a:spcPct val="120010"/>
                </a:lnSpc>
                <a:spcBef>
                  <a:spcPts val="0"/>
                </a:spcBef>
                <a:spcAft>
                  <a:spcPts val="0"/>
                </a:spcAft>
                <a:buNone/>
              </a:pPr>
              <a:r>
                <a:rPr b="0" i="0" lang="en-US" sz="1999" u="none" cap="none" strike="noStrike">
                  <a:solidFill>
                    <a:schemeClr val="lt1"/>
                  </a:solidFill>
                  <a:latin typeface="Poppins"/>
                  <a:ea typeface="Poppins"/>
                  <a:cs typeface="Poppins"/>
                  <a:sym typeface="Poppins"/>
                </a:rPr>
                <a:t>No 31/2022</a:t>
              </a:r>
              <a:endParaRPr/>
            </a:p>
            <a:p>
              <a:pPr indent="0" lvl="0" marL="0" marR="0" rtl="0" algn="ctr">
                <a:lnSpc>
                  <a:spcPct val="120010"/>
                </a:lnSpc>
                <a:spcBef>
                  <a:spcPts val="0"/>
                </a:spcBef>
                <a:spcAft>
                  <a:spcPts val="0"/>
                </a:spcAft>
                <a:buNone/>
              </a:pPr>
              <a:r>
                <a:rPr b="0" i="0" lang="en-US" sz="1999" u="none" cap="none" strike="noStrike">
                  <a:solidFill>
                    <a:schemeClr val="lt1"/>
                  </a:solidFill>
                  <a:latin typeface="Poppins"/>
                  <a:ea typeface="Poppins"/>
                  <a:cs typeface="Poppins"/>
                  <a:sym typeface="Poppins"/>
                </a:rPr>
                <a:t>(Regulasi Payung)</a:t>
              </a:r>
              <a:endParaRPr/>
            </a:p>
          </p:txBody>
        </p:sp>
      </p:grpSp>
      <p:grpSp>
        <p:nvGrpSpPr>
          <p:cNvPr id="141" name="Google Shape;141;p2"/>
          <p:cNvGrpSpPr/>
          <p:nvPr/>
        </p:nvGrpSpPr>
        <p:grpSpPr>
          <a:xfrm>
            <a:off x="14130656" y="4654914"/>
            <a:ext cx="3302317" cy="1321594"/>
            <a:chOff x="0" y="-19050"/>
            <a:chExt cx="4403090" cy="1762125"/>
          </a:xfrm>
        </p:grpSpPr>
        <p:sp>
          <p:nvSpPr>
            <p:cNvPr id="142" name="Google Shape;142;p2"/>
            <p:cNvSpPr/>
            <p:nvPr/>
          </p:nvSpPr>
          <p:spPr>
            <a:xfrm>
              <a:off x="9525" y="9525"/>
              <a:ext cx="4384040" cy="1724025"/>
            </a:xfrm>
            <a:custGeom>
              <a:rect b="b" l="l" r="r" t="t"/>
              <a:pathLst>
                <a:path extrusionOk="0" h="1724025" w="4384040">
                  <a:moveTo>
                    <a:pt x="0" y="0"/>
                  </a:moveTo>
                  <a:lnTo>
                    <a:pt x="4384040" y="0"/>
                  </a:lnTo>
                  <a:lnTo>
                    <a:pt x="4384040" y="1724025"/>
                  </a:lnTo>
                  <a:lnTo>
                    <a:pt x="0" y="1724025"/>
                  </a:lnTo>
                  <a:close/>
                </a:path>
              </a:pathLst>
            </a:custGeom>
            <a:solidFill>
              <a:srgbClr val="2881A6"/>
            </a:solidFill>
            <a:ln>
              <a:noFill/>
            </a:ln>
          </p:spPr>
        </p:sp>
        <p:sp>
          <p:nvSpPr>
            <p:cNvPr id="143" name="Google Shape;143;p2"/>
            <p:cNvSpPr/>
            <p:nvPr/>
          </p:nvSpPr>
          <p:spPr>
            <a:xfrm>
              <a:off x="0" y="0"/>
              <a:ext cx="4403090" cy="1743075"/>
            </a:xfrm>
            <a:custGeom>
              <a:rect b="b" l="l" r="r" t="t"/>
              <a:pathLst>
                <a:path extrusionOk="0" h="1743075" w="4403090">
                  <a:moveTo>
                    <a:pt x="9525" y="0"/>
                  </a:moveTo>
                  <a:lnTo>
                    <a:pt x="4393565" y="0"/>
                  </a:lnTo>
                  <a:cubicBezTo>
                    <a:pt x="4398772" y="0"/>
                    <a:pt x="4403090" y="4318"/>
                    <a:pt x="4403090" y="9525"/>
                  </a:cubicBezTo>
                  <a:lnTo>
                    <a:pt x="4403090" y="1733550"/>
                  </a:lnTo>
                  <a:cubicBezTo>
                    <a:pt x="4403090" y="1738757"/>
                    <a:pt x="4398772" y="1743075"/>
                    <a:pt x="4393565" y="1743075"/>
                  </a:cubicBezTo>
                  <a:lnTo>
                    <a:pt x="9525" y="1743075"/>
                  </a:lnTo>
                  <a:cubicBezTo>
                    <a:pt x="4318" y="1743075"/>
                    <a:pt x="0" y="1738757"/>
                    <a:pt x="0" y="1733550"/>
                  </a:cubicBezTo>
                  <a:lnTo>
                    <a:pt x="0" y="9525"/>
                  </a:lnTo>
                  <a:cubicBezTo>
                    <a:pt x="0" y="4318"/>
                    <a:pt x="4318" y="0"/>
                    <a:pt x="9525" y="0"/>
                  </a:cubicBezTo>
                  <a:moveTo>
                    <a:pt x="9525" y="19050"/>
                  </a:moveTo>
                  <a:lnTo>
                    <a:pt x="9525" y="9525"/>
                  </a:lnTo>
                  <a:lnTo>
                    <a:pt x="19050" y="9525"/>
                  </a:lnTo>
                  <a:lnTo>
                    <a:pt x="19050" y="1733550"/>
                  </a:lnTo>
                  <a:lnTo>
                    <a:pt x="9525" y="1733550"/>
                  </a:lnTo>
                  <a:lnTo>
                    <a:pt x="9525" y="1724025"/>
                  </a:lnTo>
                  <a:lnTo>
                    <a:pt x="4393565" y="1724025"/>
                  </a:lnTo>
                  <a:lnTo>
                    <a:pt x="4393565" y="1733550"/>
                  </a:lnTo>
                  <a:lnTo>
                    <a:pt x="4384040" y="1733550"/>
                  </a:lnTo>
                  <a:lnTo>
                    <a:pt x="4384040" y="9525"/>
                  </a:lnTo>
                  <a:lnTo>
                    <a:pt x="4393565" y="9525"/>
                  </a:lnTo>
                  <a:lnTo>
                    <a:pt x="4393565" y="19050"/>
                  </a:lnTo>
                  <a:lnTo>
                    <a:pt x="9525" y="1905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
            <p:cNvSpPr txBox="1"/>
            <p:nvPr/>
          </p:nvSpPr>
          <p:spPr>
            <a:xfrm>
              <a:off x="0" y="-19050"/>
              <a:ext cx="4403050" cy="1762100"/>
            </a:xfrm>
            <a:prstGeom prst="rect">
              <a:avLst/>
            </a:prstGeom>
            <a:noFill/>
            <a:ln>
              <a:noFill/>
            </a:ln>
          </p:spPr>
          <p:txBody>
            <a:bodyPr anchorCtr="0" anchor="ctr" bIns="50800" lIns="50800" spcFirstLastPara="1" rIns="50800" wrap="square" tIns="50800">
              <a:noAutofit/>
            </a:bodyPr>
            <a:lstStyle/>
            <a:p>
              <a:pPr indent="0" lvl="0" marL="0" marR="0" rtl="0" algn="ctr">
                <a:lnSpc>
                  <a:spcPct val="120010"/>
                </a:lnSpc>
                <a:spcBef>
                  <a:spcPts val="0"/>
                </a:spcBef>
                <a:spcAft>
                  <a:spcPts val="0"/>
                </a:spcAft>
                <a:buNone/>
              </a:pPr>
              <a:r>
                <a:rPr b="0" i="0" lang="en-US" sz="1999" u="none" cap="none" strike="noStrike">
                  <a:solidFill>
                    <a:schemeClr val="lt1"/>
                  </a:solidFill>
                  <a:latin typeface="Poppins"/>
                  <a:ea typeface="Poppins"/>
                  <a:cs typeface="Poppins"/>
                  <a:sym typeface="Poppins"/>
                </a:rPr>
                <a:t>Permen SPBE</a:t>
              </a:r>
              <a:endParaRPr/>
            </a:p>
            <a:p>
              <a:pPr indent="0" lvl="0" marL="0" marR="0" rtl="0" algn="ctr">
                <a:lnSpc>
                  <a:spcPct val="120010"/>
                </a:lnSpc>
                <a:spcBef>
                  <a:spcPts val="0"/>
                </a:spcBef>
                <a:spcAft>
                  <a:spcPts val="0"/>
                </a:spcAft>
                <a:buNone/>
              </a:pPr>
              <a:r>
                <a:rPr b="0" i="0" lang="en-US" sz="1999" u="none" cap="none" strike="noStrike">
                  <a:solidFill>
                    <a:schemeClr val="lt1"/>
                  </a:solidFill>
                  <a:latin typeface="Poppins"/>
                  <a:ea typeface="Poppins"/>
                  <a:cs typeface="Poppins"/>
                  <a:sym typeface="Poppins"/>
                </a:rPr>
                <a:t>No 8/2022</a:t>
              </a:r>
              <a:endParaRPr/>
            </a:p>
          </p:txBody>
        </p:sp>
      </p:grpSp>
      <p:cxnSp>
        <p:nvCxnSpPr>
          <p:cNvPr id="145" name="Google Shape;145;p2"/>
          <p:cNvCxnSpPr/>
          <p:nvPr/>
        </p:nvCxnSpPr>
        <p:spPr>
          <a:xfrm>
            <a:off x="11373550" y="4290078"/>
            <a:ext cx="0" cy="378974"/>
          </a:xfrm>
          <a:prstGeom prst="straightConnector1">
            <a:avLst/>
          </a:prstGeom>
          <a:noFill/>
          <a:ln cap="rnd" cmpd="sng" w="19050">
            <a:solidFill>
              <a:srgbClr val="043459"/>
            </a:solidFill>
            <a:prstDash val="solid"/>
            <a:round/>
            <a:headEnd len="sm" w="sm" type="none"/>
            <a:tailEnd len="med" w="med" type="stealth"/>
          </a:ln>
        </p:spPr>
      </p:cxnSp>
      <p:cxnSp>
        <p:nvCxnSpPr>
          <p:cNvPr id="146" name="Google Shape;146;p2"/>
          <p:cNvCxnSpPr/>
          <p:nvPr/>
        </p:nvCxnSpPr>
        <p:spPr>
          <a:xfrm>
            <a:off x="15781800" y="4264229"/>
            <a:ext cx="0" cy="404974"/>
          </a:xfrm>
          <a:prstGeom prst="straightConnector1">
            <a:avLst/>
          </a:prstGeom>
          <a:noFill/>
          <a:ln cap="rnd" cmpd="sng" w="19050">
            <a:solidFill>
              <a:srgbClr val="043459"/>
            </a:solidFill>
            <a:prstDash val="solid"/>
            <a:round/>
            <a:headEnd len="sm" w="sm" type="none"/>
            <a:tailEnd len="med" w="med" type="stealth"/>
          </a:ln>
        </p:spPr>
      </p:cxnSp>
      <p:cxnSp>
        <p:nvCxnSpPr>
          <p:cNvPr id="147" name="Google Shape;147;p2"/>
          <p:cNvCxnSpPr/>
          <p:nvPr/>
        </p:nvCxnSpPr>
        <p:spPr>
          <a:xfrm rot="10800000">
            <a:off x="13017580" y="5322696"/>
            <a:ext cx="1113076" cy="150"/>
          </a:xfrm>
          <a:prstGeom prst="straightConnector1">
            <a:avLst/>
          </a:prstGeom>
          <a:noFill/>
          <a:ln cap="rnd" cmpd="sng" w="19050">
            <a:solidFill>
              <a:srgbClr val="043459"/>
            </a:solidFill>
            <a:prstDash val="solid"/>
            <a:round/>
            <a:headEnd len="sm" w="sm" type="none"/>
            <a:tailEnd len="med" w="med" type="stealth"/>
          </a:ln>
        </p:spPr>
      </p:cxnSp>
      <p:grpSp>
        <p:nvGrpSpPr>
          <p:cNvPr id="148" name="Google Shape;148;p2"/>
          <p:cNvGrpSpPr/>
          <p:nvPr/>
        </p:nvGrpSpPr>
        <p:grpSpPr>
          <a:xfrm>
            <a:off x="13851206" y="6095738"/>
            <a:ext cx="4153688" cy="3269176"/>
            <a:chOff x="0" y="-19050"/>
            <a:chExt cx="5538250" cy="4358900"/>
          </a:xfrm>
        </p:grpSpPr>
        <p:sp>
          <p:nvSpPr>
            <p:cNvPr id="149" name="Google Shape;149;p2"/>
            <p:cNvSpPr/>
            <p:nvPr/>
          </p:nvSpPr>
          <p:spPr>
            <a:xfrm>
              <a:off x="9525" y="9525"/>
              <a:ext cx="5519166" cy="4320794"/>
            </a:xfrm>
            <a:custGeom>
              <a:rect b="b" l="l" r="r" t="t"/>
              <a:pathLst>
                <a:path extrusionOk="0" h="4320794" w="5519166">
                  <a:moveTo>
                    <a:pt x="0" y="0"/>
                  </a:moveTo>
                  <a:lnTo>
                    <a:pt x="5519166" y="0"/>
                  </a:lnTo>
                  <a:lnTo>
                    <a:pt x="5519166" y="4320794"/>
                  </a:lnTo>
                  <a:lnTo>
                    <a:pt x="0" y="4320794"/>
                  </a:lnTo>
                  <a:close/>
                </a:path>
              </a:pathLst>
            </a:custGeom>
            <a:solidFill>
              <a:srgbClr val="043459"/>
            </a:solidFill>
            <a:ln>
              <a:noFill/>
            </a:ln>
          </p:spPr>
        </p:sp>
        <p:sp>
          <p:nvSpPr>
            <p:cNvPr id="150" name="Google Shape;150;p2"/>
            <p:cNvSpPr/>
            <p:nvPr/>
          </p:nvSpPr>
          <p:spPr>
            <a:xfrm>
              <a:off x="0" y="0"/>
              <a:ext cx="5538216" cy="4339844"/>
            </a:xfrm>
            <a:custGeom>
              <a:rect b="b" l="l" r="r" t="t"/>
              <a:pathLst>
                <a:path extrusionOk="0" h="4339844" w="5538216">
                  <a:moveTo>
                    <a:pt x="9525" y="0"/>
                  </a:moveTo>
                  <a:lnTo>
                    <a:pt x="5528691" y="0"/>
                  </a:lnTo>
                  <a:cubicBezTo>
                    <a:pt x="5533898" y="0"/>
                    <a:pt x="5538216" y="4318"/>
                    <a:pt x="5538216" y="9525"/>
                  </a:cubicBezTo>
                  <a:lnTo>
                    <a:pt x="5538216" y="4330319"/>
                  </a:lnTo>
                  <a:cubicBezTo>
                    <a:pt x="5538216" y="4335526"/>
                    <a:pt x="5533898" y="4339844"/>
                    <a:pt x="5528691" y="4339844"/>
                  </a:cubicBezTo>
                  <a:lnTo>
                    <a:pt x="9525" y="4339844"/>
                  </a:lnTo>
                  <a:cubicBezTo>
                    <a:pt x="4318" y="4339844"/>
                    <a:pt x="0" y="4335526"/>
                    <a:pt x="0" y="4330319"/>
                  </a:cubicBezTo>
                  <a:lnTo>
                    <a:pt x="0" y="9525"/>
                  </a:lnTo>
                  <a:cubicBezTo>
                    <a:pt x="0" y="4318"/>
                    <a:pt x="4318" y="0"/>
                    <a:pt x="9525" y="0"/>
                  </a:cubicBezTo>
                  <a:moveTo>
                    <a:pt x="9525" y="19050"/>
                  </a:moveTo>
                  <a:lnTo>
                    <a:pt x="9525" y="9525"/>
                  </a:lnTo>
                  <a:lnTo>
                    <a:pt x="19050" y="9525"/>
                  </a:lnTo>
                  <a:lnTo>
                    <a:pt x="19050" y="4330319"/>
                  </a:lnTo>
                  <a:lnTo>
                    <a:pt x="9525" y="4330319"/>
                  </a:lnTo>
                  <a:lnTo>
                    <a:pt x="9525" y="4320794"/>
                  </a:lnTo>
                  <a:lnTo>
                    <a:pt x="5528691" y="4320794"/>
                  </a:lnTo>
                  <a:lnTo>
                    <a:pt x="5528691" y="4330319"/>
                  </a:lnTo>
                  <a:lnTo>
                    <a:pt x="5519166" y="4330319"/>
                  </a:lnTo>
                  <a:lnTo>
                    <a:pt x="5519166" y="9525"/>
                  </a:lnTo>
                  <a:lnTo>
                    <a:pt x="5528691" y="9525"/>
                  </a:lnTo>
                  <a:lnTo>
                    <a:pt x="5528691" y="19050"/>
                  </a:lnTo>
                  <a:lnTo>
                    <a:pt x="9525" y="19050"/>
                  </a:ln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
            <p:cNvSpPr txBox="1"/>
            <p:nvPr/>
          </p:nvSpPr>
          <p:spPr>
            <a:xfrm>
              <a:off x="0" y="-19050"/>
              <a:ext cx="5538250" cy="4358900"/>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b="0" i="0" lang="en-US" sz="1800" u="none" cap="none" strike="noStrike">
                  <a:solidFill>
                    <a:srgbClr val="FFFFFF"/>
                  </a:solidFill>
                  <a:latin typeface="Poppins"/>
                  <a:ea typeface="Poppins"/>
                  <a:cs typeface="Poppins"/>
                  <a:sym typeface="Poppins"/>
                </a:rPr>
                <a:t>Regulasi Turunan</a:t>
              </a:r>
              <a:endParaRPr/>
            </a:p>
            <a:p>
              <a:pPr indent="-162878" lvl="1" marL="325755" marR="0" rtl="0" algn="l">
                <a:lnSpc>
                  <a:spcPct val="120000"/>
                </a:lnSpc>
                <a:spcBef>
                  <a:spcPts val="0"/>
                </a:spcBef>
                <a:spcAft>
                  <a:spcPts val="0"/>
                </a:spcAft>
                <a:buClr>
                  <a:srgbClr val="FFFFFF"/>
                </a:buClr>
                <a:buSzPts val="1800"/>
                <a:buFont typeface="Arial"/>
                <a:buChar char="•"/>
              </a:pPr>
              <a:r>
                <a:rPr b="0" i="0" lang="en-US" sz="1800" u="none" cap="none" strike="noStrike">
                  <a:solidFill>
                    <a:srgbClr val="FFFFFF"/>
                  </a:solidFill>
                  <a:latin typeface="Poppins"/>
                  <a:ea typeface="Poppins"/>
                  <a:cs typeface="Poppins"/>
                  <a:sym typeface="Poppins"/>
                </a:rPr>
                <a:t>Penetapan Arsitektur dan Peta Rencana SPBE Kementerian</a:t>
              </a:r>
              <a:endParaRPr/>
            </a:p>
            <a:p>
              <a:pPr indent="-162878" lvl="1" marL="325755" marR="0" rtl="0" algn="l">
                <a:lnSpc>
                  <a:spcPct val="120000"/>
                </a:lnSpc>
                <a:spcBef>
                  <a:spcPts val="0"/>
                </a:spcBef>
                <a:spcAft>
                  <a:spcPts val="0"/>
                </a:spcAft>
                <a:buClr>
                  <a:srgbClr val="FFFFFF"/>
                </a:buClr>
                <a:buSzPts val="1800"/>
                <a:buFont typeface="Arial"/>
                <a:buChar char="•"/>
              </a:pPr>
              <a:r>
                <a:rPr b="0" i="0" lang="en-US" sz="1800" u="none" cap="none" strike="noStrike">
                  <a:solidFill>
                    <a:srgbClr val="FFFFFF"/>
                  </a:solidFill>
                  <a:latin typeface="Poppins"/>
                  <a:ea typeface="Poppins"/>
                  <a:cs typeface="Poppins"/>
                  <a:sym typeface="Poppins"/>
                </a:rPr>
                <a:t>Pembentukan Tim Koordinasi SPBE Kementerian</a:t>
              </a:r>
              <a:endParaRPr/>
            </a:p>
            <a:p>
              <a:pPr indent="-162878" lvl="1" marL="325755" marR="0" rtl="0" algn="l">
                <a:lnSpc>
                  <a:spcPct val="120000"/>
                </a:lnSpc>
                <a:spcBef>
                  <a:spcPts val="0"/>
                </a:spcBef>
                <a:spcAft>
                  <a:spcPts val="0"/>
                </a:spcAft>
                <a:buClr>
                  <a:srgbClr val="FFFFFF"/>
                </a:buClr>
                <a:buSzPts val="1800"/>
                <a:buFont typeface="Arial"/>
                <a:buChar char="•"/>
              </a:pPr>
              <a:r>
                <a:rPr b="0" i="0" lang="en-US" sz="1800" u="none" cap="none" strike="noStrike">
                  <a:solidFill>
                    <a:srgbClr val="FFFFFF"/>
                  </a:solidFill>
                  <a:latin typeface="Poppins"/>
                  <a:ea typeface="Poppins"/>
                  <a:cs typeface="Poppins"/>
                  <a:sym typeface="Poppins"/>
                </a:rPr>
                <a:t>Keijakan teknis SPBE Kementerian</a:t>
              </a:r>
              <a:endParaRPr/>
            </a:p>
          </p:txBody>
        </p:sp>
      </p:grpSp>
      <p:grpSp>
        <p:nvGrpSpPr>
          <p:cNvPr id="152" name="Google Shape;152;p2"/>
          <p:cNvGrpSpPr/>
          <p:nvPr/>
        </p:nvGrpSpPr>
        <p:grpSpPr>
          <a:xfrm>
            <a:off x="283106" y="4802739"/>
            <a:ext cx="2145507" cy="1321593"/>
            <a:chOff x="0" y="-19050"/>
            <a:chExt cx="2860675" cy="1762125"/>
          </a:xfrm>
        </p:grpSpPr>
        <p:sp>
          <p:nvSpPr>
            <p:cNvPr id="153" name="Google Shape;153;p2"/>
            <p:cNvSpPr/>
            <p:nvPr/>
          </p:nvSpPr>
          <p:spPr>
            <a:xfrm>
              <a:off x="9525" y="9525"/>
              <a:ext cx="2841625" cy="1724025"/>
            </a:xfrm>
            <a:custGeom>
              <a:rect b="b" l="l" r="r" t="t"/>
              <a:pathLst>
                <a:path extrusionOk="0" h="1724025" w="2841625">
                  <a:moveTo>
                    <a:pt x="0" y="0"/>
                  </a:moveTo>
                  <a:lnTo>
                    <a:pt x="2841625" y="0"/>
                  </a:lnTo>
                  <a:lnTo>
                    <a:pt x="2841625" y="1724025"/>
                  </a:lnTo>
                  <a:lnTo>
                    <a:pt x="0" y="1724025"/>
                  </a:lnTo>
                  <a:close/>
                </a:path>
              </a:pathLst>
            </a:custGeom>
            <a:solidFill>
              <a:srgbClr val="2881A6"/>
            </a:solidFill>
            <a:ln>
              <a:noFill/>
            </a:ln>
          </p:spPr>
        </p:sp>
        <p:sp>
          <p:nvSpPr>
            <p:cNvPr id="154" name="Google Shape;154;p2"/>
            <p:cNvSpPr/>
            <p:nvPr/>
          </p:nvSpPr>
          <p:spPr>
            <a:xfrm>
              <a:off x="0" y="0"/>
              <a:ext cx="2860675" cy="1743075"/>
            </a:xfrm>
            <a:custGeom>
              <a:rect b="b" l="l" r="r" t="t"/>
              <a:pathLst>
                <a:path extrusionOk="0" h="1743075" w="2860675">
                  <a:moveTo>
                    <a:pt x="9525" y="0"/>
                  </a:moveTo>
                  <a:lnTo>
                    <a:pt x="2851150" y="0"/>
                  </a:lnTo>
                  <a:cubicBezTo>
                    <a:pt x="2856357" y="0"/>
                    <a:pt x="2860675" y="4318"/>
                    <a:pt x="2860675" y="9525"/>
                  </a:cubicBezTo>
                  <a:lnTo>
                    <a:pt x="2860675" y="1733550"/>
                  </a:lnTo>
                  <a:cubicBezTo>
                    <a:pt x="2860675" y="1738757"/>
                    <a:pt x="2856357" y="1743075"/>
                    <a:pt x="2851150" y="1743075"/>
                  </a:cubicBezTo>
                  <a:lnTo>
                    <a:pt x="9525" y="1743075"/>
                  </a:lnTo>
                  <a:cubicBezTo>
                    <a:pt x="4318" y="1743075"/>
                    <a:pt x="0" y="1738757"/>
                    <a:pt x="0" y="1733550"/>
                  </a:cubicBezTo>
                  <a:lnTo>
                    <a:pt x="0" y="9525"/>
                  </a:lnTo>
                  <a:cubicBezTo>
                    <a:pt x="0" y="4318"/>
                    <a:pt x="4318" y="0"/>
                    <a:pt x="9525" y="0"/>
                  </a:cubicBezTo>
                  <a:moveTo>
                    <a:pt x="9525" y="19050"/>
                  </a:moveTo>
                  <a:lnTo>
                    <a:pt x="9525" y="9525"/>
                  </a:lnTo>
                  <a:lnTo>
                    <a:pt x="19050" y="9525"/>
                  </a:lnTo>
                  <a:lnTo>
                    <a:pt x="19050" y="1733550"/>
                  </a:lnTo>
                  <a:lnTo>
                    <a:pt x="9525" y="1733550"/>
                  </a:lnTo>
                  <a:lnTo>
                    <a:pt x="9525" y="1724025"/>
                  </a:lnTo>
                  <a:lnTo>
                    <a:pt x="2851150" y="1724025"/>
                  </a:lnTo>
                  <a:lnTo>
                    <a:pt x="2851150" y="1733550"/>
                  </a:lnTo>
                  <a:lnTo>
                    <a:pt x="2841625" y="1733550"/>
                  </a:lnTo>
                  <a:lnTo>
                    <a:pt x="2841625" y="9525"/>
                  </a:lnTo>
                  <a:lnTo>
                    <a:pt x="2851150" y="9525"/>
                  </a:lnTo>
                  <a:lnTo>
                    <a:pt x="2851150" y="19050"/>
                  </a:lnTo>
                  <a:lnTo>
                    <a:pt x="9525" y="1905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
            <p:cNvSpPr txBox="1"/>
            <p:nvPr/>
          </p:nvSpPr>
          <p:spPr>
            <a:xfrm>
              <a:off x="0" y="-19050"/>
              <a:ext cx="2860650" cy="1762100"/>
            </a:xfrm>
            <a:prstGeom prst="rect">
              <a:avLst/>
            </a:prstGeom>
            <a:noFill/>
            <a:ln>
              <a:noFill/>
            </a:ln>
          </p:spPr>
          <p:txBody>
            <a:bodyPr anchorCtr="0" anchor="ctr" bIns="50800" lIns="50800" spcFirstLastPara="1" rIns="50800" wrap="square" tIns="50800">
              <a:noAutofit/>
            </a:bodyPr>
            <a:lstStyle/>
            <a:p>
              <a:pPr indent="0" lvl="0" marL="0" marR="0" rtl="0" algn="ctr">
                <a:lnSpc>
                  <a:spcPct val="120010"/>
                </a:lnSpc>
                <a:spcBef>
                  <a:spcPts val="0"/>
                </a:spcBef>
                <a:spcAft>
                  <a:spcPts val="0"/>
                </a:spcAft>
                <a:buNone/>
              </a:pPr>
              <a:r>
                <a:rPr b="0" i="0" lang="en-US" sz="1899" u="none" cap="none" strike="noStrike">
                  <a:solidFill>
                    <a:schemeClr val="lt1"/>
                  </a:solidFill>
                  <a:latin typeface="Poppins"/>
                  <a:ea typeface="Poppins"/>
                  <a:cs typeface="Poppins"/>
                  <a:sym typeface="Poppins"/>
                </a:rPr>
                <a:t>Permendikbud Dapodik</a:t>
              </a:r>
              <a:endParaRPr/>
            </a:p>
            <a:p>
              <a:pPr indent="0" lvl="0" marL="0" marR="0" rtl="0" algn="ctr">
                <a:lnSpc>
                  <a:spcPct val="120010"/>
                </a:lnSpc>
                <a:spcBef>
                  <a:spcPts val="0"/>
                </a:spcBef>
                <a:spcAft>
                  <a:spcPts val="0"/>
                </a:spcAft>
                <a:buNone/>
              </a:pPr>
              <a:r>
                <a:rPr b="0" i="0" lang="en-US" sz="1899" u="none" cap="none" strike="noStrike">
                  <a:solidFill>
                    <a:schemeClr val="lt1"/>
                  </a:solidFill>
                  <a:latin typeface="Poppins"/>
                  <a:ea typeface="Poppins"/>
                  <a:cs typeface="Poppins"/>
                  <a:sym typeface="Poppins"/>
                </a:rPr>
                <a:t>No 79/2015</a:t>
              </a:r>
              <a:endParaRPr/>
            </a:p>
          </p:txBody>
        </p:sp>
      </p:grpSp>
      <p:grpSp>
        <p:nvGrpSpPr>
          <p:cNvPr id="156" name="Google Shape;156;p2"/>
          <p:cNvGrpSpPr/>
          <p:nvPr/>
        </p:nvGrpSpPr>
        <p:grpSpPr>
          <a:xfrm>
            <a:off x="283106" y="6204788"/>
            <a:ext cx="2145507" cy="1321594"/>
            <a:chOff x="0" y="-19050"/>
            <a:chExt cx="2860675" cy="1762125"/>
          </a:xfrm>
        </p:grpSpPr>
        <p:sp>
          <p:nvSpPr>
            <p:cNvPr id="157" name="Google Shape;157;p2"/>
            <p:cNvSpPr/>
            <p:nvPr/>
          </p:nvSpPr>
          <p:spPr>
            <a:xfrm>
              <a:off x="9525" y="9525"/>
              <a:ext cx="2841625" cy="1724025"/>
            </a:xfrm>
            <a:custGeom>
              <a:rect b="b" l="l" r="r" t="t"/>
              <a:pathLst>
                <a:path extrusionOk="0" h="1724025" w="2841625">
                  <a:moveTo>
                    <a:pt x="0" y="0"/>
                  </a:moveTo>
                  <a:lnTo>
                    <a:pt x="2841625" y="0"/>
                  </a:lnTo>
                  <a:lnTo>
                    <a:pt x="2841625" y="1724025"/>
                  </a:lnTo>
                  <a:lnTo>
                    <a:pt x="0" y="1724025"/>
                  </a:lnTo>
                  <a:close/>
                </a:path>
              </a:pathLst>
            </a:custGeom>
            <a:solidFill>
              <a:srgbClr val="5F497A"/>
            </a:solidFill>
            <a:ln>
              <a:noFill/>
            </a:ln>
          </p:spPr>
        </p:sp>
        <p:sp>
          <p:nvSpPr>
            <p:cNvPr id="158" name="Google Shape;158;p2"/>
            <p:cNvSpPr/>
            <p:nvPr/>
          </p:nvSpPr>
          <p:spPr>
            <a:xfrm>
              <a:off x="0" y="0"/>
              <a:ext cx="2860675" cy="1743075"/>
            </a:xfrm>
            <a:custGeom>
              <a:rect b="b" l="l" r="r" t="t"/>
              <a:pathLst>
                <a:path extrusionOk="0" h="1743075" w="2860675">
                  <a:moveTo>
                    <a:pt x="9525" y="0"/>
                  </a:moveTo>
                  <a:lnTo>
                    <a:pt x="2851150" y="0"/>
                  </a:lnTo>
                  <a:cubicBezTo>
                    <a:pt x="2856357" y="0"/>
                    <a:pt x="2860675" y="4318"/>
                    <a:pt x="2860675" y="9525"/>
                  </a:cubicBezTo>
                  <a:lnTo>
                    <a:pt x="2860675" y="1733550"/>
                  </a:lnTo>
                  <a:cubicBezTo>
                    <a:pt x="2860675" y="1738757"/>
                    <a:pt x="2856357" y="1743075"/>
                    <a:pt x="2851150" y="1743075"/>
                  </a:cubicBezTo>
                  <a:lnTo>
                    <a:pt x="9525" y="1743075"/>
                  </a:lnTo>
                  <a:cubicBezTo>
                    <a:pt x="4318" y="1743075"/>
                    <a:pt x="0" y="1738757"/>
                    <a:pt x="0" y="1733550"/>
                  </a:cubicBezTo>
                  <a:lnTo>
                    <a:pt x="0" y="9525"/>
                  </a:lnTo>
                  <a:cubicBezTo>
                    <a:pt x="0" y="4318"/>
                    <a:pt x="4318" y="0"/>
                    <a:pt x="9525" y="0"/>
                  </a:cubicBezTo>
                  <a:moveTo>
                    <a:pt x="9525" y="19050"/>
                  </a:moveTo>
                  <a:lnTo>
                    <a:pt x="9525" y="9525"/>
                  </a:lnTo>
                  <a:lnTo>
                    <a:pt x="19050" y="9525"/>
                  </a:lnTo>
                  <a:lnTo>
                    <a:pt x="19050" y="1733550"/>
                  </a:lnTo>
                  <a:lnTo>
                    <a:pt x="9525" y="1733550"/>
                  </a:lnTo>
                  <a:lnTo>
                    <a:pt x="9525" y="1724025"/>
                  </a:lnTo>
                  <a:lnTo>
                    <a:pt x="2851150" y="1724025"/>
                  </a:lnTo>
                  <a:lnTo>
                    <a:pt x="2851150" y="1733550"/>
                  </a:lnTo>
                  <a:lnTo>
                    <a:pt x="2841625" y="1733550"/>
                  </a:lnTo>
                  <a:lnTo>
                    <a:pt x="2841625" y="9525"/>
                  </a:lnTo>
                  <a:lnTo>
                    <a:pt x="2851150" y="9525"/>
                  </a:lnTo>
                  <a:lnTo>
                    <a:pt x="2851150" y="19050"/>
                  </a:lnTo>
                  <a:lnTo>
                    <a:pt x="9525" y="19050"/>
                  </a:lnTo>
                  <a:close/>
                </a:path>
              </a:pathLst>
            </a:custGeom>
            <a:solidFill>
              <a:srgbClr val="5F49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
            <p:cNvSpPr txBox="1"/>
            <p:nvPr/>
          </p:nvSpPr>
          <p:spPr>
            <a:xfrm>
              <a:off x="0" y="-19050"/>
              <a:ext cx="2860650" cy="1762100"/>
            </a:xfrm>
            <a:prstGeom prst="rect">
              <a:avLst/>
            </a:prstGeom>
            <a:solidFill>
              <a:srgbClr val="5F497A"/>
            </a:solidFill>
            <a:ln>
              <a:noFill/>
            </a:ln>
          </p:spPr>
          <p:txBody>
            <a:bodyPr anchorCtr="0" anchor="ctr" bIns="50800" lIns="50800" spcFirstLastPara="1" rIns="50800" wrap="square" tIns="50800">
              <a:noAutofit/>
            </a:bodyPr>
            <a:lstStyle/>
            <a:p>
              <a:pPr indent="0" lvl="0" marL="0" marR="0" rtl="0" algn="ctr">
                <a:lnSpc>
                  <a:spcPct val="120010"/>
                </a:lnSpc>
                <a:spcBef>
                  <a:spcPts val="0"/>
                </a:spcBef>
                <a:spcAft>
                  <a:spcPts val="0"/>
                </a:spcAft>
                <a:buNone/>
              </a:pPr>
              <a:r>
                <a:rPr b="0" i="0" lang="en-US" sz="1999" u="none" cap="none" strike="noStrike">
                  <a:solidFill>
                    <a:schemeClr val="lt1"/>
                  </a:solidFill>
                  <a:latin typeface="Poppins"/>
                  <a:ea typeface="Poppins"/>
                  <a:cs typeface="Poppins"/>
                  <a:sym typeface="Poppins"/>
                </a:rPr>
                <a:t>Data Kebudayaan</a:t>
              </a:r>
              <a:endParaRPr/>
            </a:p>
          </p:txBody>
        </p:sp>
      </p:grpSp>
      <p:grpSp>
        <p:nvGrpSpPr>
          <p:cNvPr id="160" name="Google Shape;160;p2"/>
          <p:cNvGrpSpPr/>
          <p:nvPr/>
        </p:nvGrpSpPr>
        <p:grpSpPr>
          <a:xfrm>
            <a:off x="2626582" y="6204738"/>
            <a:ext cx="2610516" cy="1321594"/>
            <a:chOff x="0" y="-19050"/>
            <a:chExt cx="3480689" cy="1762125"/>
          </a:xfrm>
        </p:grpSpPr>
        <p:sp>
          <p:nvSpPr>
            <p:cNvPr id="161" name="Google Shape;161;p2"/>
            <p:cNvSpPr/>
            <p:nvPr/>
          </p:nvSpPr>
          <p:spPr>
            <a:xfrm>
              <a:off x="9525" y="9525"/>
              <a:ext cx="3461639" cy="1724025"/>
            </a:xfrm>
            <a:custGeom>
              <a:rect b="b" l="l" r="r" t="t"/>
              <a:pathLst>
                <a:path extrusionOk="0" h="1724025" w="3461639">
                  <a:moveTo>
                    <a:pt x="0" y="0"/>
                  </a:moveTo>
                  <a:lnTo>
                    <a:pt x="3461639" y="0"/>
                  </a:lnTo>
                  <a:lnTo>
                    <a:pt x="3461639" y="1724025"/>
                  </a:lnTo>
                  <a:lnTo>
                    <a:pt x="0" y="1724025"/>
                  </a:lnTo>
                  <a:close/>
                </a:path>
              </a:pathLst>
            </a:custGeom>
            <a:solidFill>
              <a:srgbClr val="2881A6"/>
            </a:solidFill>
            <a:ln>
              <a:noFill/>
            </a:ln>
          </p:spPr>
        </p:sp>
        <p:sp>
          <p:nvSpPr>
            <p:cNvPr id="162" name="Google Shape;162;p2"/>
            <p:cNvSpPr/>
            <p:nvPr/>
          </p:nvSpPr>
          <p:spPr>
            <a:xfrm>
              <a:off x="0" y="0"/>
              <a:ext cx="3480689" cy="1743075"/>
            </a:xfrm>
            <a:custGeom>
              <a:rect b="b" l="l" r="r" t="t"/>
              <a:pathLst>
                <a:path extrusionOk="0" h="1743075" w="3480689">
                  <a:moveTo>
                    <a:pt x="9525" y="0"/>
                  </a:moveTo>
                  <a:lnTo>
                    <a:pt x="3471164" y="0"/>
                  </a:lnTo>
                  <a:cubicBezTo>
                    <a:pt x="3476371" y="0"/>
                    <a:pt x="3480689" y="4318"/>
                    <a:pt x="3480689" y="9525"/>
                  </a:cubicBezTo>
                  <a:lnTo>
                    <a:pt x="3480689" y="1733550"/>
                  </a:lnTo>
                  <a:cubicBezTo>
                    <a:pt x="3480689" y="1738757"/>
                    <a:pt x="3476371" y="1743075"/>
                    <a:pt x="3471164" y="1743075"/>
                  </a:cubicBezTo>
                  <a:lnTo>
                    <a:pt x="9525" y="1743075"/>
                  </a:lnTo>
                  <a:cubicBezTo>
                    <a:pt x="4318" y="1743075"/>
                    <a:pt x="0" y="1738757"/>
                    <a:pt x="0" y="1733550"/>
                  </a:cubicBezTo>
                  <a:lnTo>
                    <a:pt x="0" y="9525"/>
                  </a:lnTo>
                  <a:cubicBezTo>
                    <a:pt x="0" y="4318"/>
                    <a:pt x="4318" y="0"/>
                    <a:pt x="9525" y="0"/>
                  </a:cubicBezTo>
                  <a:moveTo>
                    <a:pt x="9525" y="19050"/>
                  </a:moveTo>
                  <a:lnTo>
                    <a:pt x="9525" y="9525"/>
                  </a:lnTo>
                  <a:lnTo>
                    <a:pt x="19050" y="9525"/>
                  </a:lnTo>
                  <a:lnTo>
                    <a:pt x="19050" y="1733550"/>
                  </a:lnTo>
                  <a:lnTo>
                    <a:pt x="9525" y="1733550"/>
                  </a:lnTo>
                  <a:lnTo>
                    <a:pt x="9525" y="1724025"/>
                  </a:lnTo>
                  <a:lnTo>
                    <a:pt x="3471164" y="1724025"/>
                  </a:lnTo>
                  <a:lnTo>
                    <a:pt x="3471164" y="1733550"/>
                  </a:lnTo>
                  <a:lnTo>
                    <a:pt x="3461639" y="1733550"/>
                  </a:lnTo>
                  <a:lnTo>
                    <a:pt x="3461639" y="9525"/>
                  </a:lnTo>
                  <a:lnTo>
                    <a:pt x="3471164" y="9525"/>
                  </a:lnTo>
                  <a:lnTo>
                    <a:pt x="3471164" y="19050"/>
                  </a:lnTo>
                  <a:lnTo>
                    <a:pt x="9525" y="1905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
            <p:cNvSpPr txBox="1"/>
            <p:nvPr/>
          </p:nvSpPr>
          <p:spPr>
            <a:xfrm>
              <a:off x="0" y="-19050"/>
              <a:ext cx="3480650" cy="1762100"/>
            </a:xfrm>
            <a:prstGeom prst="rect">
              <a:avLst/>
            </a:prstGeom>
            <a:noFill/>
            <a:ln>
              <a:noFill/>
            </a:ln>
          </p:spPr>
          <p:txBody>
            <a:bodyPr anchorCtr="0" anchor="ctr" bIns="50800" lIns="50800" spcFirstLastPara="1" rIns="50800" wrap="square" tIns="50800">
              <a:noAutofit/>
            </a:bodyPr>
            <a:lstStyle/>
            <a:p>
              <a:pPr indent="0" lvl="0" marL="0" marR="0" rtl="0" algn="ctr">
                <a:lnSpc>
                  <a:spcPct val="120010"/>
                </a:lnSpc>
                <a:spcBef>
                  <a:spcPts val="0"/>
                </a:spcBef>
                <a:spcAft>
                  <a:spcPts val="0"/>
                </a:spcAft>
                <a:buNone/>
              </a:pPr>
              <a:r>
                <a:rPr b="0" i="0" lang="en-US" sz="1899" u="none" cap="none" strike="noStrike">
                  <a:solidFill>
                    <a:schemeClr val="lt1"/>
                  </a:solidFill>
                  <a:latin typeface="Poppins"/>
                  <a:ea typeface="Poppins"/>
                  <a:cs typeface="Poppins"/>
                  <a:sym typeface="Poppins"/>
                </a:rPr>
                <a:t>Permenristekdikti Registrasi Pendidik</a:t>
              </a:r>
              <a:endParaRPr/>
            </a:p>
            <a:p>
              <a:pPr indent="0" lvl="0" marL="0" marR="0" rtl="0" algn="ctr">
                <a:lnSpc>
                  <a:spcPct val="120010"/>
                </a:lnSpc>
                <a:spcBef>
                  <a:spcPts val="0"/>
                </a:spcBef>
                <a:spcAft>
                  <a:spcPts val="0"/>
                </a:spcAft>
                <a:buNone/>
              </a:pPr>
              <a:r>
                <a:rPr b="0" i="0" lang="en-US" sz="1899" u="none" cap="none" strike="noStrike">
                  <a:solidFill>
                    <a:schemeClr val="lt1"/>
                  </a:solidFill>
                  <a:latin typeface="Poppins"/>
                  <a:ea typeface="Poppins"/>
                  <a:cs typeface="Poppins"/>
                  <a:sym typeface="Poppins"/>
                </a:rPr>
                <a:t>No 26/2015</a:t>
              </a:r>
              <a:endParaRPr/>
            </a:p>
          </p:txBody>
        </p:sp>
      </p:grpSp>
      <p:grpSp>
        <p:nvGrpSpPr>
          <p:cNvPr id="164" name="Google Shape;164;p2"/>
          <p:cNvGrpSpPr/>
          <p:nvPr/>
        </p:nvGrpSpPr>
        <p:grpSpPr>
          <a:xfrm>
            <a:off x="9340507" y="6083270"/>
            <a:ext cx="4226815" cy="3269176"/>
            <a:chOff x="0" y="-19050"/>
            <a:chExt cx="5635752" cy="4358900"/>
          </a:xfrm>
        </p:grpSpPr>
        <p:sp>
          <p:nvSpPr>
            <p:cNvPr id="165" name="Google Shape;165;p2"/>
            <p:cNvSpPr/>
            <p:nvPr/>
          </p:nvSpPr>
          <p:spPr>
            <a:xfrm>
              <a:off x="9525" y="9525"/>
              <a:ext cx="5616702" cy="4320794"/>
            </a:xfrm>
            <a:custGeom>
              <a:rect b="b" l="l" r="r" t="t"/>
              <a:pathLst>
                <a:path extrusionOk="0" h="4320794" w="5616702">
                  <a:moveTo>
                    <a:pt x="0" y="0"/>
                  </a:moveTo>
                  <a:lnTo>
                    <a:pt x="5616702" y="0"/>
                  </a:lnTo>
                  <a:lnTo>
                    <a:pt x="5616702" y="4320794"/>
                  </a:lnTo>
                  <a:lnTo>
                    <a:pt x="0" y="4320794"/>
                  </a:lnTo>
                  <a:close/>
                </a:path>
              </a:pathLst>
            </a:custGeom>
            <a:solidFill>
              <a:srgbClr val="043459"/>
            </a:solidFill>
            <a:ln>
              <a:noFill/>
            </a:ln>
          </p:spPr>
        </p:sp>
        <p:sp>
          <p:nvSpPr>
            <p:cNvPr id="166" name="Google Shape;166;p2"/>
            <p:cNvSpPr/>
            <p:nvPr/>
          </p:nvSpPr>
          <p:spPr>
            <a:xfrm>
              <a:off x="0" y="0"/>
              <a:ext cx="5635752" cy="4339844"/>
            </a:xfrm>
            <a:custGeom>
              <a:rect b="b" l="l" r="r" t="t"/>
              <a:pathLst>
                <a:path extrusionOk="0" h="4339844" w="5635752">
                  <a:moveTo>
                    <a:pt x="9525" y="0"/>
                  </a:moveTo>
                  <a:lnTo>
                    <a:pt x="5626227" y="0"/>
                  </a:lnTo>
                  <a:cubicBezTo>
                    <a:pt x="5631434" y="0"/>
                    <a:pt x="5635752" y="4318"/>
                    <a:pt x="5635752" y="9525"/>
                  </a:cubicBezTo>
                  <a:lnTo>
                    <a:pt x="5635752" y="4330319"/>
                  </a:lnTo>
                  <a:cubicBezTo>
                    <a:pt x="5635752" y="4335526"/>
                    <a:pt x="5631434" y="4339844"/>
                    <a:pt x="5626227" y="4339844"/>
                  </a:cubicBezTo>
                  <a:lnTo>
                    <a:pt x="9525" y="4339844"/>
                  </a:lnTo>
                  <a:cubicBezTo>
                    <a:pt x="4318" y="4339844"/>
                    <a:pt x="0" y="4335526"/>
                    <a:pt x="0" y="4330319"/>
                  </a:cubicBezTo>
                  <a:lnTo>
                    <a:pt x="0" y="9525"/>
                  </a:lnTo>
                  <a:cubicBezTo>
                    <a:pt x="0" y="4318"/>
                    <a:pt x="4318" y="0"/>
                    <a:pt x="9525" y="0"/>
                  </a:cubicBezTo>
                  <a:moveTo>
                    <a:pt x="9525" y="19050"/>
                  </a:moveTo>
                  <a:lnTo>
                    <a:pt x="9525" y="9525"/>
                  </a:lnTo>
                  <a:lnTo>
                    <a:pt x="19050" y="9525"/>
                  </a:lnTo>
                  <a:lnTo>
                    <a:pt x="19050" y="4330319"/>
                  </a:lnTo>
                  <a:lnTo>
                    <a:pt x="9525" y="4330319"/>
                  </a:lnTo>
                  <a:lnTo>
                    <a:pt x="9525" y="4320794"/>
                  </a:lnTo>
                  <a:lnTo>
                    <a:pt x="5626227" y="4320794"/>
                  </a:lnTo>
                  <a:lnTo>
                    <a:pt x="5626227" y="4330319"/>
                  </a:lnTo>
                  <a:lnTo>
                    <a:pt x="5616702" y="4330319"/>
                  </a:lnTo>
                  <a:lnTo>
                    <a:pt x="5616702" y="9525"/>
                  </a:lnTo>
                  <a:lnTo>
                    <a:pt x="5626227" y="9525"/>
                  </a:lnTo>
                  <a:lnTo>
                    <a:pt x="5626227" y="19050"/>
                  </a:lnTo>
                  <a:lnTo>
                    <a:pt x="9525" y="19050"/>
                  </a:ln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
            <p:cNvSpPr txBox="1"/>
            <p:nvPr/>
          </p:nvSpPr>
          <p:spPr>
            <a:xfrm>
              <a:off x="0" y="-19050"/>
              <a:ext cx="5635698" cy="4358900"/>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b="0" i="0" lang="en-US" sz="1800" u="none" cap="none" strike="noStrike">
                  <a:solidFill>
                    <a:srgbClr val="FFFFFF"/>
                  </a:solidFill>
                  <a:latin typeface="Poppins"/>
                  <a:ea typeface="Poppins"/>
                  <a:cs typeface="Poppins"/>
                  <a:sym typeface="Poppins"/>
                </a:rPr>
                <a:t>Regulasi Turunan</a:t>
              </a:r>
              <a:endParaRPr/>
            </a:p>
            <a:p>
              <a:pPr indent="-162878" lvl="1" marL="325755" marR="0" rtl="0" algn="l">
                <a:lnSpc>
                  <a:spcPct val="120000"/>
                </a:lnSpc>
                <a:spcBef>
                  <a:spcPts val="0"/>
                </a:spcBef>
                <a:spcAft>
                  <a:spcPts val="0"/>
                </a:spcAft>
                <a:buClr>
                  <a:srgbClr val="FFFFFF"/>
                </a:buClr>
                <a:buSzPts val="1800"/>
                <a:buFont typeface="Arial"/>
                <a:buChar char="•"/>
              </a:pPr>
              <a:r>
                <a:rPr b="0" i="0" lang="en-US" sz="1800" u="none" cap="none" strike="noStrike">
                  <a:solidFill>
                    <a:srgbClr val="FFFFFF"/>
                  </a:solidFill>
                  <a:latin typeface="Poppins"/>
                  <a:ea typeface="Poppins"/>
                  <a:cs typeface="Poppins"/>
                  <a:sym typeface="Poppins"/>
                </a:rPr>
                <a:t>Kepmen</a:t>
              </a:r>
              <a:endParaRPr/>
            </a:p>
            <a:p>
              <a:pPr indent="-222881" lvl="2" marL="668647" marR="0" rtl="0" algn="l">
                <a:lnSpc>
                  <a:spcPct val="120000"/>
                </a:lnSpc>
                <a:spcBef>
                  <a:spcPts val="0"/>
                </a:spcBef>
                <a:spcAft>
                  <a:spcPts val="0"/>
                </a:spcAft>
                <a:buClr>
                  <a:srgbClr val="FFFFFF"/>
                </a:buClr>
                <a:buSzPts val="1800"/>
                <a:buFont typeface="Arial"/>
                <a:buChar char="⚬"/>
              </a:pPr>
              <a:r>
                <a:rPr b="0" i="0" lang="en-US" sz="1800" u="none" cap="none" strike="noStrike">
                  <a:solidFill>
                    <a:srgbClr val="FFFFFF"/>
                  </a:solidFill>
                  <a:latin typeface="Poppins"/>
                  <a:ea typeface="Poppins"/>
                  <a:cs typeface="Poppins"/>
                  <a:sym typeface="Poppins"/>
                </a:rPr>
                <a:t>Juknis Data Pauddasmen </a:t>
              </a:r>
              <a:endParaRPr/>
            </a:p>
            <a:p>
              <a:pPr indent="-222881" lvl="2" marL="668647" marR="0" rtl="0" algn="l">
                <a:lnSpc>
                  <a:spcPct val="120000"/>
                </a:lnSpc>
                <a:spcBef>
                  <a:spcPts val="0"/>
                </a:spcBef>
                <a:spcAft>
                  <a:spcPts val="0"/>
                </a:spcAft>
                <a:buClr>
                  <a:srgbClr val="FFFFFF"/>
                </a:buClr>
                <a:buSzPts val="1800"/>
                <a:buFont typeface="Arial"/>
                <a:buChar char="⚬"/>
              </a:pPr>
              <a:r>
                <a:rPr b="0" i="0" lang="en-US" sz="1800" u="none" cap="none" strike="noStrike">
                  <a:solidFill>
                    <a:srgbClr val="FFFFFF"/>
                  </a:solidFill>
                  <a:latin typeface="Poppins"/>
                  <a:ea typeface="Poppins"/>
                  <a:cs typeface="Poppins"/>
                  <a:sym typeface="Poppins"/>
                </a:rPr>
                <a:t>Juknis Data Dikti</a:t>
              </a:r>
              <a:endParaRPr/>
            </a:p>
            <a:p>
              <a:pPr indent="-222881" lvl="2" marL="668647" marR="0" rtl="0" algn="l">
                <a:lnSpc>
                  <a:spcPct val="120000"/>
                </a:lnSpc>
                <a:spcBef>
                  <a:spcPts val="0"/>
                </a:spcBef>
                <a:spcAft>
                  <a:spcPts val="0"/>
                </a:spcAft>
                <a:buClr>
                  <a:srgbClr val="FFFFFF"/>
                </a:buClr>
                <a:buSzPts val="1800"/>
                <a:buFont typeface="Arial"/>
                <a:buChar char="⚬"/>
              </a:pPr>
              <a:r>
                <a:rPr b="0" i="0" lang="en-US" sz="1800" u="none" cap="none" strike="noStrike">
                  <a:solidFill>
                    <a:srgbClr val="FFFFFF"/>
                  </a:solidFill>
                  <a:latin typeface="Poppins"/>
                  <a:ea typeface="Poppins"/>
                  <a:cs typeface="Poppins"/>
                  <a:sym typeface="Poppins"/>
                </a:rPr>
                <a:t>Juknis Data Kebudayaan</a:t>
              </a:r>
              <a:endParaRPr/>
            </a:p>
            <a:p>
              <a:pPr indent="-222881" lvl="2" marL="668647" marR="0" rtl="0" algn="l">
                <a:lnSpc>
                  <a:spcPct val="120000"/>
                </a:lnSpc>
                <a:spcBef>
                  <a:spcPts val="0"/>
                </a:spcBef>
                <a:spcAft>
                  <a:spcPts val="0"/>
                </a:spcAft>
                <a:buClr>
                  <a:srgbClr val="FFFFFF"/>
                </a:buClr>
                <a:buSzPts val="1800"/>
                <a:buFont typeface="Arial"/>
                <a:buChar char="⚬"/>
              </a:pPr>
              <a:r>
                <a:rPr b="0" i="0" lang="en-US" sz="1800" u="none" cap="none" strike="noStrike">
                  <a:solidFill>
                    <a:srgbClr val="FFFFFF"/>
                  </a:solidFill>
                  <a:latin typeface="Poppins"/>
                  <a:ea typeface="Poppins"/>
                  <a:cs typeface="Poppins"/>
                  <a:sym typeface="Poppins"/>
                </a:rPr>
                <a:t>Juknis  Data kebahasaan</a:t>
              </a:r>
              <a:endParaRPr/>
            </a:p>
            <a:p>
              <a:pPr indent="-222881" lvl="2" marL="668647" marR="0" rtl="0" algn="l">
                <a:lnSpc>
                  <a:spcPct val="120000"/>
                </a:lnSpc>
                <a:spcBef>
                  <a:spcPts val="0"/>
                </a:spcBef>
                <a:spcAft>
                  <a:spcPts val="0"/>
                </a:spcAft>
                <a:buClr>
                  <a:srgbClr val="FFFFFF"/>
                </a:buClr>
                <a:buSzPts val="1800"/>
                <a:buFont typeface="Arial"/>
                <a:buChar char="⚬"/>
              </a:pPr>
              <a:r>
                <a:rPr b="0" i="0" lang="en-US" sz="1800" u="none" cap="none" strike="noStrike">
                  <a:solidFill>
                    <a:srgbClr val="FFFFFF"/>
                  </a:solidFill>
                  <a:latin typeface="Poppins"/>
                  <a:ea typeface="Poppins"/>
                  <a:cs typeface="Poppins"/>
                  <a:sym typeface="Poppins"/>
                </a:rPr>
                <a:t>Penetapan standar data dan metadata</a:t>
              </a:r>
              <a:endParaRPr/>
            </a:p>
            <a:p>
              <a:pPr indent="-162878" lvl="1" marL="325755" marR="0" rtl="0" algn="l">
                <a:lnSpc>
                  <a:spcPct val="120000"/>
                </a:lnSpc>
                <a:spcBef>
                  <a:spcPts val="0"/>
                </a:spcBef>
                <a:spcAft>
                  <a:spcPts val="0"/>
                </a:spcAft>
                <a:buClr>
                  <a:srgbClr val="FFFFFF"/>
                </a:buClr>
                <a:buSzPts val="1800"/>
                <a:buFont typeface="Arial"/>
                <a:buChar char="•"/>
              </a:pPr>
              <a:r>
                <a:rPr b="0" i="0" lang="en-US" sz="1800" u="none" cap="none" strike="noStrike">
                  <a:solidFill>
                    <a:srgbClr val="FFFFFF"/>
                  </a:solidFill>
                  <a:latin typeface="Poppins"/>
                  <a:ea typeface="Poppins"/>
                  <a:cs typeface="Poppins"/>
                  <a:sym typeface="Poppins"/>
                </a:rPr>
                <a:t>Persesjen</a:t>
              </a:r>
              <a:endParaRPr/>
            </a:p>
            <a:p>
              <a:pPr indent="-222881" lvl="2" marL="668647" marR="0" rtl="0" algn="l">
                <a:lnSpc>
                  <a:spcPct val="120000"/>
                </a:lnSpc>
                <a:spcBef>
                  <a:spcPts val="0"/>
                </a:spcBef>
                <a:spcAft>
                  <a:spcPts val="0"/>
                </a:spcAft>
                <a:buClr>
                  <a:srgbClr val="FFFFFF"/>
                </a:buClr>
                <a:buSzPts val="1800"/>
                <a:buFont typeface="Arial"/>
                <a:buChar char="⚬"/>
              </a:pPr>
              <a:r>
                <a:rPr b="0" i="0" lang="en-US" sz="1800" u="none" cap="none" strike="noStrike">
                  <a:solidFill>
                    <a:srgbClr val="FFFFFF"/>
                  </a:solidFill>
                  <a:latin typeface="Poppins"/>
                  <a:ea typeface="Poppins"/>
                  <a:cs typeface="Poppins"/>
                  <a:sym typeface="Poppins"/>
                </a:rPr>
                <a:t>Petunjuk teknis interoperabilitas</a:t>
              </a:r>
              <a:endParaRPr/>
            </a:p>
          </p:txBody>
        </p:sp>
      </p:grpSp>
      <p:grpSp>
        <p:nvGrpSpPr>
          <p:cNvPr id="168" name="Google Shape;168;p2"/>
          <p:cNvGrpSpPr/>
          <p:nvPr/>
        </p:nvGrpSpPr>
        <p:grpSpPr>
          <a:xfrm>
            <a:off x="5435107" y="6204788"/>
            <a:ext cx="2610517" cy="1321594"/>
            <a:chOff x="0" y="-19050"/>
            <a:chExt cx="3480689" cy="1762125"/>
          </a:xfrm>
        </p:grpSpPr>
        <p:sp>
          <p:nvSpPr>
            <p:cNvPr id="169" name="Google Shape;169;p2"/>
            <p:cNvSpPr/>
            <p:nvPr/>
          </p:nvSpPr>
          <p:spPr>
            <a:xfrm>
              <a:off x="9525" y="9525"/>
              <a:ext cx="3461639" cy="1724025"/>
            </a:xfrm>
            <a:custGeom>
              <a:rect b="b" l="l" r="r" t="t"/>
              <a:pathLst>
                <a:path extrusionOk="0" h="1724025" w="3461639">
                  <a:moveTo>
                    <a:pt x="0" y="0"/>
                  </a:moveTo>
                  <a:lnTo>
                    <a:pt x="3461639" y="0"/>
                  </a:lnTo>
                  <a:lnTo>
                    <a:pt x="3461639" y="1724025"/>
                  </a:lnTo>
                  <a:lnTo>
                    <a:pt x="0" y="1724025"/>
                  </a:lnTo>
                  <a:close/>
                </a:path>
              </a:pathLst>
            </a:custGeom>
            <a:solidFill>
              <a:srgbClr val="2881A6"/>
            </a:solidFill>
            <a:ln>
              <a:noFill/>
            </a:ln>
          </p:spPr>
        </p:sp>
        <p:sp>
          <p:nvSpPr>
            <p:cNvPr id="170" name="Google Shape;170;p2"/>
            <p:cNvSpPr/>
            <p:nvPr/>
          </p:nvSpPr>
          <p:spPr>
            <a:xfrm>
              <a:off x="0" y="0"/>
              <a:ext cx="3480689" cy="1743075"/>
            </a:xfrm>
            <a:custGeom>
              <a:rect b="b" l="l" r="r" t="t"/>
              <a:pathLst>
                <a:path extrusionOk="0" h="1743075" w="3480689">
                  <a:moveTo>
                    <a:pt x="9525" y="0"/>
                  </a:moveTo>
                  <a:lnTo>
                    <a:pt x="3471164" y="0"/>
                  </a:lnTo>
                  <a:cubicBezTo>
                    <a:pt x="3476371" y="0"/>
                    <a:pt x="3480689" y="4318"/>
                    <a:pt x="3480689" y="9525"/>
                  </a:cubicBezTo>
                  <a:lnTo>
                    <a:pt x="3480689" y="1733550"/>
                  </a:lnTo>
                  <a:cubicBezTo>
                    <a:pt x="3480689" y="1738757"/>
                    <a:pt x="3476371" y="1743075"/>
                    <a:pt x="3471164" y="1743075"/>
                  </a:cubicBezTo>
                  <a:lnTo>
                    <a:pt x="9525" y="1743075"/>
                  </a:lnTo>
                  <a:cubicBezTo>
                    <a:pt x="4318" y="1743075"/>
                    <a:pt x="0" y="1738757"/>
                    <a:pt x="0" y="1733550"/>
                  </a:cubicBezTo>
                  <a:lnTo>
                    <a:pt x="0" y="9525"/>
                  </a:lnTo>
                  <a:cubicBezTo>
                    <a:pt x="0" y="4318"/>
                    <a:pt x="4318" y="0"/>
                    <a:pt x="9525" y="0"/>
                  </a:cubicBezTo>
                  <a:moveTo>
                    <a:pt x="9525" y="19050"/>
                  </a:moveTo>
                  <a:lnTo>
                    <a:pt x="9525" y="9525"/>
                  </a:lnTo>
                  <a:lnTo>
                    <a:pt x="19050" y="9525"/>
                  </a:lnTo>
                  <a:lnTo>
                    <a:pt x="19050" y="1733550"/>
                  </a:lnTo>
                  <a:lnTo>
                    <a:pt x="9525" y="1733550"/>
                  </a:lnTo>
                  <a:lnTo>
                    <a:pt x="9525" y="1724025"/>
                  </a:lnTo>
                  <a:lnTo>
                    <a:pt x="3471164" y="1724025"/>
                  </a:lnTo>
                  <a:lnTo>
                    <a:pt x="3471164" y="1733550"/>
                  </a:lnTo>
                  <a:lnTo>
                    <a:pt x="3461639" y="1733550"/>
                  </a:lnTo>
                  <a:lnTo>
                    <a:pt x="3461639" y="9525"/>
                  </a:lnTo>
                  <a:lnTo>
                    <a:pt x="3471164" y="9525"/>
                  </a:lnTo>
                  <a:lnTo>
                    <a:pt x="3471164" y="19050"/>
                  </a:lnTo>
                  <a:lnTo>
                    <a:pt x="9525" y="1905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
            <p:cNvSpPr txBox="1"/>
            <p:nvPr/>
          </p:nvSpPr>
          <p:spPr>
            <a:xfrm>
              <a:off x="0" y="-19050"/>
              <a:ext cx="3480650" cy="1762100"/>
            </a:xfrm>
            <a:prstGeom prst="rect">
              <a:avLst/>
            </a:prstGeom>
            <a:noFill/>
            <a:ln>
              <a:noFill/>
            </a:ln>
          </p:spPr>
          <p:txBody>
            <a:bodyPr anchorCtr="0" anchor="ctr" bIns="50800" lIns="50800" spcFirstLastPara="1" rIns="50800" wrap="square" tIns="50800">
              <a:noAutofit/>
            </a:bodyPr>
            <a:lstStyle/>
            <a:p>
              <a:pPr indent="0" lvl="0" marL="0" marR="0" rtl="0" algn="ctr">
                <a:lnSpc>
                  <a:spcPct val="120010"/>
                </a:lnSpc>
                <a:spcBef>
                  <a:spcPts val="0"/>
                </a:spcBef>
                <a:spcAft>
                  <a:spcPts val="0"/>
                </a:spcAft>
                <a:buNone/>
              </a:pPr>
              <a:r>
                <a:rPr b="0" i="0" lang="en-US" sz="1899" u="none" cap="none" strike="noStrike">
                  <a:solidFill>
                    <a:schemeClr val="lt1"/>
                  </a:solidFill>
                  <a:latin typeface="Poppins"/>
                  <a:ea typeface="Poppins"/>
                  <a:cs typeface="Poppins"/>
                  <a:sym typeface="Poppins"/>
                </a:rPr>
                <a:t>Permenristekdikti</a:t>
              </a:r>
              <a:endParaRPr/>
            </a:p>
            <a:p>
              <a:pPr indent="0" lvl="0" marL="0" marR="0" rtl="0" algn="ctr">
                <a:lnSpc>
                  <a:spcPct val="120010"/>
                </a:lnSpc>
                <a:spcBef>
                  <a:spcPts val="0"/>
                </a:spcBef>
                <a:spcAft>
                  <a:spcPts val="0"/>
                </a:spcAft>
                <a:buNone/>
              </a:pPr>
              <a:r>
                <a:rPr b="0" i="0" lang="en-US" sz="1899" u="none" cap="none" strike="noStrike">
                  <a:solidFill>
                    <a:schemeClr val="lt1"/>
                  </a:solidFill>
                  <a:latin typeface="Poppins"/>
                  <a:ea typeface="Poppins"/>
                  <a:cs typeface="Poppins"/>
                  <a:sym typeface="Poppins"/>
                </a:rPr>
                <a:t>Tata Kelola TIK</a:t>
              </a:r>
              <a:endParaRPr/>
            </a:p>
            <a:p>
              <a:pPr indent="0" lvl="0" marL="0" marR="0" rtl="0" algn="ctr">
                <a:lnSpc>
                  <a:spcPct val="120010"/>
                </a:lnSpc>
                <a:spcBef>
                  <a:spcPts val="0"/>
                </a:spcBef>
                <a:spcAft>
                  <a:spcPts val="0"/>
                </a:spcAft>
                <a:buNone/>
              </a:pPr>
              <a:r>
                <a:rPr b="0" i="0" lang="en-US" sz="1899" u="none" cap="none" strike="noStrike">
                  <a:solidFill>
                    <a:schemeClr val="lt1"/>
                  </a:solidFill>
                  <a:latin typeface="Poppins"/>
                  <a:ea typeface="Poppins"/>
                  <a:cs typeface="Poppins"/>
                  <a:sym typeface="Poppins"/>
                </a:rPr>
                <a:t>No 62/2017</a:t>
              </a:r>
              <a:endParaRPr/>
            </a:p>
          </p:txBody>
        </p:sp>
      </p:grpSp>
      <p:grpSp>
        <p:nvGrpSpPr>
          <p:cNvPr id="172" name="Google Shape;172;p2"/>
          <p:cNvGrpSpPr/>
          <p:nvPr/>
        </p:nvGrpSpPr>
        <p:grpSpPr>
          <a:xfrm>
            <a:off x="283106" y="7606838"/>
            <a:ext cx="2145507" cy="1321594"/>
            <a:chOff x="0" y="-19050"/>
            <a:chExt cx="2860675" cy="1762125"/>
          </a:xfrm>
        </p:grpSpPr>
        <p:sp>
          <p:nvSpPr>
            <p:cNvPr id="173" name="Google Shape;173;p2"/>
            <p:cNvSpPr/>
            <p:nvPr/>
          </p:nvSpPr>
          <p:spPr>
            <a:xfrm>
              <a:off x="9525" y="9525"/>
              <a:ext cx="2841625" cy="1724025"/>
            </a:xfrm>
            <a:custGeom>
              <a:rect b="b" l="l" r="r" t="t"/>
              <a:pathLst>
                <a:path extrusionOk="0" h="1724025" w="2841625">
                  <a:moveTo>
                    <a:pt x="0" y="0"/>
                  </a:moveTo>
                  <a:lnTo>
                    <a:pt x="2841625" y="0"/>
                  </a:lnTo>
                  <a:lnTo>
                    <a:pt x="2841625" y="1724025"/>
                  </a:lnTo>
                  <a:lnTo>
                    <a:pt x="0" y="1724025"/>
                  </a:lnTo>
                  <a:close/>
                </a:path>
              </a:pathLst>
            </a:custGeom>
            <a:solidFill>
              <a:srgbClr val="5F497A"/>
            </a:solidFill>
            <a:ln>
              <a:noFill/>
            </a:ln>
          </p:spPr>
        </p:sp>
        <p:sp>
          <p:nvSpPr>
            <p:cNvPr id="174" name="Google Shape;174;p2"/>
            <p:cNvSpPr/>
            <p:nvPr/>
          </p:nvSpPr>
          <p:spPr>
            <a:xfrm>
              <a:off x="0" y="0"/>
              <a:ext cx="2860675" cy="1743075"/>
            </a:xfrm>
            <a:custGeom>
              <a:rect b="b" l="l" r="r" t="t"/>
              <a:pathLst>
                <a:path extrusionOk="0" h="1743075" w="2860675">
                  <a:moveTo>
                    <a:pt x="9525" y="0"/>
                  </a:moveTo>
                  <a:lnTo>
                    <a:pt x="2851150" y="0"/>
                  </a:lnTo>
                  <a:cubicBezTo>
                    <a:pt x="2856357" y="0"/>
                    <a:pt x="2860675" y="4318"/>
                    <a:pt x="2860675" y="9525"/>
                  </a:cubicBezTo>
                  <a:lnTo>
                    <a:pt x="2860675" y="1733550"/>
                  </a:lnTo>
                  <a:cubicBezTo>
                    <a:pt x="2860675" y="1738757"/>
                    <a:pt x="2856357" y="1743075"/>
                    <a:pt x="2851150" y="1743075"/>
                  </a:cubicBezTo>
                  <a:lnTo>
                    <a:pt x="9525" y="1743075"/>
                  </a:lnTo>
                  <a:cubicBezTo>
                    <a:pt x="4318" y="1743075"/>
                    <a:pt x="0" y="1738757"/>
                    <a:pt x="0" y="1733550"/>
                  </a:cubicBezTo>
                  <a:lnTo>
                    <a:pt x="0" y="9525"/>
                  </a:lnTo>
                  <a:cubicBezTo>
                    <a:pt x="0" y="4318"/>
                    <a:pt x="4318" y="0"/>
                    <a:pt x="9525" y="0"/>
                  </a:cubicBezTo>
                  <a:moveTo>
                    <a:pt x="9525" y="19050"/>
                  </a:moveTo>
                  <a:lnTo>
                    <a:pt x="9525" y="9525"/>
                  </a:lnTo>
                  <a:lnTo>
                    <a:pt x="19050" y="9525"/>
                  </a:lnTo>
                  <a:lnTo>
                    <a:pt x="19050" y="1733550"/>
                  </a:lnTo>
                  <a:lnTo>
                    <a:pt x="9525" y="1733550"/>
                  </a:lnTo>
                  <a:lnTo>
                    <a:pt x="9525" y="1724025"/>
                  </a:lnTo>
                  <a:lnTo>
                    <a:pt x="2851150" y="1724025"/>
                  </a:lnTo>
                  <a:lnTo>
                    <a:pt x="2851150" y="1733550"/>
                  </a:lnTo>
                  <a:lnTo>
                    <a:pt x="2841625" y="1733550"/>
                  </a:lnTo>
                  <a:lnTo>
                    <a:pt x="2841625" y="9525"/>
                  </a:lnTo>
                  <a:lnTo>
                    <a:pt x="2851150" y="9525"/>
                  </a:lnTo>
                  <a:lnTo>
                    <a:pt x="2851150" y="19050"/>
                  </a:lnTo>
                  <a:lnTo>
                    <a:pt x="9525" y="19050"/>
                  </a:lnTo>
                  <a:close/>
                </a:path>
              </a:pathLst>
            </a:custGeom>
            <a:solidFill>
              <a:srgbClr val="5F49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
            <p:cNvSpPr txBox="1"/>
            <p:nvPr/>
          </p:nvSpPr>
          <p:spPr>
            <a:xfrm>
              <a:off x="0" y="-19050"/>
              <a:ext cx="2860650" cy="1762100"/>
            </a:xfrm>
            <a:prstGeom prst="rect">
              <a:avLst/>
            </a:prstGeom>
            <a:solidFill>
              <a:srgbClr val="5F497A"/>
            </a:solidFill>
            <a:ln>
              <a:noFill/>
            </a:ln>
          </p:spPr>
          <p:txBody>
            <a:bodyPr anchorCtr="0" anchor="ctr" bIns="50800" lIns="50800" spcFirstLastPara="1" rIns="50800" wrap="square" tIns="50800">
              <a:noAutofit/>
            </a:bodyPr>
            <a:lstStyle/>
            <a:p>
              <a:pPr indent="0" lvl="0" marL="0" marR="0" rtl="0" algn="ctr">
                <a:lnSpc>
                  <a:spcPct val="120010"/>
                </a:lnSpc>
                <a:spcBef>
                  <a:spcPts val="0"/>
                </a:spcBef>
                <a:spcAft>
                  <a:spcPts val="0"/>
                </a:spcAft>
                <a:buNone/>
              </a:pPr>
              <a:r>
                <a:rPr b="0" i="0" lang="en-US" sz="1999" u="none" cap="none" strike="noStrike">
                  <a:solidFill>
                    <a:schemeClr val="lt1"/>
                  </a:solidFill>
                  <a:latin typeface="Poppins"/>
                  <a:ea typeface="Poppins"/>
                  <a:cs typeface="Poppins"/>
                  <a:sym typeface="Poppins"/>
                </a:rPr>
                <a:t>Data Kebahasaan dan Kesastraan</a:t>
              </a:r>
              <a:endParaRPr/>
            </a:p>
          </p:txBody>
        </p:sp>
      </p:grpSp>
      <p:sp>
        <p:nvSpPr>
          <p:cNvPr id="176" name="Google Shape;176;p2"/>
          <p:cNvSpPr/>
          <p:nvPr/>
        </p:nvSpPr>
        <p:spPr>
          <a:xfrm>
            <a:off x="1905" y="9538334"/>
            <a:ext cx="18286096" cy="748665"/>
          </a:xfrm>
          <a:custGeom>
            <a:rect b="b" l="l" r="r" t="t"/>
            <a:pathLst>
              <a:path extrusionOk="0" h="998220" w="24381461">
                <a:moveTo>
                  <a:pt x="24381461" y="998220"/>
                </a:moveTo>
                <a:lnTo>
                  <a:pt x="24381461" y="0"/>
                </a:lnTo>
                <a:lnTo>
                  <a:pt x="0" y="0"/>
                </a:lnTo>
                <a:lnTo>
                  <a:pt x="0" y="998220"/>
                </a:lnTo>
                <a:lnTo>
                  <a:pt x="24381461" y="998220"/>
                </a:lnTo>
                <a:close/>
              </a:path>
            </a:pathLst>
          </a:custGeom>
          <a:solidFill>
            <a:srgbClr val="2881A6"/>
          </a:solidFill>
          <a:ln>
            <a:noFill/>
          </a:ln>
        </p:spPr>
      </p:sp>
      <p:sp>
        <p:nvSpPr>
          <p:cNvPr id="177" name="Google Shape;177;p2"/>
          <p:cNvSpPr/>
          <p:nvPr/>
        </p:nvSpPr>
        <p:spPr>
          <a:xfrm>
            <a:off x="-887784" y="9538334"/>
            <a:ext cx="18305146" cy="767715"/>
          </a:xfrm>
          <a:custGeom>
            <a:rect b="b" l="l" r="r" t="t"/>
            <a:pathLst>
              <a:path extrusionOk="0" h="1023620" w="24406861">
                <a:moveTo>
                  <a:pt x="24394161" y="1023620"/>
                </a:moveTo>
                <a:lnTo>
                  <a:pt x="12700" y="1023620"/>
                </a:lnTo>
                <a:cubicBezTo>
                  <a:pt x="5715" y="1023620"/>
                  <a:pt x="0" y="1017905"/>
                  <a:pt x="0" y="1010920"/>
                </a:cubicBezTo>
                <a:lnTo>
                  <a:pt x="0" y="12700"/>
                </a:lnTo>
                <a:cubicBezTo>
                  <a:pt x="0" y="5715"/>
                  <a:pt x="5715" y="0"/>
                  <a:pt x="12700" y="0"/>
                </a:cubicBezTo>
                <a:lnTo>
                  <a:pt x="24394161" y="0"/>
                </a:lnTo>
                <a:cubicBezTo>
                  <a:pt x="24401146" y="0"/>
                  <a:pt x="24406861" y="5715"/>
                  <a:pt x="24406861" y="12700"/>
                </a:cubicBezTo>
                <a:lnTo>
                  <a:pt x="24406861" y="1010920"/>
                </a:lnTo>
                <a:cubicBezTo>
                  <a:pt x="24406861" y="1017905"/>
                  <a:pt x="24401146" y="1023620"/>
                  <a:pt x="24394161" y="1023620"/>
                </a:cubicBezTo>
                <a:moveTo>
                  <a:pt x="24394161" y="998220"/>
                </a:moveTo>
                <a:lnTo>
                  <a:pt x="24394161" y="1010920"/>
                </a:lnTo>
                <a:lnTo>
                  <a:pt x="24381461" y="1010920"/>
                </a:lnTo>
                <a:lnTo>
                  <a:pt x="24381461" y="12700"/>
                </a:lnTo>
                <a:lnTo>
                  <a:pt x="24394161" y="12700"/>
                </a:lnTo>
                <a:lnTo>
                  <a:pt x="24394161" y="25400"/>
                </a:lnTo>
                <a:lnTo>
                  <a:pt x="12700" y="25400"/>
                </a:lnTo>
                <a:lnTo>
                  <a:pt x="12700" y="12700"/>
                </a:lnTo>
                <a:lnTo>
                  <a:pt x="25400" y="12700"/>
                </a:lnTo>
                <a:lnTo>
                  <a:pt x="25400" y="1010920"/>
                </a:lnTo>
                <a:lnTo>
                  <a:pt x="12700" y="1010920"/>
                </a:lnTo>
                <a:lnTo>
                  <a:pt x="12700" y="998220"/>
                </a:lnTo>
                <a:lnTo>
                  <a:pt x="24394161" y="998220"/>
                </a:lnTo>
                <a:close/>
              </a:path>
            </a:pathLst>
          </a:custGeom>
          <a:solidFill>
            <a:srgbClr val="288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
          <p:cNvSpPr/>
          <p:nvPr/>
        </p:nvSpPr>
        <p:spPr>
          <a:xfrm>
            <a:off x="11304270" y="9585957"/>
            <a:ext cx="826769" cy="586740"/>
          </a:xfrm>
          <a:custGeom>
            <a:rect b="b" l="l" r="r" t="t"/>
            <a:pathLst>
              <a:path extrusionOk="0" h="782320" w="1102360">
                <a:moveTo>
                  <a:pt x="0" y="0"/>
                </a:moveTo>
                <a:lnTo>
                  <a:pt x="1102360" y="0"/>
                </a:lnTo>
                <a:lnTo>
                  <a:pt x="1102360" y="782320"/>
                </a:lnTo>
                <a:lnTo>
                  <a:pt x="0" y="782320"/>
                </a:lnTo>
                <a:close/>
              </a:path>
            </a:pathLst>
          </a:custGeom>
          <a:blipFill rotWithShape="1">
            <a:blip r:embed="rId4">
              <a:alphaModFix/>
            </a:blip>
            <a:stretch>
              <a:fillRect b="0" l="-40" r="-39" t="0"/>
            </a:stretch>
          </a:blipFill>
          <a:ln>
            <a:noFill/>
          </a:ln>
        </p:spPr>
      </p:sp>
      <p:grpSp>
        <p:nvGrpSpPr>
          <p:cNvPr id="179" name="Google Shape;179;p2"/>
          <p:cNvGrpSpPr/>
          <p:nvPr/>
        </p:nvGrpSpPr>
        <p:grpSpPr>
          <a:xfrm>
            <a:off x="2058933" y="106842"/>
            <a:ext cx="13596176" cy="1302371"/>
            <a:chOff x="0" y="-28575"/>
            <a:chExt cx="18128235" cy="1736495"/>
          </a:xfrm>
        </p:grpSpPr>
        <p:sp>
          <p:nvSpPr>
            <p:cNvPr id="180" name="Google Shape;180;p2"/>
            <p:cNvSpPr/>
            <p:nvPr/>
          </p:nvSpPr>
          <p:spPr>
            <a:xfrm>
              <a:off x="0" y="0"/>
              <a:ext cx="18128235" cy="1707920"/>
            </a:xfrm>
            <a:custGeom>
              <a:rect b="b" l="l" r="r" t="t"/>
              <a:pathLst>
                <a:path extrusionOk="0" h="1707920" w="18128235">
                  <a:moveTo>
                    <a:pt x="0" y="0"/>
                  </a:moveTo>
                  <a:lnTo>
                    <a:pt x="18128235" y="0"/>
                  </a:lnTo>
                  <a:lnTo>
                    <a:pt x="18128235" y="1707920"/>
                  </a:lnTo>
                  <a:lnTo>
                    <a:pt x="0" y="1707920"/>
                  </a:lnTo>
                  <a:close/>
                </a:path>
              </a:pathLst>
            </a:custGeom>
            <a:solidFill>
              <a:srgbClr val="043459"/>
            </a:solidFill>
            <a:ln>
              <a:noFill/>
            </a:ln>
          </p:spPr>
        </p:sp>
        <p:sp>
          <p:nvSpPr>
            <p:cNvPr id="181" name="Google Shape;181;p2"/>
            <p:cNvSpPr txBox="1"/>
            <p:nvPr/>
          </p:nvSpPr>
          <p:spPr>
            <a:xfrm>
              <a:off x="0" y="-28575"/>
              <a:ext cx="18128180" cy="1736471"/>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b="1" i="0" lang="en-US" sz="3000" u="none" cap="none" strike="noStrike">
                  <a:solidFill>
                    <a:srgbClr val="FFFFFF"/>
                  </a:solidFill>
                  <a:latin typeface="Poppins"/>
                  <a:ea typeface="Poppins"/>
                  <a:cs typeface="Poppins"/>
                  <a:sym typeface="Poppins"/>
                </a:rPr>
                <a:t>Regulasi Satu Data dan SPBE Dirancang Untuk Dijadikan Acuan </a:t>
              </a:r>
              <a:endParaRPr/>
            </a:p>
            <a:p>
              <a:pPr indent="0" lvl="0" marL="0" marR="0" rtl="0" algn="ctr">
                <a:lnSpc>
                  <a:spcPct val="120000"/>
                </a:lnSpc>
                <a:spcBef>
                  <a:spcPts val="0"/>
                </a:spcBef>
                <a:spcAft>
                  <a:spcPts val="0"/>
                </a:spcAft>
                <a:buNone/>
              </a:pPr>
              <a:r>
                <a:rPr b="1" i="0" lang="en-US" sz="3000" u="none" cap="none" strike="noStrike">
                  <a:solidFill>
                    <a:srgbClr val="FFFFFF"/>
                  </a:solidFill>
                  <a:latin typeface="Poppins"/>
                  <a:ea typeface="Poppins"/>
                  <a:cs typeface="Poppins"/>
                  <a:sym typeface="Poppins"/>
                </a:rPr>
                <a:t>Tata Kelola Data dan TIK di Kemendikbudristek</a:t>
              </a:r>
              <a:endParaRPr/>
            </a:p>
          </p:txBody>
        </p:sp>
      </p:grpSp>
      <p:sp>
        <p:nvSpPr>
          <p:cNvPr id="182" name="Google Shape;182;p2"/>
          <p:cNvSpPr/>
          <p:nvPr/>
        </p:nvSpPr>
        <p:spPr>
          <a:xfrm>
            <a:off x="359544" y="111745"/>
            <a:ext cx="2477044" cy="1808242"/>
          </a:xfrm>
          <a:custGeom>
            <a:rect b="b" l="l" r="r" t="t"/>
            <a:pathLst>
              <a:path extrusionOk="0" h="1808242" w="2477044">
                <a:moveTo>
                  <a:pt x="0" y="0"/>
                </a:moveTo>
                <a:lnTo>
                  <a:pt x="2477044" y="0"/>
                </a:lnTo>
                <a:lnTo>
                  <a:pt x="2477044" y="1808242"/>
                </a:lnTo>
                <a:lnTo>
                  <a:pt x="0" y="1808242"/>
                </a:lnTo>
                <a:lnTo>
                  <a:pt x="0" y="0"/>
                </a:lnTo>
                <a:close/>
              </a:path>
            </a:pathLst>
          </a:custGeom>
          <a:blipFill rotWithShape="1">
            <a:blip r:embed="rId5">
              <a:alphaModFix/>
            </a:blip>
            <a:stretch>
              <a:fillRect b="0" l="0" r="0" t="0"/>
            </a:stretch>
          </a:blipFill>
          <a:ln>
            <a:noFill/>
          </a:ln>
        </p:spPr>
      </p:sp>
      <p:sp>
        <p:nvSpPr>
          <p:cNvPr id="183" name="Google Shape;183;p2"/>
          <p:cNvSpPr txBox="1"/>
          <p:nvPr/>
        </p:nvSpPr>
        <p:spPr>
          <a:xfrm>
            <a:off x="834100" y="2758187"/>
            <a:ext cx="6597400" cy="314325"/>
          </a:xfrm>
          <a:prstGeom prst="rect">
            <a:avLst/>
          </a:prstGeom>
          <a:noFill/>
          <a:ln>
            <a:noFill/>
          </a:ln>
        </p:spPr>
        <p:txBody>
          <a:bodyPr anchorCtr="0" anchor="t" bIns="0" lIns="0" spcFirstLastPara="1" rIns="0" wrap="square" tIns="0">
            <a:spAutoFit/>
          </a:bodyPr>
          <a:lstStyle/>
          <a:p>
            <a:pPr indent="0" lvl="0" marL="0" marR="0" rtl="0" algn="ctr">
              <a:lnSpc>
                <a:spcPct val="120010"/>
              </a:lnSpc>
              <a:spcBef>
                <a:spcPts val="0"/>
              </a:spcBef>
              <a:spcAft>
                <a:spcPts val="0"/>
              </a:spcAft>
              <a:buNone/>
            </a:pPr>
            <a:r>
              <a:rPr b="0" i="0" lang="en-US" sz="1999" u="none" cap="none" strike="noStrike">
                <a:solidFill>
                  <a:srgbClr val="000000"/>
                </a:solidFill>
                <a:latin typeface="Poppins"/>
                <a:ea typeface="Poppins"/>
                <a:cs typeface="Poppins"/>
                <a:sym typeface="Poppins"/>
              </a:rPr>
              <a:t>Peraturan yang berlaku sebelumnya</a:t>
            </a:r>
            <a:endParaRPr/>
          </a:p>
        </p:txBody>
      </p:sp>
      <p:sp>
        <p:nvSpPr>
          <p:cNvPr id="184" name="Google Shape;184;p2"/>
          <p:cNvSpPr txBox="1"/>
          <p:nvPr/>
        </p:nvSpPr>
        <p:spPr>
          <a:xfrm>
            <a:off x="10325793" y="2710562"/>
            <a:ext cx="6597400" cy="314325"/>
          </a:xfrm>
          <a:prstGeom prst="rect">
            <a:avLst/>
          </a:prstGeom>
          <a:noFill/>
          <a:ln>
            <a:noFill/>
          </a:ln>
        </p:spPr>
        <p:txBody>
          <a:bodyPr anchorCtr="0" anchor="t" bIns="0" lIns="0" spcFirstLastPara="1" rIns="0" wrap="square" tIns="0">
            <a:spAutoFit/>
          </a:bodyPr>
          <a:lstStyle/>
          <a:p>
            <a:pPr indent="0" lvl="0" marL="0" marR="0" rtl="0" algn="ctr">
              <a:lnSpc>
                <a:spcPct val="120010"/>
              </a:lnSpc>
              <a:spcBef>
                <a:spcPts val="0"/>
              </a:spcBef>
              <a:spcAft>
                <a:spcPts val="0"/>
              </a:spcAft>
              <a:buNone/>
            </a:pPr>
            <a:r>
              <a:rPr b="0" i="0" lang="en-US" sz="1999" u="none" cap="none" strike="noStrike">
                <a:solidFill>
                  <a:srgbClr val="000000"/>
                </a:solidFill>
                <a:latin typeface="Poppins"/>
                <a:ea typeface="Poppins"/>
                <a:cs typeface="Poppins"/>
                <a:sym typeface="Poppins"/>
              </a:rPr>
              <a:t>Peraturan yang sudah di terbitkan</a:t>
            </a:r>
            <a:endParaRPr/>
          </a:p>
        </p:txBody>
      </p:sp>
      <p:sp>
        <p:nvSpPr>
          <p:cNvPr id="185" name="Google Shape;185;p2"/>
          <p:cNvSpPr txBox="1"/>
          <p:nvPr/>
        </p:nvSpPr>
        <p:spPr>
          <a:xfrm>
            <a:off x="1028700" y="1996187"/>
            <a:ext cx="6454000" cy="733425"/>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1599" u="none" cap="none" strike="noStrike">
                <a:solidFill>
                  <a:srgbClr val="000000"/>
                </a:solidFill>
                <a:latin typeface="Poppins"/>
                <a:ea typeface="Poppins"/>
                <a:cs typeface="Poppins"/>
                <a:sym typeface="Poppins"/>
              </a:rPr>
              <a:t>Telah disusun pengaturan Tata Kelola Data dan TIK di level nasional, namun belum terkait dengan pengaturan di level Kemendikbudristek</a:t>
            </a:r>
            <a:endParaRPr/>
          </a:p>
        </p:txBody>
      </p:sp>
      <p:sp>
        <p:nvSpPr>
          <p:cNvPr id="186" name="Google Shape;186;p2"/>
          <p:cNvSpPr txBox="1"/>
          <p:nvPr/>
        </p:nvSpPr>
        <p:spPr>
          <a:xfrm>
            <a:off x="9787618" y="1996187"/>
            <a:ext cx="7573000" cy="49530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1599" u="none" cap="none" strike="noStrike">
                <a:solidFill>
                  <a:srgbClr val="000000"/>
                </a:solidFill>
                <a:latin typeface="Poppins"/>
                <a:ea typeface="Poppins"/>
                <a:cs typeface="Poppins"/>
                <a:sym typeface="Poppins"/>
              </a:rPr>
              <a:t>Perubahan  Permendikbudristek diarahkan untuk memastikan keselarasan dengan Perpres dan menyempurnakan aturan sebelumnya</a:t>
            </a:r>
            <a:endParaRPr/>
          </a:p>
        </p:txBody>
      </p:sp>
      <p:sp>
        <p:nvSpPr>
          <p:cNvPr id="187" name="Google Shape;187;p2"/>
          <p:cNvSpPr txBox="1"/>
          <p:nvPr/>
        </p:nvSpPr>
        <p:spPr>
          <a:xfrm>
            <a:off x="850850" y="3139187"/>
            <a:ext cx="3808000" cy="228600"/>
          </a:xfrm>
          <a:prstGeom prst="rect">
            <a:avLst/>
          </a:prstGeom>
          <a:noFill/>
          <a:ln>
            <a:noFill/>
          </a:ln>
        </p:spPr>
        <p:txBody>
          <a:bodyPr anchorCtr="0" anchor="t" bIns="0" lIns="0" spcFirstLastPara="1" rIns="0" wrap="square" tIns="0">
            <a:spAutoFit/>
          </a:bodyPr>
          <a:lstStyle/>
          <a:p>
            <a:pPr indent="0" lvl="0" marL="0" marR="0" rtl="0" algn="ctr">
              <a:lnSpc>
                <a:spcPct val="120013"/>
              </a:lnSpc>
              <a:spcBef>
                <a:spcPts val="0"/>
              </a:spcBef>
              <a:spcAft>
                <a:spcPts val="0"/>
              </a:spcAft>
              <a:buNone/>
            </a:pPr>
            <a:r>
              <a:rPr b="0" i="0" lang="en-US" sz="1499" u="none" cap="none" strike="noStrike">
                <a:solidFill>
                  <a:srgbClr val="000000"/>
                </a:solidFill>
                <a:latin typeface="Poppins"/>
                <a:ea typeface="Poppins"/>
                <a:cs typeface="Poppins"/>
                <a:sym typeface="Poppins"/>
              </a:rPr>
              <a:t>Tata Kelola Data</a:t>
            </a:r>
            <a:endParaRPr/>
          </a:p>
        </p:txBody>
      </p:sp>
      <p:sp>
        <p:nvSpPr>
          <p:cNvPr id="188" name="Google Shape;188;p2"/>
          <p:cNvSpPr txBox="1"/>
          <p:nvPr/>
        </p:nvSpPr>
        <p:spPr>
          <a:xfrm>
            <a:off x="5243076" y="3139187"/>
            <a:ext cx="2798800" cy="228600"/>
          </a:xfrm>
          <a:prstGeom prst="rect">
            <a:avLst/>
          </a:prstGeom>
          <a:noFill/>
          <a:ln>
            <a:noFill/>
          </a:ln>
        </p:spPr>
        <p:txBody>
          <a:bodyPr anchorCtr="0" anchor="t" bIns="0" lIns="0" spcFirstLastPara="1" rIns="0" wrap="square" tIns="0">
            <a:spAutoFit/>
          </a:bodyPr>
          <a:lstStyle/>
          <a:p>
            <a:pPr indent="0" lvl="0" marL="0" marR="0" rtl="0" algn="ctr">
              <a:lnSpc>
                <a:spcPct val="120013"/>
              </a:lnSpc>
              <a:spcBef>
                <a:spcPts val="0"/>
              </a:spcBef>
              <a:spcAft>
                <a:spcPts val="0"/>
              </a:spcAft>
              <a:buNone/>
            </a:pPr>
            <a:r>
              <a:rPr b="0" i="0" lang="en-US" sz="1499" u="none" cap="none" strike="noStrike">
                <a:solidFill>
                  <a:srgbClr val="000000"/>
                </a:solidFill>
                <a:latin typeface="Poppins"/>
                <a:ea typeface="Poppins"/>
                <a:cs typeface="Poppins"/>
                <a:sym typeface="Poppins"/>
              </a:rPr>
              <a:t>Tata Kelola TIK</a:t>
            </a:r>
            <a:endParaRPr/>
          </a:p>
        </p:txBody>
      </p:sp>
      <p:sp>
        <p:nvSpPr>
          <p:cNvPr id="189" name="Google Shape;189;p2"/>
          <p:cNvSpPr txBox="1"/>
          <p:nvPr/>
        </p:nvSpPr>
        <p:spPr>
          <a:xfrm>
            <a:off x="9887568" y="3139187"/>
            <a:ext cx="2798800" cy="228600"/>
          </a:xfrm>
          <a:prstGeom prst="rect">
            <a:avLst/>
          </a:prstGeom>
          <a:noFill/>
          <a:ln>
            <a:noFill/>
          </a:ln>
        </p:spPr>
        <p:txBody>
          <a:bodyPr anchorCtr="0" anchor="t" bIns="0" lIns="0" spcFirstLastPara="1" rIns="0" wrap="square" tIns="0">
            <a:spAutoFit/>
          </a:bodyPr>
          <a:lstStyle/>
          <a:p>
            <a:pPr indent="0" lvl="0" marL="0" marR="0" rtl="0" algn="ctr">
              <a:lnSpc>
                <a:spcPct val="120013"/>
              </a:lnSpc>
              <a:spcBef>
                <a:spcPts val="0"/>
              </a:spcBef>
              <a:spcAft>
                <a:spcPts val="0"/>
              </a:spcAft>
              <a:buNone/>
            </a:pPr>
            <a:r>
              <a:rPr b="0" i="0" lang="en-US" sz="1499" u="none" cap="none" strike="noStrike">
                <a:solidFill>
                  <a:srgbClr val="000000"/>
                </a:solidFill>
                <a:latin typeface="Poppins"/>
                <a:ea typeface="Poppins"/>
                <a:cs typeface="Poppins"/>
                <a:sym typeface="Poppins"/>
              </a:rPr>
              <a:t>Tata Kelola Data</a:t>
            </a:r>
            <a:endParaRPr/>
          </a:p>
        </p:txBody>
      </p:sp>
      <p:sp>
        <p:nvSpPr>
          <p:cNvPr id="190" name="Google Shape;190;p2"/>
          <p:cNvSpPr txBox="1"/>
          <p:nvPr/>
        </p:nvSpPr>
        <p:spPr>
          <a:xfrm>
            <a:off x="14361119" y="3139187"/>
            <a:ext cx="2798800" cy="228600"/>
          </a:xfrm>
          <a:prstGeom prst="rect">
            <a:avLst/>
          </a:prstGeom>
          <a:noFill/>
          <a:ln>
            <a:noFill/>
          </a:ln>
        </p:spPr>
        <p:txBody>
          <a:bodyPr anchorCtr="0" anchor="t" bIns="0" lIns="0" spcFirstLastPara="1" rIns="0" wrap="square" tIns="0">
            <a:spAutoFit/>
          </a:bodyPr>
          <a:lstStyle/>
          <a:p>
            <a:pPr indent="0" lvl="0" marL="0" marR="0" rtl="0" algn="ctr">
              <a:lnSpc>
                <a:spcPct val="120013"/>
              </a:lnSpc>
              <a:spcBef>
                <a:spcPts val="0"/>
              </a:spcBef>
              <a:spcAft>
                <a:spcPts val="0"/>
              </a:spcAft>
              <a:buNone/>
            </a:pPr>
            <a:r>
              <a:rPr b="0" i="0" lang="en-US" sz="1499" u="none" cap="none" strike="noStrike">
                <a:solidFill>
                  <a:srgbClr val="000000"/>
                </a:solidFill>
                <a:latin typeface="Poppins"/>
                <a:ea typeface="Poppins"/>
                <a:cs typeface="Poppins"/>
                <a:sym typeface="Poppins"/>
              </a:rPr>
              <a:t>Tata Kelola TIK</a:t>
            </a:r>
            <a:endParaRPr/>
          </a:p>
        </p:txBody>
      </p:sp>
      <p:sp>
        <p:nvSpPr>
          <p:cNvPr id="191" name="Google Shape;191;p2"/>
          <p:cNvSpPr txBox="1"/>
          <p:nvPr/>
        </p:nvSpPr>
        <p:spPr>
          <a:xfrm>
            <a:off x="12179236" y="9797966"/>
            <a:ext cx="5468805" cy="180819"/>
          </a:xfrm>
          <a:prstGeom prst="rect">
            <a:avLst/>
          </a:prstGeom>
          <a:noFill/>
          <a:ln>
            <a:noFill/>
          </a:ln>
        </p:spPr>
        <p:txBody>
          <a:bodyPr anchorCtr="0" anchor="t" bIns="0" lIns="0" spcFirstLastPara="1" rIns="0" wrap="square" tIns="0">
            <a:spAutoFit/>
          </a:bodyPr>
          <a:lstStyle/>
          <a:p>
            <a:pPr indent="0" lvl="0" marL="0" marR="0" rtl="0" algn="l">
              <a:lnSpc>
                <a:spcPct val="112363"/>
              </a:lnSpc>
              <a:spcBef>
                <a:spcPts val="0"/>
              </a:spcBef>
              <a:spcAft>
                <a:spcPts val="0"/>
              </a:spcAft>
              <a:buNone/>
            </a:pPr>
            <a:r>
              <a:rPr b="0" i="0" lang="en-US" sz="1286" u="none" cap="none" strike="noStrike">
                <a:solidFill>
                  <a:schemeClr val="lt1"/>
                </a:solidFill>
                <a:latin typeface="Poppins"/>
                <a:ea typeface="Poppins"/>
                <a:cs typeface="Poppins"/>
                <a:sym typeface="Poppins"/>
              </a:rPr>
              <a:t>Kementerian Pendidikan, Kebudayaan, Riset, dan Teknologi</a:t>
            </a:r>
            <a:endParaRPr b="0" i="0" sz="1286" u="none" cap="none" strike="noStrike">
              <a:solidFill>
                <a:schemeClr val="lt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
          <p:cNvSpPr/>
          <p:nvPr/>
        </p:nvSpPr>
        <p:spPr>
          <a:xfrm>
            <a:off x="75" y="9601425"/>
            <a:ext cx="18288000" cy="116110"/>
          </a:xfrm>
          <a:custGeom>
            <a:rect b="b" l="l" r="r" t="t"/>
            <a:pathLst>
              <a:path extrusionOk="0" h="154813" w="24384000">
                <a:moveTo>
                  <a:pt x="0" y="0"/>
                </a:moveTo>
                <a:lnTo>
                  <a:pt x="24384000" y="0"/>
                </a:lnTo>
                <a:lnTo>
                  <a:pt x="24384000" y="154813"/>
                </a:lnTo>
                <a:lnTo>
                  <a:pt x="0" y="154813"/>
                </a:lnTo>
                <a:close/>
              </a:path>
            </a:pathLst>
          </a:custGeom>
          <a:solidFill>
            <a:srgbClr val="043459"/>
          </a:solidFill>
          <a:ln>
            <a:noFill/>
          </a:ln>
        </p:spPr>
      </p:sp>
      <p:sp>
        <p:nvSpPr>
          <p:cNvPr id="197" name="Google Shape;197;p3"/>
          <p:cNvSpPr txBox="1"/>
          <p:nvPr/>
        </p:nvSpPr>
        <p:spPr>
          <a:xfrm>
            <a:off x="1804000" y="359362"/>
            <a:ext cx="14357800" cy="46672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24" u="none" cap="none" strike="noStrike">
                <a:solidFill>
                  <a:srgbClr val="000000"/>
                </a:solidFill>
                <a:latin typeface="Poppins"/>
                <a:ea typeface="Poppins"/>
                <a:cs typeface="Poppins"/>
                <a:sym typeface="Poppins"/>
              </a:rPr>
              <a:t>Produk Regulasi SPBE Kemendikbudristek Tahun 2022-2023</a:t>
            </a:r>
            <a:endParaRPr/>
          </a:p>
        </p:txBody>
      </p:sp>
      <p:graphicFrame>
        <p:nvGraphicFramePr>
          <p:cNvPr id="198" name="Google Shape;198;p3"/>
          <p:cNvGraphicFramePr/>
          <p:nvPr/>
        </p:nvGraphicFramePr>
        <p:xfrm>
          <a:off x="558798" y="1146470"/>
          <a:ext cx="3000000" cy="3000000"/>
        </p:xfrm>
        <a:graphic>
          <a:graphicData uri="http://schemas.openxmlformats.org/drawingml/2006/table">
            <a:tbl>
              <a:tblPr>
                <a:noFill/>
                <a:tableStyleId>{5CCE5DBF-51CA-4DF2-955E-FED7A8131E52}</a:tableStyleId>
              </a:tblPr>
              <a:tblGrid>
                <a:gridCol w="4692175"/>
                <a:gridCol w="12548075"/>
              </a:tblGrid>
              <a:tr h="718375">
                <a:tc>
                  <a:txBody>
                    <a:bodyPr/>
                    <a:lstStyle/>
                    <a:p>
                      <a:pPr indent="0" lvl="0" marL="0" marR="0" rtl="0" algn="ctr">
                        <a:lnSpc>
                          <a:spcPct val="120011"/>
                        </a:lnSpc>
                        <a:spcBef>
                          <a:spcPts val="0"/>
                        </a:spcBef>
                        <a:spcAft>
                          <a:spcPts val="0"/>
                        </a:spcAft>
                        <a:buNone/>
                      </a:pPr>
                      <a:r>
                        <a:rPr lang="en-US" sz="1674" u="none" cap="none" strike="noStrike">
                          <a:solidFill>
                            <a:srgbClr val="000000"/>
                          </a:solidFill>
                          <a:latin typeface="Poppins"/>
                          <a:ea typeface="Poppins"/>
                          <a:cs typeface="Poppins"/>
                          <a:sym typeface="Poppins"/>
                        </a:rPr>
                        <a:t>KATEGORI PRODUK REGULASI/PEDOMAN</a:t>
                      </a:r>
                      <a:endParaRPr sz="1100" u="none" cap="none" strike="noStrike"/>
                    </a:p>
                  </a:txBody>
                  <a:tcPr marT="91425" marB="91425" marR="91425" marL="91425" anchor="ctr">
                    <a:lnL cap="flat" cmpd="sng" w="9525">
                      <a:solidFill>
                        <a:srgbClr val="043459"/>
                      </a:solidFill>
                      <a:prstDash val="solid"/>
                      <a:round/>
                      <a:headEnd len="sm" w="sm" type="none"/>
                      <a:tailEnd len="sm" w="sm" type="none"/>
                    </a:lnL>
                    <a:lnR cap="flat" cmpd="sng" w="9525">
                      <a:solidFill>
                        <a:srgbClr val="043459"/>
                      </a:solidFill>
                      <a:prstDash val="solid"/>
                      <a:round/>
                      <a:headEnd len="sm" w="sm" type="none"/>
                      <a:tailEnd len="sm" w="sm" type="none"/>
                    </a:lnR>
                    <a:lnT cap="flat" cmpd="sng" w="9525">
                      <a:solidFill>
                        <a:srgbClr val="043459"/>
                      </a:solidFill>
                      <a:prstDash val="solid"/>
                      <a:round/>
                      <a:headEnd len="sm" w="sm" type="none"/>
                      <a:tailEnd len="sm" w="sm" type="none"/>
                    </a:lnT>
                    <a:lnB cap="flat" cmpd="sng" w="9525">
                      <a:solidFill>
                        <a:srgbClr val="043459"/>
                      </a:solidFill>
                      <a:prstDash val="solid"/>
                      <a:round/>
                      <a:headEnd len="sm" w="sm" type="none"/>
                      <a:tailEnd len="sm" w="sm" type="none"/>
                    </a:lnB>
                    <a:solidFill>
                      <a:srgbClr val="FFFFFF"/>
                    </a:solidFill>
                  </a:tcPr>
                </a:tc>
                <a:tc>
                  <a:txBody>
                    <a:bodyPr/>
                    <a:lstStyle/>
                    <a:p>
                      <a:pPr indent="0" lvl="0" marL="0" marR="0" rtl="0" algn="ctr">
                        <a:lnSpc>
                          <a:spcPct val="120011"/>
                        </a:lnSpc>
                        <a:spcBef>
                          <a:spcPts val="0"/>
                        </a:spcBef>
                        <a:spcAft>
                          <a:spcPts val="0"/>
                        </a:spcAft>
                        <a:buNone/>
                      </a:pPr>
                      <a:r>
                        <a:rPr lang="en-US" sz="1674" u="none" cap="none" strike="noStrike">
                          <a:solidFill>
                            <a:srgbClr val="000000"/>
                          </a:solidFill>
                          <a:latin typeface="Poppins"/>
                          <a:ea typeface="Poppins"/>
                          <a:cs typeface="Poppins"/>
                          <a:sym typeface="Poppins"/>
                        </a:rPr>
                        <a:t>OUTPUT AKHIR (PRODUK)</a:t>
                      </a:r>
                      <a:endParaRPr sz="1100" u="none" cap="none" strike="noStrike"/>
                    </a:p>
                  </a:txBody>
                  <a:tcPr marT="91425" marB="91425" marR="91425" marL="91425" anchor="ctr">
                    <a:lnL cap="flat" cmpd="sng" w="9525">
                      <a:solidFill>
                        <a:srgbClr val="043459"/>
                      </a:solidFill>
                      <a:prstDash val="solid"/>
                      <a:round/>
                      <a:headEnd len="sm" w="sm" type="none"/>
                      <a:tailEnd len="sm" w="sm" type="none"/>
                    </a:lnL>
                    <a:lnR cap="flat" cmpd="sng" w="9525">
                      <a:solidFill>
                        <a:srgbClr val="043459"/>
                      </a:solidFill>
                      <a:prstDash val="solid"/>
                      <a:round/>
                      <a:headEnd len="sm" w="sm" type="none"/>
                      <a:tailEnd len="sm" w="sm" type="none"/>
                    </a:lnR>
                    <a:lnT cap="flat" cmpd="sng" w="9525">
                      <a:solidFill>
                        <a:srgbClr val="043459"/>
                      </a:solidFill>
                      <a:prstDash val="solid"/>
                      <a:round/>
                      <a:headEnd len="sm" w="sm" type="none"/>
                      <a:tailEnd len="sm" w="sm" type="none"/>
                    </a:lnT>
                    <a:lnB cap="flat" cmpd="sng" w="9525">
                      <a:solidFill>
                        <a:srgbClr val="043459"/>
                      </a:solidFill>
                      <a:prstDash val="solid"/>
                      <a:round/>
                      <a:headEnd len="sm" w="sm" type="none"/>
                      <a:tailEnd len="sm" w="sm" type="none"/>
                    </a:lnB>
                    <a:solidFill>
                      <a:srgbClr val="FFFFFF"/>
                    </a:solidFill>
                  </a:tcPr>
                </a:tc>
              </a:tr>
              <a:tr h="1077575">
                <a:tc>
                  <a:txBody>
                    <a:bodyPr/>
                    <a:lstStyle/>
                    <a:p>
                      <a:pPr indent="0" lvl="0" marL="0" marR="0" rtl="0" algn="l">
                        <a:lnSpc>
                          <a:spcPct val="120000"/>
                        </a:lnSpc>
                        <a:spcBef>
                          <a:spcPts val="0"/>
                        </a:spcBef>
                        <a:spcAft>
                          <a:spcPts val="0"/>
                        </a:spcAft>
                        <a:buNone/>
                      </a:pPr>
                      <a:r>
                        <a:rPr lang="en-US" sz="1650" u="none" cap="none" strike="noStrike">
                          <a:solidFill>
                            <a:srgbClr val="000000"/>
                          </a:solidFill>
                          <a:latin typeface="Poppins"/>
                          <a:ea typeface="Poppins"/>
                          <a:cs typeface="Poppins"/>
                          <a:sym typeface="Poppins"/>
                        </a:rPr>
                        <a:t>Perencanaan dan penganggaran SPBE Kementerian</a:t>
                      </a:r>
                      <a:endParaRPr sz="1100" u="none" cap="none" strike="noStrike"/>
                    </a:p>
                  </a:txBody>
                  <a:tcPr marT="91425" marB="91425" marR="91425" marL="91425" anchor="ctr">
                    <a:lnL cap="flat" cmpd="sng" w="9525">
                      <a:solidFill>
                        <a:srgbClr val="043459"/>
                      </a:solidFill>
                      <a:prstDash val="solid"/>
                      <a:round/>
                      <a:headEnd len="sm" w="sm" type="none"/>
                      <a:tailEnd len="sm" w="sm" type="none"/>
                    </a:lnL>
                    <a:lnR cap="flat" cmpd="sng" w="9525">
                      <a:solidFill>
                        <a:srgbClr val="043459"/>
                      </a:solidFill>
                      <a:prstDash val="solid"/>
                      <a:round/>
                      <a:headEnd len="sm" w="sm" type="none"/>
                      <a:tailEnd len="sm" w="sm" type="none"/>
                    </a:lnR>
                    <a:lnT cap="flat" cmpd="sng" w="9525">
                      <a:solidFill>
                        <a:srgbClr val="043459"/>
                      </a:solidFill>
                      <a:prstDash val="solid"/>
                      <a:round/>
                      <a:headEnd len="sm" w="sm" type="none"/>
                      <a:tailEnd len="sm" w="sm" type="none"/>
                    </a:lnT>
                    <a:lnB cap="flat" cmpd="sng" w="9525">
                      <a:solidFill>
                        <a:srgbClr val="043459"/>
                      </a:solidFill>
                      <a:prstDash val="solid"/>
                      <a:round/>
                      <a:headEnd len="sm" w="sm" type="none"/>
                      <a:tailEnd len="sm" w="sm" type="none"/>
                    </a:lnB>
                    <a:solidFill>
                      <a:srgbClr val="FFFFFF"/>
                    </a:solidFill>
                  </a:tcPr>
                </a:tc>
                <a:tc>
                  <a:txBody>
                    <a:bodyPr/>
                    <a:lstStyle/>
                    <a:p>
                      <a:pPr indent="0" lvl="0" marL="0" marR="0" rtl="0" algn="l">
                        <a:lnSpc>
                          <a:spcPct val="120000"/>
                        </a:lnSpc>
                        <a:spcBef>
                          <a:spcPts val="0"/>
                        </a:spcBef>
                        <a:spcAft>
                          <a:spcPts val="0"/>
                        </a:spcAft>
                        <a:buNone/>
                      </a:pPr>
                      <a:r>
                        <a:rPr lang="en-US" sz="1650" u="none" cap="none" strike="noStrike">
                          <a:solidFill>
                            <a:srgbClr val="000000"/>
                          </a:solidFill>
                          <a:latin typeface="Poppins"/>
                          <a:ea typeface="Poppins"/>
                          <a:cs typeface="Poppins"/>
                          <a:sym typeface="Poppins"/>
                        </a:rPr>
                        <a:t>Surat Edaran Nomor 21 Tahun 2022 tentang Pelaksanaan Konsolidasi Serta Reviu Rencana dan Anggaran SPBE Kemendikbudristek (Penyesuaian Mekanisme Clearance untuk TA 2024 menunggu Surat Edaran Bersama dari KemenPANRB, Kemkominfo dan Bappenas)</a:t>
                      </a:r>
                      <a:endParaRPr sz="1100" u="none" cap="none" strike="noStrike"/>
                    </a:p>
                  </a:txBody>
                  <a:tcPr marT="91425" marB="91425" marR="91425" marL="91425" anchor="ctr">
                    <a:lnL cap="flat" cmpd="sng" w="9525">
                      <a:solidFill>
                        <a:srgbClr val="043459"/>
                      </a:solidFill>
                      <a:prstDash val="solid"/>
                      <a:round/>
                      <a:headEnd len="sm" w="sm" type="none"/>
                      <a:tailEnd len="sm" w="sm" type="none"/>
                    </a:lnL>
                    <a:lnR cap="flat" cmpd="sng" w="9525">
                      <a:solidFill>
                        <a:srgbClr val="043459"/>
                      </a:solidFill>
                      <a:prstDash val="solid"/>
                      <a:round/>
                      <a:headEnd len="sm" w="sm" type="none"/>
                      <a:tailEnd len="sm" w="sm" type="none"/>
                    </a:lnR>
                    <a:lnT cap="flat" cmpd="sng" w="9525">
                      <a:solidFill>
                        <a:srgbClr val="043459"/>
                      </a:solidFill>
                      <a:prstDash val="solid"/>
                      <a:round/>
                      <a:headEnd len="sm" w="sm" type="none"/>
                      <a:tailEnd len="sm" w="sm" type="none"/>
                    </a:lnT>
                    <a:lnB cap="flat" cmpd="sng" w="9525">
                      <a:solidFill>
                        <a:srgbClr val="043459"/>
                      </a:solidFill>
                      <a:prstDash val="solid"/>
                      <a:round/>
                      <a:headEnd len="sm" w="sm" type="none"/>
                      <a:tailEnd len="sm" w="sm" type="none"/>
                    </a:lnB>
                    <a:solidFill>
                      <a:srgbClr val="FFFFFF"/>
                    </a:solidFill>
                  </a:tcPr>
                </a:tc>
              </a:tr>
              <a:tr h="518800">
                <a:tc>
                  <a:txBody>
                    <a:bodyPr/>
                    <a:lstStyle/>
                    <a:p>
                      <a:pPr indent="0" lvl="0" marL="0" marR="0" rtl="0" algn="l">
                        <a:lnSpc>
                          <a:spcPct val="120000"/>
                        </a:lnSpc>
                        <a:spcBef>
                          <a:spcPts val="0"/>
                        </a:spcBef>
                        <a:spcAft>
                          <a:spcPts val="0"/>
                        </a:spcAft>
                        <a:buNone/>
                      </a:pPr>
                      <a:r>
                        <a:rPr lang="en-US" sz="1650" u="none" cap="none" strike="noStrike">
                          <a:solidFill>
                            <a:schemeClr val="lt1"/>
                          </a:solidFill>
                          <a:latin typeface="Poppins"/>
                          <a:ea typeface="Poppins"/>
                          <a:cs typeface="Poppins"/>
                          <a:sym typeface="Poppins"/>
                        </a:rPr>
                        <a:t>Proses Bisnis SPBE</a:t>
                      </a:r>
                      <a:endParaRPr sz="1100" u="none" cap="none" strike="noStrike">
                        <a:solidFill>
                          <a:schemeClr val="lt1"/>
                        </a:solidFill>
                      </a:endParaRPr>
                    </a:p>
                  </a:txBody>
                  <a:tcPr marT="91425" marB="91425" marR="91425" marL="91425" anchor="ctr">
                    <a:lnL cap="flat" cmpd="sng" w="9525">
                      <a:solidFill>
                        <a:srgbClr val="043459"/>
                      </a:solidFill>
                      <a:prstDash val="solid"/>
                      <a:round/>
                      <a:headEnd len="sm" w="sm" type="none"/>
                      <a:tailEnd len="sm" w="sm" type="none"/>
                    </a:lnL>
                    <a:lnR cap="flat" cmpd="sng" w="9525">
                      <a:solidFill>
                        <a:srgbClr val="043459"/>
                      </a:solidFill>
                      <a:prstDash val="solid"/>
                      <a:round/>
                      <a:headEnd len="sm" w="sm" type="none"/>
                      <a:tailEnd len="sm" w="sm" type="none"/>
                    </a:lnR>
                    <a:lnT cap="flat" cmpd="sng" w="9525">
                      <a:solidFill>
                        <a:srgbClr val="043459"/>
                      </a:solidFill>
                      <a:prstDash val="solid"/>
                      <a:round/>
                      <a:headEnd len="sm" w="sm" type="none"/>
                      <a:tailEnd len="sm" w="sm" type="none"/>
                    </a:lnT>
                    <a:lnB cap="flat" cmpd="sng" w="9525">
                      <a:solidFill>
                        <a:srgbClr val="043459"/>
                      </a:solidFill>
                      <a:prstDash val="solid"/>
                      <a:round/>
                      <a:headEnd len="sm" w="sm" type="none"/>
                      <a:tailEnd len="sm" w="sm" type="none"/>
                    </a:lnB>
                    <a:solidFill>
                      <a:srgbClr val="2881A6"/>
                    </a:solidFill>
                  </a:tcPr>
                </a:tc>
                <a:tc>
                  <a:txBody>
                    <a:bodyPr/>
                    <a:lstStyle/>
                    <a:p>
                      <a:pPr indent="0" lvl="0" marL="0" marR="0" rtl="0" algn="l">
                        <a:lnSpc>
                          <a:spcPct val="120000"/>
                        </a:lnSpc>
                        <a:spcBef>
                          <a:spcPts val="0"/>
                        </a:spcBef>
                        <a:spcAft>
                          <a:spcPts val="0"/>
                        </a:spcAft>
                        <a:buNone/>
                      </a:pPr>
                      <a:r>
                        <a:rPr lang="en-US" sz="1650" u="none" cap="none" strike="noStrike">
                          <a:solidFill>
                            <a:schemeClr val="lt1"/>
                          </a:solidFill>
                          <a:latin typeface="Poppins"/>
                          <a:ea typeface="Poppins"/>
                          <a:cs typeface="Poppins"/>
                          <a:sym typeface="Poppins"/>
                        </a:rPr>
                        <a:t>Kepmendikbudristek No 55/O/2022 tentang Peta Proses Bisnis</a:t>
                      </a:r>
                      <a:endParaRPr sz="1100" u="none" cap="none" strike="noStrike">
                        <a:solidFill>
                          <a:schemeClr val="lt1"/>
                        </a:solidFill>
                      </a:endParaRPr>
                    </a:p>
                  </a:txBody>
                  <a:tcPr marT="91425" marB="91425" marR="91425" marL="91425" anchor="ctr">
                    <a:lnL cap="flat" cmpd="sng" w="9525">
                      <a:solidFill>
                        <a:srgbClr val="043459"/>
                      </a:solidFill>
                      <a:prstDash val="solid"/>
                      <a:round/>
                      <a:headEnd len="sm" w="sm" type="none"/>
                      <a:tailEnd len="sm" w="sm" type="none"/>
                    </a:lnL>
                    <a:lnR cap="flat" cmpd="sng" w="9525">
                      <a:solidFill>
                        <a:srgbClr val="043459"/>
                      </a:solidFill>
                      <a:prstDash val="solid"/>
                      <a:round/>
                      <a:headEnd len="sm" w="sm" type="none"/>
                      <a:tailEnd len="sm" w="sm" type="none"/>
                    </a:lnR>
                    <a:lnT cap="flat" cmpd="sng" w="9525">
                      <a:solidFill>
                        <a:srgbClr val="043459"/>
                      </a:solidFill>
                      <a:prstDash val="solid"/>
                      <a:round/>
                      <a:headEnd len="sm" w="sm" type="none"/>
                      <a:tailEnd len="sm" w="sm" type="none"/>
                    </a:lnT>
                    <a:lnB cap="flat" cmpd="sng" w="9525">
                      <a:solidFill>
                        <a:srgbClr val="043459"/>
                      </a:solidFill>
                      <a:prstDash val="solid"/>
                      <a:round/>
                      <a:headEnd len="sm" w="sm" type="none"/>
                      <a:tailEnd len="sm" w="sm" type="none"/>
                    </a:lnB>
                    <a:solidFill>
                      <a:srgbClr val="2881A6"/>
                    </a:solidFill>
                  </a:tcPr>
                </a:tc>
              </a:tr>
              <a:tr h="798200">
                <a:tc rowSpan="3">
                  <a:txBody>
                    <a:bodyPr/>
                    <a:lstStyle/>
                    <a:p>
                      <a:pPr indent="0" lvl="0" marL="0" marR="0" rtl="0" algn="l">
                        <a:lnSpc>
                          <a:spcPct val="120000"/>
                        </a:lnSpc>
                        <a:spcBef>
                          <a:spcPts val="0"/>
                        </a:spcBef>
                        <a:spcAft>
                          <a:spcPts val="0"/>
                        </a:spcAft>
                        <a:buNone/>
                      </a:pPr>
                      <a:r>
                        <a:rPr lang="en-US" sz="1650" u="none" cap="none" strike="noStrike">
                          <a:solidFill>
                            <a:srgbClr val="000000"/>
                          </a:solidFill>
                          <a:latin typeface="Poppins"/>
                          <a:ea typeface="Poppins"/>
                          <a:cs typeface="Poppins"/>
                          <a:sym typeface="Poppins"/>
                        </a:rPr>
                        <a:t>Pengelolaan data dan informasi</a:t>
                      </a:r>
                      <a:endParaRPr sz="1100" u="none" cap="none" strike="noStrike"/>
                    </a:p>
                  </a:txBody>
                  <a:tcPr marT="91425" marB="91425" marR="91425" marL="91425" anchor="ctr">
                    <a:lnL cap="flat" cmpd="sng" w="9525">
                      <a:solidFill>
                        <a:srgbClr val="043459"/>
                      </a:solidFill>
                      <a:prstDash val="solid"/>
                      <a:round/>
                      <a:headEnd len="sm" w="sm" type="none"/>
                      <a:tailEnd len="sm" w="sm" type="none"/>
                    </a:lnL>
                    <a:lnR cap="flat" cmpd="sng" w="9525">
                      <a:solidFill>
                        <a:srgbClr val="043459"/>
                      </a:solidFill>
                      <a:prstDash val="solid"/>
                      <a:round/>
                      <a:headEnd len="sm" w="sm" type="none"/>
                      <a:tailEnd len="sm" w="sm" type="none"/>
                    </a:lnR>
                    <a:lnT cap="flat" cmpd="sng" w="9525">
                      <a:solidFill>
                        <a:srgbClr val="043459"/>
                      </a:solidFill>
                      <a:prstDash val="solid"/>
                      <a:round/>
                      <a:headEnd len="sm" w="sm" type="none"/>
                      <a:tailEnd len="sm" w="sm" type="none"/>
                    </a:lnT>
                    <a:lnB cap="flat" cmpd="sng" w="9525">
                      <a:solidFill>
                        <a:srgbClr val="043459"/>
                      </a:solidFill>
                      <a:prstDash val="solid"/>
                      <a:round/>
                      <a:headEnd len="sm" w="sm" type="none"/>
                      <a:tailEnd len="sm" w="sm" type="none"/>
                    </a:lnB>
                    <a:solidFill>
                      <a:srgbClr val="FFFFFF"/>
                    </a:solidFill>
                  </a:tcPr>
                </a:tc>
                <a:tc>
                  <a:txBody>
                    <a:bodyPr/>
                    <a:lstStyle/>
                    <a:p>
                      <a:pPr indent="0" lvl="0" marL="0" marR="0" rtl="0" algn="l">
                        <a:lnSpc>
                          <a:spcPct val="120000"/>
                        </a:lnSpc>
                        <a:spcBef>
                          <a:spcPts val="0"/>
                        </a:spcBef>
                        <a:spcAft>
                          <a:spcPts val="0"/>
                        </a:spcAft>
                        <a:buNone/>
                      </a:pPr>
                      <a:r>
                        <a:rPr lang="en-US" sz="1650" u="none" cap="none" strike="noStrike">
                          <a:solidFill>
                            <a:srgbClr val="000000"/>
                          </a:solidFill>
                          <a:latin typeface="Poppins"/>
                          <a:ea typeface="Poppins"/>
                          <a:cs typeface="Poppins"/>
                          <a:sym typeface="Poppins"/>
                        </a:rPr>
                        <a:t>Permendikbudristek No 31 tahun 2022 tentang Satu Data Pendidikan, Kebudayaan, Riset dan Teknologi</a:t>
                      </a:r>
                      <a:endParaRPr sz="1100" u="none" cap="none" strike="noStrike"/>
                    </a:p>
                  </a:txBody>
                  <a:tcPr marT="91425" marB="91425" marR="91425" marL="91425" anchor="ctr">
                    <a:lnL cap="flat" cmpd="sng" w="9525">
                      <a:solidFill>
                        <a:srgbClr val="043459"/>
                      </a:solidFill>
                      <a:prstDash val="solid"/>
                      <a:round/>
                      <a:headEnd len="sm" w="sm" type="none"/>
                      <a:tailEnd len="sm" w="sm" type="none"/>
                    </a:lnL>
                    <a:lnR cap="flat" cmpd="sng" w="9525">
                      <a:solidFill>
                        <a:srgbClr val="043459"/>
                      </a:solidFill>
                      <a:prstDash val="solid"/>
                      <a:round/>
                      <a:headEnd len="sm" w="sm" type="none"/>
                      <a:tailEnd len="sm" w="sm" type="none"/>
                    </a:lnR>
                    <a:lnT cap="flat" cmpd="sng" w="9525">
                      <a:solidFill>
                        <a:srgbClr val="043459"/>
                      </a:solidFill>
                      <a:prstDash val="solid"/>
                      <a:round/>
                      <a:headEnd len="sm" w="sm" type="none"/>
                      <a:tailEnd len="sm" w="sm" type="none"/>
                    </a:lnT>
                    <a:lnB cap="flat" cmpd="sng" w="9525">
                      <a:solidFill>
                        <a:srgbClr val="043459"/>
                      </a:solidFill>
                      <a:prstDash val="solid"/>
                      <a:round/>
                      <a:headEnd len="sm" w="sm" type="none"/>
                      <a:tailEnd len="sm" w="sm" type="none"/>
                    </a:lnB>
                    <a:solidFill>
                      <a:srgbClr val="FFFFFF"/>
                    </a:solidFill>
                  </a:tcPr>
                </a:tc>
              </a:tr>
              <a:tr h="932150">
                <a:tc vMerge="1"/>
                <a:tc>
                  <a:txBody>
                    <a:bodyPr/>
                    <a:lstStyle/>
                    <a:p>
                      <a:pPr indent="0" lvl="0" marL="0" marR="0" rtl="0" algn="l">
                        <a:lnSpc>
                          <a:spcPct val="120000"/>
                        </a:lnSpc>
                        <a:spcBef>
                          <a:spcPts val="0"/>
                        </a:spcBef>
                        <a:spcAft>
                          <a:spcPts val="0"/>
                        </a:spcAft>
                        <a:buNone/>
                      </a:pPr>
                      <a:r>
                        <a:rPr lang="en-US" sz="1650" u="none" cap="none" strike="noStrike">
                          <a:solidFill>
                            <a:srgbClr val="000000"/>
                          </a:solidFill>
                          <a:latin typeface="Poppins"/>
                          <a:ea typeface="Poppins"/>
                          <a:cs typeface="Poppins"/>
                          <a:sym typeface="Poppins"/>
                        </a:rPr>
                        <a:t>Kepmendikbudristek No. 303/M/2022 tentang Petunjuk Teknis Data Pendidikan pada Pendidikan Anak Usia Dini, Pendidikan Dasar, Pendidikan Menengah, serta Kursus dan Pelatihan</a:t>
                      </a:r>
                      <a:endParaRPr sz="1100" u="none" cap="none" strike="noStrike"/>
                    </a:p>
                  </a:txBody>
                  <a:tcPr marT="91425" marB="91425" marR="91425" marL="91425" anchor="ctr">
                    <a:lnL cap="flat" cmpd="sng" w="9525">
                      <a:solidFill>
                        <a:srgbClr val="043459"/>
                      </a:solidFill>
                      <a:prstDash val="solid"/>
                      <a:round/>
                      <a:headEnd len="sm" w="sm" type="none"/>
                      <a:tailEnd len="sm" w="sm" type="none"/>
                    </a:lnL>
                    <a:lnR cap="flat" cmpd="sng" w="9525">
                      <a:solidFill>
                        <a:srgbClr val="043459"/>
                      </a:solidFill>
                      <a:prstDash val="solid"/>
                      <a:round/>
                      <a:headEnd len="sm" w="sm" type="none"/>
                      <a:tailEnd len="sm" w="sm" type="none"/>
                    </a:lnR>
                    <a:lnT cap="flat" cmpd="sng" w="9525">
                      <a:solidFill>
                        <a:srgbClr val="043459"/>
                      </a:solidFill>
                      <a:prstDash val="solid"/>
                      <a:round/>
                      <a:headEnd len="sm" w="sm" type="none"/>
                      <a:tailEnd len="sm" w="sm" type="none"/>
                    </a:lnT>
                    <a:lnB cap="flat" cmpd="sng" w="9525">
                      <a:solidFill>
                        <a:srgbClr val="043459"/>
                      </a:solidFill>
                      <a:prstDash val="solid"/>
                      <a:round/>
                      <a:headEnd len="sm" w="sm" type="none"/>
                      <a:tailEnd len="sm" w="sm" type="none"/>
                    </a:lnB>
                    <a:solidFill>
                      <a:srgbClr val="FFFFFF"/>
                    </a:solidFill>
                  </a:tcPr>
                </a:tc>
              </a:tr>
              <a:tr h="798200">
                <a:tc vMerge="1"/>
                <a:tc>
                  <a:txBody>
                    <a:bodyPr/>
                    <a:lstStyle/>
                    <a:p>
                      <a:pPr indent="0" lvl="0" marL="0" marR="0" rtl="0" algn="l">
                        <a:lnSpc>
                          <a:spcPct val="120000"/>
                        </a:lnSpc>
                        <a:spcBef>
                          <a:spcPts val="0"/>
                        </a:spcBef>
                        <a:spcAft>
                          <a:spcPts val="0"/>
                        </a:spcAft>
                        <a:buNone/>
                      </a:pPr>
                      <a:r>
                        <a:rPr lang="en-US" sz="1650" u="none" cap="none" strike="noStrike">
                          <a:solidFill>
                            <a:srgbClr val="000000"/>
                          </a:solidFill>
                          <a:latin typeface="Poppins"/>
                          <a:ea typeface="Poppins"/>
                          <a:cs typeface="Poppins"/>
                          <a:sym typeface="Poppins"/>
                        </a:rPr>
                        <a:t>Kepmendikbudristek No. 133/M/2023 tentang Petunjuk Teknis Data Pendidikan, Data Penelitian, dan Data Pengabidan Kepada Masyarakat Pada Pendidikan Tinggi</a:t>
                      </a:r>
                      <a:endParaRPr sz="1100" u="none" cap="none" strike="noStrike"/>
                    </a:p>
                  </a:txBody>
                  <a:tcPr marT="91425" marB="91425" marR="91425" marL="91425" anchor="ctr">
                    <a:lnL cap="flat" cmpd="sng" w="9525">
                      <a:solidFill>
                        <a:srgbClr val="043459"/>
                      </a:solidFill>
                      <a:prstDash val="solid"/>
                      <a:round/>
                      <a:headEnd len="sm" w="sm" type="none"/>
                      <a:tailEnd len="sm" w="sm" type="none"/>
                    </a:lnL>
                    <a:lnR cap="flat" cmpd="sng" w="9525">
                      <a:solidFill>
                        <a:srgbClr val="043459"/>
                      </a:solidFill>
                      <a:prstDash val="solid"/>
                      <a:round/>
                      <a:headEnd len="sm" w="sm" type="none"/>
                      <a:tailEnd len="sm" w="sm" type="none"/>
                    </a:lnR>
                    <a:lnT cap="flat" cmpd="sng" w="9525">
                      <a:solidFill>
                        <a:srgbClr val="043459"/>
                      </a:solidFill>
                      <a:prstDash val="solid"/>
                      <a:round/>
                      <a:headEnd len="sm" w="sm" type="none"/>
                      <a:tailEnd len="sm" w="sm" type="none"/>
                    </a:lnT>
                    <a:lnB cap="flat" cmpd="sng" w="9525">
                      <a:solidFill>
                        <a:srgbClr val="043459"/>
                      </a:solidFill>
                      <a:prstDash val="solid"/>
                      <a:round/>
                      <a:headEnd len="sm" w="sm" type="none"/>
                      <a:tailEnd len="sm" w="sm" type="none"/>
                    </a:lnB>
                    <a:solidFill>
                      <a:srgbClr val="FFFFFF"/>
                    </a:solidFill>
                  </a:tcPr>
                </a:tc>
              </a:tr>
              <a:tr h="879300">
                <a:tc>
                  <a:txBody>
                    <a:bodyPr/>
                    <a:lstStyle/>
                    <a:p>
                      <a:pPr indent="0" lvl="0" marL="0" marR="0" rtl="0" algn="l">
                        <a:lnSpc>
                          <a:spcPct val="120000"/>
                        </a:lnSpc>
                        <a:spcBef>
                          <a:spcPts val="0"/>
                        </a:spcBef>
                        <a:spcAft>
                          <a:spcPts val="0"/>
                        </a:spcAft>
                        <a:buNone/>
                      </a:pPr>
                      <a:r>
                        <a:rPr lang="en-US" sz="1650" u="none" cap="none" strike="noStrike">
                          <a:solidFill>
                            <a:srgbClr val="000000"/>
                          </a:solidFill>
                          <a:latin typeface="Poppins"/>
                          <a:ea typeface="Poppins"/>
                          <a:cs typeface="Poppins"/>
                          <a:sym typeface="Poppins"/>
                        </a:rPr>
                        <a:t>Pelaksanaan Keamanan SPBE/Manajemen Keamanan SPBE</a:t>
                      </a:r>
                      <a:endParaRPr sz="1100" u="none" cap="none" strike="noStrike"/>
                    </a:p>
                  </a:txBody>
                  <a:tcPr marT="91425" marB="91425" marR="91425" marL="91425" anchor="ctr">
                    <a:lnL cap="flat" cmpd="sng" w="9525">
                      <a:solidFill>
                        <a:srgbClr val="043459"/>
                      </a:solidFill>
                      <a:prstDash val="solid"/>
                      <a:round/>
                      <a:headEnd len="sm" w="sm" type="none"/>
                      <a:tailEnd len="sm" w="sm" type="none"/>
                    </a:lnL>
                    <a:lnR cap="flat" cmpd="sng" w="9525">
                      <a:solidFill>
                        <a:srgbClr val="043459"/>
                      </a:solidFill>
                      <a:prstDash val="solid"/>
                      <a:round/>
                      <a:headEnd len="sm" w="sm" type="none"/>
                      <a:tailEnd len="sm" w="sm" type="none"/>
                    </a:lnR>
                    <a:lnT cap="flat" cmpd="sng" w="9525">
                      <a:solidFill>
                        <a:srgbClr val="043459"/>
                      </a:solidFill>
                      <a:prstDash val="solid"/>
                      <a:round/>
                      <a:headEnd len="sm" w="sm" type="none"/>
                      <a:tailEnd len="sm" w="sm" type="none"/>
                    </a:lnT>
                    <a:lnB cap="flat" cmpd="sng" w="9525">
                      <a:solidFill>
                        <a:srgbClr val="043459"/>
                      </a:solidFill>
                      <a:prstDash val="solid"/>
                      <a:round/>
                      <a:headEnd len="sm" w="sm" type="none"/>
                      <a:tailEnd len="sm" w="sm" type="none"/>
                    </a:lnB>
                    <a:solidFill>
                      <a:srgbClr val="FFFFFF"/>
                    </a:solidFill>
                  </a:tcPr>
                </a:tc>
                <a:tc>
                  <a:txBody>
                    <a:bodyPr/>
                    <a:lstStyle/>
                    <a:p>
                      <a:pPr indent="0" lvl="0" marL="0" marR="0" rtl="0" algn="l">
                        <a:lnSpc>
                          <a:spcPct val="120000"/>
                        </a:lnSpc>
                        <a:spcBef>
                          <a:spcPts val="0"/>
                        </a:spcBef>
                        <a:spcAft>
                          <a:spcPts val="0"/>
                        </a:spcAft>
                        <a:buNone/>
                      </a:pPr>
                      <a:r>
                        <a:rPr lang="en-US" sz="1650" u="none" cap="none" strike="noStrike">
                          <a:solidFill>
                            <a:srgbClr val="000000"/>
                          </a:solidFill>
                          <a:latin typeface="Poppins"/>
                          <a:ea typeface="Poppins"/>
                          <a:cs typeface="Poppins"/>
                          <a:sym typeface="Poppins"/>
                        </a:rPr>
                        <a:t>Persesjen No. 11 tahun 2022 tentang Sistem Manajemen Keamanan Informasi SPBE Kemendikbudristek</a:t>
                      </a:r>
                      <a:endParaRPr sz="1100" u="none" cap="none" strike="noStrike"/>
                    </a:p>
                  </a:txBody>
                  <a:tcPr marT="91425" marB="91425" marR="91425" marL="91425" anchor="ctr">
                    <a:lnL cap="flat" cmpd="sng" w="9525">
                      <a:solidFill>
                        <a:srgbClr val="043459"/>
                      </a:solidFill>
                      <a:prstDash val="solid"/>
                      <a:round/>
                      <a:headEnd len="sm" w="sm" type="none"/>
                      <a:tailEnd len="sm" w="sm" type="none"/>
                    </a:lnL>
                    <a:lnR cap="flat" cmpd="sng" w="9525">
                      <a:solidFill>
                        <a:srgbClr val="043459"/>
                      </a:solidFill>
                      <a:prstDash val="solid"/>
                      <a:round/>
                      <a:headEnd len="sm" w="sm" type="none"/>
                      <a:tailEnd len="sm" w="sm" type="none"/>
                    </a:lnR>
                    <a:lnT cap="flat" cmpd="sng" w="9525">
                      <a:solidFill>
                        <a:srgbClr val="043459"/>
                      </a:solidFill>
                      <a:prstDash val="solid"/>
                      <a:round/>
                      <a:headEnd len="sm" w="sm" type="none"/>
                      <a:tailEnd len="sm" w="sm" type="none"/>
                    </a:lnT>
                    <a:lnB cap="flat" cmpd="sng" w="9525">
                      <a:solidFill>
                        <a:srgbClr val="043459"/>
                      </a:solidFill>
                      <a:prstDash val="solid"/>
                      <a:round/>
                      <a:headEnd len="sm" w="sm" type="none"/>
                      <a:tailEnd len="sm" w="sm" type="none"/>
                    </a:lnB>
                    <a:solidFill>
                      <a:srgbClr val="FFFFFF"/>
                    </a:solidFill>
                  </a:tcPr>
                </a:tc>
              </a:tr>
              <a:tr h="798200">
                <a:tc rowSpan="2">
                  <a:txBody>
                    <a:bodyPr/>
                    <a:lstStyle/>
                    <a:p>
                      <a:pPr indent="0" lvl="0" marL="0" marR="0" rtl="0" algn="l">
                        <a:lnSpc>
                          <a:spcPct val="120000"/>
                        </a:lnSpc>
                        <a:spcBef>
                          <a:spcPts val="0"/>
                        </a:spcBef>
                        <a:spcAft>
                          <a:spcPts val="0"/>
                        </a:spcAft>
                        <a:buNone/>
                      </a:pPr>
                      <a:r>
                        <a:rPr lang="en-US" sz="1650" u="none" cap="none" strike="noStrike">
                          <a:solidFill>
                            <a:srgbClr val="000000"/>
                          </a:solidFill>
                          <a:latin typeface="Poppins"/>
                          <a:ea typeface="Poppins"/>
                          <a:cs typeface="Poppins"/>
                          <a:sym typeface="Poppins"/>
                        </a:rPr>
                        <a:t>Penyelenggaraan Infrastruktur SPBE Kementerian</a:t>
                      </a:r>
                      <a:endParaRPr sz="1100" u="none" cap="none" strike="noStrike"/>
                    </a:p>
                  </a:txBody>
                  <a:tcPr marT="91425" marB="91425" marR="91425" marL="91425" anchor="ctr">
                    <a:lnL cap="flat" cmpd="sng" w="9525">
                      <a:solidFill>
                        <a:srgbClr val="043459"/>
                      </a:solidFill>
                      <a:prstDash val="solid"/>
                      <a:round/>
                      <a:headEnd len="sm" w="sm" type="none"/>
                      <a:tailEnd len="sm" w="sm" type="none"/>
                    </a:lnL>
                    <a:lnR cap="flat" cmpd="sng" w="9525">
                      <a:solidFill>
                        <a:srgbClr val="043459"/>
                      </a:solidFill>
                      <a:prstDash val="solid"/>
                      <a:round/>
                      <a:headEnd len="sm" w="sm" type="none"/>
                      <a:tailEnd len="sm" w="sm" type="none"/>
                    </a:lnR>
                    <a:lnT cap="flat" cmpd="sng" w="9525">
                      <a:solidFill>
                        <a:srgbClr val="043459"/>
                      </a:solidFill>
                      <a:prstDash val="solid"/>
                      <a:round/>
                      <a:headEnd len="sm" w="sm" type="none"/>
                      <a:tailEnd len="sm" w="sm" type="none"/>
                    </a:lnT>
                    <a:lnB cap="flat" cmpd="sng" w="9525">
                      <a:solidFill>
                        <a:srgbClr val="043459"/>
                      </a:solidFill>
                      <a:prstDash val="solid"/>
                      <a:round/>
                      <a:headEnd len="sm" w="sm" type="none"/>
                      <a:tailEnd len="sm" w="sm" type="none"/>
                    </a:lnB>
                    <a:solidFill>
                      <a:srgbClr val="FFFFFF"/>
                    </a:solidFill>
                  </a:tcPr>
                </a:tc>
                <a:tc>
                  <a:txBody>
                    <a:bodyPr/>
                    <a:lstStyle/>
                    <a:p>
                      <a:pPr indent="0" lvl="0" marL="0" marR="0" rtl="0" algn="l">
                        <a:lnSpc>
                          <a:spcPct val="120000"/>
                        </a:lnSpc>
                        <a:spcBef>
                          <a:spcPts val="0"/>
                        </a:spcBef>
                        <a:spcAft>
                          <a:spcPts val="0"/>
                        </a:spcAft>
                        <a:buNone/>
                      </a:pPr>
                      <a:r>
                        <a:rPr lang="en-US" sz="1650" u="none" cap="none" strike="noStrike">
                          <a:solidFill>
                            <a:srgbClr val="000000"/>
                          </a:solidFill>
                          <a:latin typeface="Poppins"/>
                          <a:ea typeface="Poppins"/>
                          <a:cs typeface="Poppins"/>
                          <a:sym typeface="Poppins"/>
                        </a:rPr>
                        <a:t>Persesjen Nomor 8 Tahun 2023 tentang Petunjuk Teknis Pemanfaatan Layanan Komputasi Awan Pihak Ketiga</a:t>
                      </a:r>
                      <a:endParaRPr sz="1100" u="none" cap="none" strike="noStrike"/>
                    </a:p>
                  </a:txBody>
                  <a:tcPr marT="91425" marB="91425" marR="91425" marL="91425" anchor="ctr">
                    <a:lnL cap="flat" cmpd="sng" w="9525">
                      <a:solidFill>
                        <a:srgbClr val="043459"/>
                      </a:solidFill>
                      <a:prstDash val="solid"/>
                      <a:round/>
                      <a:headEnd len="sm" w="sm" type="none"/>
                      <a:tailEnd len="sm" w="sm" type="none"/>
                    </a:lnL>
                    <a:lnR cap="flat" cmpd="sng" w="9525">
                      <a:solidFill>
                        <a:srgbClr val="043459"/>
                      </a:solidFill>
                      <a:prstDash val="solid"/>
                      <a:round/>
                      <a:headEnd len="sm" w="sm" type="none"/>
                      <a:tailEnd len="sm" w="sm" type="none"/>
                    </a:lnR>
                    <a:lnT cap="flat" cmpd="sng" w="9525">
                      <a:solidFill>
                        <a:srgbClr val="043459"/>
                      </a:solidFill>
                      <a:prstDash val="solid"/>
                      <a:round/>
                      <a:headEnd len="sm" w="sm" type="none"/>
                      <a:tailEnd len="sm" w="sm" type="none"/>
                    </a:lnT>
                    <a:lnB cap="flat" cmpd="sng" w="9525">
                      <a:solidFill>
                        <a:srgbClr val="043459"/>
                      </a:solidFill>
                      <a:prstDash val="solid"/>
                      <a:round/>
                      <a:headEnd len="sm" w="sm" type="none"/>
                      <a:tailEnd len="sm" w="sm" type="none"/>
                    </a:lnB>
                    <a:solidFill>
                      <a:srgbClr val="FFFFFF"/>
                    </a:solidFill>
                  </a:tcPr>
                </a:tc>
              </a:tr>
              <a:tr h="518800">
                <a:tc vMerge="1"/>
                <a:tc>
                  <a:txBody>
                    <a:bodyPr/>
                    <a:lstStyle/>
                    <a:p>
                      <a:pPr indent="0" lvl="0" marL="0" marR="0" rtl="0" algn="l">
                        <a:lnSpc>
                          <a:spcPct val="120000"/>
                        </a:lnSpc>
                        <a:spcBef>
                          <a:spcPts val="0"/>
                        </a:spcBef>
                        <a:spcAft>
                          <a:spcPts val="0"/>
                        </a:spcAft>
                        <a:buNone/>
                      </a:pPr>
                      <a:r>
                        <a:rPr lang="en-US" sz="1650" u="none" cap="none" strike="noStrike">
                          <a:solidFill>
                            <a:srgbClr val="000000"/>
                          </a:solidFill>
                          <a:latin typeface="Poppins"/>
                          <a:ea typeface="Poppins"/>
                          <a:cs typeface="Poppins"/>
                          <a:sym typeface="Poppins"/>
                        </a:rPr>
                        <a:t>Draft Persesjen tentang Jaringan Intra Kementerian</a:t>
                      </a:r>
                      <a:endParaRPr sz="1100" u="none" cap="none" strike="noStrike"/>
                    </a:p>
                  </a:txBody>
                  <a:tcPr marT="91425" marB="91425" marR="91425" marL="91425" anchor="ctr">
                    <a:lnL cap="flat" cmpd="sng" w="9525">
                      <a:solidFill>
                        <a:srgbClr val="043459"/>
                      </a:solidFill>
                      <a:prstDash val="solid"/>
                      <a:round/>
                      <a:headEnd len="sm" w="sm" type="none"/>
                      <a:tailEnd len="sm" w="sm" type="none"/>
                    </a:lnL>
                    <a:lnR cap="flat" cmpd="sng" w="9525">
                      <a:solidFill>
                        <a:srgbClr val="043459"/>
                      </a:solidFill>
                      <a:prstDash val="solid"/>
                      <a:round/>
                      <a:headEnd len="sm" w="sm" type="none"/>
                      <a:tailEnd len="sm" w="sm" type="none"/>
                    </a:lnR>
                    <a:lnT cap="flat" cmpd="sng" w="9525">
                      <a:solidFill>
                        <a:srgbClr val="043459"/>
                      </a:solidFill>
                      <a:prstDash val="solid"/>
                      <a:round/>
                      <a:headEnd len="sm" w="sm" type="none"/>
                      <a:tailEnd len="sm" w="sm" type="none"/>
                    </a:lnT>
                    <a:lnB cap="flat" cmpd="sng" w="9525">
                      <a:solidFill>
                        <a:srgbClr val="043459"/>
                      </a:solidFill>
                      <a:prstDash val="solid"/>
                      <a:round/>
                      <a:headEnd len="sm" w="sm" type="none"/>
                      <a:tailEnd len="sm" w="sm" type="none"/>
                    </a:lnB>
                    <a:solidFill>
                      <a:srgbClr val="FFFFFF"/>
                    </a:solidFill>
                  </a:tcPr>
                </a:tc>
              </a:tr>
              <a:tr h="518800">
                <a:tc rowSpan="2">
                  <a:txBody>
                    <a:bodyPr/>
                    <a:lstStyle/>
                    <a:p>
                      <a:pPr indent="0" lvl="0" marL="0" marR="0" rtl="0" algn="l">
                        <a:lnSpc>
                          <a:spcPct val="120000"/>
                        </a:lnSpc>
                        <a:spcBef>
                          <a:spcPts val="0"/>
                        </a:spcBef>
                        <a:spcAft>
                          <a:spcPts val="0"/>
                        </a:spcAft>
                        <a:buNone/>
                      </a:pPr>
                      <a:r>
                        <a:rPr lang="en-US" sz="1650" u="none" cap="none" strike="noStrike">
                          <a:solidFill>
                            <a:srgbClr val="000000"/>
                          </a:solidFill>
                          <a:latin typeface="Poppins"/>
                          <a:ea typeface="Poppins"/>
                          <a:cs typeface="Poppins"/>
                          <a:sym typeface="Poppins"/>
                        </a:rPr>
                        <a:t>Pengelolaan Aplikasi SPBE Kementerian</a:t>
                      </a:r>
                      <a:endParaRPr sz="1100" u="none" cap="none" strike="noStrike"/>
                    </a:p>
                  </a:txBody>
                  <a:tcPr marT="91425" marB="91425" marR="91425" marL="91425" anchor="ctr">
                    <a:lnL cap="flat" cmpd="sng" w="9525">
                      <a:solidFill>
                        <a:srgbClr val="043459"/>
                      </a:solidFill>
                      <a:prstDash val="solid"/>
                      <a:round/>
                      <a:headEnd len="sm" w="sm" type="none"/>
                      <a:tailEnd len="sm" w="sm" type="none"/>
                    </a:lnL>
                    <a:lnR cap="flat" cmpd="sng" w="9525">
                      <a:solidFill>
                        <a:srgbClr val="043459"/>
                      </a:solidFill>
                      <a:prstDash val="solid"/>
                      <a:round/>
                      <a:headEnd len="sm" w="sm" type="none"/>
                      <a:tailEnd len="sm" w="sm" type="none"/>
                    </a:lnR>
                    <a:lnT cap="flat" cmpd="sng" w="9525">
                      <a:solidFill>
                        <a:srgbClr val="043459"/>
                      </a:solidFill>
                      <a:prstDash val="solid"/>
                      <a:round/>
                      <a:headEnd len="sm" w="sm" type="none"/>
                      <a:tailEnd len="sm" w="sm" type="none"/>
                    </a:lnT>
                    <a:lnB cap="flat" cmpd="sng" w="9525">
                      <a:solidFill>
                        <a:srgbClr val="043459"/>
                      </a:solidFill>
                      <a:prstDash val="solid"/>
                      <a:round/>
                      <a:headEnd len="sm" w="sm" type="none"/>
                      <a:tailEnd len="sm" w="sm" type="none"/>
                    </a:lnB>
                    <a:solidFill>
                      <a:srgbClr val="FFFFFF"/>
                    </a:solidFill>
                  </a:tcPr>
                </a:tc>
                <a:tc>
                  <a:txBody>
                    <a:bodyPr/>
                    <a:lstStyle/>
                    <a:p>
                      <a:pPr indent="0" lvl="0" marL="0" marR="0" rtl="0" algn="l">
                        <a:lnSpc>
                          <a:spcPct val="120000"/>
                        </a:lnSpc>
                        <a:spcBef>
                          <a:spcPts val="0"/>
                        </a:spcBef>
                        <a:spcAft>
                          <a:spcPts val="0"/>
                        </a:spcAft>
                        <a:buNone/>
                      </a:pPr>
                      <a:r>
                        <a:rPr lang="en-US" sz="1650" u="none" cap="none" strike="noStrike">
                          <a:solidFill>
                            <a:srgbClr val="000000"/>
                          </a:solidFill>
                          <a:latin typeface="Poppins"/>
                          <a:ea typeface="Poppins"/>
                          <a:cs typeface="Poppins"/>
                          <a:sym typeface="Poppins"/>
                        </a:rPr>
                        <a:t>Standar Pengembangan Aplikasi SPBE di Lingkungan Unit Kerja Kemendikbudristek.</a:t>
                      </a:r>
                      <a:endParaRPr sz="1100" u="none" cap="none" strike="noStrike"/>
                    </a:p>
                  </a:txBody>
                  <a:tcPr marT="91425" marB="91425" marR="91425" marL="91425" anchor="ctr">
                    <a:lnL cap="flat" cmpd="sng" w="9525">
                      <a:solidFill>
                        <a:srgbClr val="043459"/>
                      </a:solidFill>
                      <a:prstDash val="solid"/>
                      <a:round/>
                      <a:headEnd len="sm" w="sm" type="none"/>
                      <a:tailEnd len="sm" w="sm" type="none"/>
                    </a:lnL>
                    <a:lnR cap="flat" cmpd="sng" w="9525">
                      <a:solidFill>
                        <a:srgbClr val="043459"/>
                      </a:solidFill>
                      <a:prstDash val="solid"/>
                      <a:round/>
                      <a:headEnd len="sm" w="sm" type="none"/>
                      <a:tailEnd len="sm" w="sm" type="none"/>
                    </a:lnR>
                    <a:lnT cap="flat" cmpd="sng" w="9525">
                      <a:solidFill>
                        <a:srgbClr val="043459"/>
                      </a:solidFill>
                      <a:prstDash val="solid"/>
                      <a:round/>
                      <a:headEnd len="sm" w="sm" type="none"/>
                      <a:tailEnd len="sm" w="sm" type="none"/>
                    </a:lnT>
                    <a:lnB cap="flat" cmpd="sng" w="9525">
                      <a:solidFill>
                        <a:srgbClr val="043459"/>
                      </a:solidFill>
                      <a:prstDash val="solid"/>
                      <a:round/>
                      <a:headEnd len="sm" w="sm" type="none"/>
                      <a:tailEnd len="sm" w="sm" type="none"/>
                    </a:lnB>
                    <a:solidFill>
                      <a:srgbClr val="FFFFFF"/>
                    </a:solidFill>
                  </a:tcPr>
                </a:tc>
              </a:tr>
              <a:tr h="518800">
                <a:tc vMerge="1"/>
                <a:tc>
                  <a:txBody>
                    <a:bodyPr/>
                    <a:lstStyle/>
                    <a:p>
                      <a:pPr indent="0" lvl="0" marL="0" marR="0" rtl="0" algn="l">
                        <a:lnSpc>
                          <a:spcPct val="120000"/>
                        </a:lnSpc>
                        <a:spcBef>
                          <a:spcPts val="0"/>
                        </a:spcBef>
                        <a:spcAft>
                          <a:spcPts val="0"/>
                        </a:spcAft>
                        <a:buNone/>
                      </a:pPr>
                      <a:r>
                        <a:rPr lang="en-US" sz="1650" u="none" cap="none" strike="noStrike">
                          <a:solidFill>
                            <a:srgbClr val="000000"/>
                          </a:solidFill>
                          <a:latin typeface="Poppins"/>
                          <a:ea typeface="Poppins"/>
                          <a:cs typeface="Poppins"/>
                          <a:sym typeface="Poppins"/>
                        </a:rPr>
                        <a:t>Draft Persesjen tentang Juknis Pengelolaan, Pemanfaatan, dan Penghapusan Aplikasi Khusus</a:t>
                      </a:r>
                      <a:endParaRPr sz="1100" u="none" cap="none" strike="noStrike"/>
                    </a:p>
                  </a:txBody>
                  <a:tcPr marT="91425" marB="91425" marR="91425" marL="91425" anchor="ctr">
                    <a:lnL cap="flat" cmpd="sng" w="9525">
                      <a:solidFill>
                        <a:srgbClr val="043459"/>
                      </a:solidFill>
                      <a:prstDash val="solid"/>
                      <a:round/>
                      <a:headEnd len="sm" w="sm" type="none"/>
                      <a:tailEnd len="sm" w="sm" type="none"/>
                    </a:lnL>
                    <a:lnR cap="flat" cmpd="sng" w="9525">
                      <a:solidFill>
                        <a:srgbClr val="043459"/>
                      </a:solidFill>
                      <a:prstDash val="solid"/>
                      <a:round/>
                      <a:headEnd len="sm" w="sm" type="none"/>
                      <a:tailEnd len="sm" w="sm" type="none"/>
                    </a:lnR>
                    <a:lnT cap="flat" cmpd="sng" w="9525">
                      <a:solidFill>
                        <a:srgbClr val="043459"/>
                      </a:solidFill>
                      <a:prstDash val="solid"/>
                      <a:round/>
                      <a:headEnd len="sm" w="sm" type="none"/>
                      <a:tailEnd len="sm" w="sm" type="none"/>
                    </a:lnT>
                    <a:lnB cap="flat" cmpd="sng" w="9525">
                      <a:solidFill>
                        <a:srgbClr val="043459"/>
                      </a:solidFill>
                      <a:prstDash val="solid"/>
                      <a:round/>
                      <a:headEnd len="sm" w="sm" type="none"/>
                      <a:tailEnd len="sm" w="sm" type="none"/>
                    </a:lnB>
                    <a:solidFill>
                      <a:srgbClr val="FFFFFF"/>
                    </a:solidFill>
                  </a:tcPr>
                </a:tc>
              </a:tr>
            </a:tbl>
          </a:graphicData>
        </a:graphic>
      </p:graphicFrame>
      <p:sp>
        <p:nvSpPr>
          <p:cNvPr id="199" name="Google Shape;199;p3"/>
          <p:cNvSpPr/>
          <p:nvPr/>
        </p:nvSpPr>
        <p:spPr>
          <a:xfrm>
            <a:off x="1085460" y="208220"/>
            <a:ext cx="814165" cy="814166"/>
          </a:xfrm>
          <a:custGeom>
            <a:rect b="b" l="l" r="r" t="t"/>
            <a:pathLst>
              <a:path extrusionOk="0" h="814166" w="814165">
                <a:moveTo>
                  <a:pt x="0" y="0"/>
                </a:moveTo>
                <a:lnTo>
                  <a:pt x="814166" y="0"/>
                </a:lnTo>
                <a:lnTo>
                  <a:pt x="814166" y="814165"/>
                </a:lnTo>
                <a:lnTo>
                  <a:pt x="0" y="814165"/>
                </a:lnTo>
                <a:lnTo>
                  <a:pt x="0" y="0"/>
                </a:lnTo>
                <a:close/>
              </a:path>
            </a:pathLst>
          </a:custGeom>
          <a:blipFill rotWithShape="1">
            <a:blip r:embed="rId3">
              <a:alphaModFix/>
            </a:blip>
            <a:stretch>
              <a:fillRect b="0" l="0" r="0" t="0"/>
            </a:stretch>
          </a:blipFill>
          <a:ln>
            <a:noFill/>
          </a:ln>
        </p:spPr>
      </p:sp>
      <p:sp>
        <p:nvSpPr>
          <p:cNvPr id="200" name="Google Shape;200;p3"/>
          <p:cNvSpPr/>
          <p:nvPr/>
        </p:nvSpPr>
        <p:spPr>
          <a:xfrm>
            <a:off x="11717654" y="9715547"/>
            <a:ext cx="826769" cy="586740"/>
          </a:xfrm>
          <a:custGeom>
            <a:rect b="b" l="l" r="r" t="t"/>
            <a:pathLst>
              <a:path extrusionOk="0" h="782320" w="1102360">
                <a:moveTo>
                  <a:pt x="0" y="0"/>
                </a:moveTo>
                <a:lnTo>
                  <a:pt x="1102360" y="0"/>
                </a:lnTo>
                <a:lnTo>
                  <a:pt x="1102360" y="782320"/>
                </a:lnTo>
                <a:lnTo>
                  <a:pt x="0" y="782320"/>
                </a:lnTo>
                <a:close/>
              </a:path>
            </a:pathLst>
          </a:custGeom>
          <a:blipFill rotWithShape="1">
            <a:blip r:embed="rId4">
              <a:alphaModFix/>
            </a:blip>
            <a:stretch>
              <a:fillRect b="0" l="-40" r="-39" t="0"/>
            </a:stretch>
          </a:blipFill>
          <a:ln>
            <a:noFill/>
          </a:ln>
        </p:spPr>
      </p:sp>
      <p:sp>
        <p:nvSpPr>
          <p:cNvPr id="201" name="Google Shape;201;p3"/>
          <p:cNvSpPr txBox="1"/>
          <p:nvPr/>
        </p:nvSpPr>
        <p:spPr>
          <a:xfrm>
            <a:off x="12592621" y="9927556"/>
            <a:ext cx="5468805" cy="193419"/>
          </a:xfrm>
          <a:prstGeom prst="rect">
            <a:avLst/>
          </a:prstGeom>
          <a:noFill/>
          <a:ln>
            <a:noFill/>
          </a:ln>
        </p:spPr>
        <p:txBody>
          <a:bodyPr anchorCtr="0" anchor="t" bIns="0" lIns="0" spcFirstLastPara="1" rIns="0" wrap="square" tIns="0">
            <a:spAutoFit/>
          </a:bodyPr>
          <a:lstStyle/>
          <a:p>
            <a:pPr indent="0" lvl="0" marL="0" marR="0" rtl="0" algn="l">
              <a:lnSpc>
                <a:spcPct val="112363"/>
              </a:lnSpc>
              <a:spcBef>
                <a:spcPts val="0"/>
              </a:spcBef>
              <a:spcAft>
                <a:spcPts val="0"/>
              </a:spcAft>
              <a:buNone/>
            </a:pPr>
            <a:r>
              <a:rPr b="0" i="0" lang="en-US" sz="1286" u="none" cap="none" strike="noStrike">
                <a:solidFill>
                  <a:srgbClr val="000000"/>
                </a:solidFill>
                <a:latin typeface="Poppins"/>
                <a:ea typeface="Poppins"/>
                <a:cs typeface="Poppins"/>
                <a:sym typeface="Poppins"/>
              </a:rPr>
              <a:t>Kementerian Pendidikan, Kebudayaan, Riset, dan Teknologi</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4"/>
          <p:cNvSpPr txBox="1"/>
          <p:nvPr/>
        </p:nvSpPr>
        <p:spPr>
          <a:xfrm>
            <a:off x="17705643" y="9857726"/>
            <a:ext cx="286200" cy="257175"/>
          </a:xfrm>
          <a:prstGeom prst="rect">
            <a:avLst/>
          </a:prstGeom>
          <a:noFill/>
          <a:ln>
            <a:noFill/>
          </a:ln>
        </p:spPr>
        <p:txBody>
          <a:bodyPr anchorCtr="0" anchor="t" bIns="0" lIns="0" spcFirstLastPara="1" rIns="0" wrap="square" tIns="0">
            <a:spAutoFit/>
          </a:bodyPr>
          <a:lstStyle/>
          <a:p>
            <a:pPr indent="0" lvl="0" marL="0" marR="0" rtl="0" algn="r">
              <a:lnSpc>
                <a:spcPct val="119987"/>
              </a:lnSpc>
              <a:spcBef>
                <a:spcPts val="0"/>
              </a:spcBef>
              <a:spcAft>
                <a:spcPts val="0"/>
              </a:spcAft>
              <a:buNone/>
            </a:pPr>
            <a:r>
              <a:rPr b="0" i="0" lang="en-US" sz="1601" u="none" cap="none" strike="noStrike">
                <a:solidFill>
                  <a:srgbClr val="000000"/>
                </a:solidFill>
                <a:latin typeface="Poppins"/>
                <a:ea typeface="Poppins"/>
                <a:cs typeface="Poppins"/>
                <a:sym typeface="Poppins"/>
              </a:rPr>
              <a:t>‹#›</a:t>
            </a:r>
            <a:endParaRPr/>
          </a:p>
        </p:txBody>
      </p:sp>
      <p:sp>
        <p:nvSpPr>
          <p:cNvPr id="207" name="Google Shape;207;p4"/>
          <p:cNvSpPr/>
          <p:nvPr/>
        </p:nvSpPr>
        <p:spPr>
          <a:xfrm>
            <a:off x="75" y="9601425"/>
            <a:ext cx="18288000" cy="116110"/>
          </a:xfrm>
          <a:custGeom>
            <a:rect b="b" l="l" r="r" t="t"/>
            <a:pathLst>
              <a:path extrusionOk="0" h="154813" w="24384000">
                <a:moveTo>
                  <a:pt x="0" y="0"/>
                </a:moveTo>
                <a:lnTo>
                  <a:pt x="24384000" y="0"/>
                </a:lnTo>
                <a:lnTo>
                  <a:pt x="24384000" y="154813"/>
                </a:lnTo>
                <a:lnTo>
                  <a:pt x="0" y="154813"/>
                </a:lnTo>
                <a:close/>
              </a:path>
            </a:pathLst>
          </a:custGeom>
          <a:solidFill>
            <a:srgbClr val="2881A6"/>
          </a:solidFill>
          <a:ln>
            <a:noFill/>
          </a:ln>
        </p:spPr>
      </p:sp>
      <p:sp>
        <p:nvSpPr>
          <p:cNvPr id="208" name="Google Shape;208;p4"/>
          <p:cNvSpPr txBox="1"/>
          <p:nvPr/>
        </p:nvSpPr>
        <p:spPr>
          <a:xfrm>
            <a:off x="871526" y="9897873"/>
            <a:ext cx="10571400" cy="180975"/>
          </a:xfrm>
          <a:prstGeom prst="rect">
            <a:avLst/>
          </a:prstGeom>
          <a:noFill/>
          <a:ln>
            <a:noFill/>
          </a:ln>
        </p:spPr>
        <p:txBody>
          <a:bodyPr anchorCtr="0" anchor="t" bIns="0" lIns="0" spcFirstLastPara="1" rIns="0" wrap="square" tIns="0">
            <a:spAutoFit/>
          </a:bodyPr>
          <a:lstStyle/>
          <a:p>
            <a:pPr indent="0" lvl="0" marL="0" marR="0" rtl="0" algn="l">
              <a:lnSpc>
                <a:spcPct val="120055"/>
              </a:lnSpc>
              <a:spcBef>
                <a:spcPts val="0"/>
              </a:spcBef>
              <a:spcAft>
                <a:spcPts val="0"/>
              </a:spcAft>
              <a:buNone/>
            </a:pPr>
            <a:r>
              <a:rPr b="0" i="0" lang="en-US" sz="1087" u="none" cap="none" strike="noStrike">
                <a:solidFill>
                  <a:srgbClr val="000000"/>
                </a:solidFill>
                <a:latin typeface="Poppins"/>
                <a:ea typeface="Poppins"/>
                <a:cs typeface="Poppins"/>
                <a:sym typeface="Poppins"/>
              </a:rPr>
              <a:t>Dokumen Rahasia I 2022 - Kemendikbudristek. Informasi ini bersifat pribadi dan rahasia. Konten apa pun hanya milik Kemendikbudristek</a:t>
            </a:r>
            <a:endParaRPr/>
          </a:p>
        </p:txBody>
      </p:sp>
      <p:sp>
        <p:nvSpPr>
          <p:cNvPr id="209" name="Google Shape;209;p4"/>
          <p:cNvSpPr/>
          <p:nvPr/>
        </p:nvSpPr>
        <p:spPr>
          <a:xfrm>
            <a:off x="17037520" y="9816405"/>
            <a:ext cx="379841" cy="385762"/>
          </a:xfrm>
          <a:custGeom>
            <a:rect b="b" l="l" r="r" t="t"/>
            <a:pathLst>
              <a:path extrusionOk="0" h="385762" w="379841">
                <a:moveTo>
                  <a:pt x="0" y="0"/>
                </a:moveTo>
                <a:lnTo>
                  <a:pt x="379841" y="0"/>
                </a:lnTo>
                <a:lnTo>
                  <a:pt x="379841" y="385762"/>
                </a:lnTo>
                <a:lnTo>
                  <a:pt x="0" y="385762"/>
                </a:lnTo>
                <a:lnTo>
                  <a:pt x="0" y="0"/>
                </a:lnTo>
                <a:close/>
              </a:path>
            </a:pathLst>
          </a:custGeom>
          <a:blipFill rotWithShape="1">
            <a:blip r:embed="rId3">
              <a:alphaModFix/>
            </a:blip>
            <a:stretch>
              <a:fillRect b="0" l="0" r="0" t="0"/>
            </a:stretch>
          </a:blipFill>
          <a:ln>
            <a:noFill/>
          </a:ln>
        </p:spPr>
      </p:sp>
      <p:grpSp>
        <p:nvGrpSpPr>
          <p:cNvPr id="210" name="Google Shape;210;p4"/>
          <p:cNvGrpSpPr/>
          <p:nvPr/>
        </p:nvGrpSpPr>
        <p:grpSpPr>
          <a:xfrm>
            <a:off x="3233061" y="210071"/>
            <a:ext cx="11788830" cy="996086"/>
            <a:chOff x="0" y="-38100"/>
            <a:chExt cx="15718440" cy="1328115"/>
          </a:xfrm>
        </p:grpSpPr>
        <p:sp>
          <p:nvSpPr>
            <p:cNvPr id="211" name="Google Shape;211;p4"/>
            <p:cNvSpPr/>
            <p:nvPr/>
          </p:nvSpPr>
          <p:spPr>
            <a:xfrm>
              <a:off x="0" y="0"/>
              <a:ext cx="15718410" cy="1289959"/>
            </a:xfrm>
            <a:custGeom>
              <a:rect b="b" l="l" r="r" t="t"/>
              <a:pathLst>
                <a:path extrusionOk="0" h="1289959" w="15718410">
                  <a:moveTo>
                    <a:pt x="0" y="0"/>
                  </a:moveTo>
                  <a:lnTo>
                    <a:pt x="15718410" y="0"/>
                  </a:lnTo>
                  <a:lnTo>
                    <a:pt x="15718410" y="1289959"/>
                  </a:lnTo>
                  <a:lnTo>
                    <a:pt x="0" y="1289959"/>
                  </a:lnTo>
                  <a:close/>
                </a:path>
              </a:pathLst>
            </a:custGeom>
            <a:solidFill>
              <a:srgbClr val="2881A6"/>
            </a:solidFill>
            <a:ln>
              <a:noFill/>
            </a:ln>
          </p:spPr>
        </p:sp>
        <p:sp>
          <p:nvSpPr>
            <p:cNvPr id="212" name="Google Shape;212;p4"/>
            <p:cNvSpPr txBox="1"/>
            <p:nvPr/>
          </p:nvSpPr>
          <p:spPr>
            <a:xfrm>
              <a:off x="0" y="-38100"/>
              <a:ext cx="15718440" cy="1328115"/>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b="0" i="0" lang="en-US" sz="3600" u="none" cap="none" strike="noStrike">
                  <a:solidFill>
                    <a:srgbClr val="000000"/>
                  </a:solidFill>
                  <a:latin typeface="Poppins"/>
                  <a:ea typeface="Poppins"/>
                  <a:cs typeface="Poppins"/>
                  <a:sym typeface="Poppins"/>
                </a:rPr>
                <a:t>INDEKS SPBE KEMENDIKBUDRISTEK 2022</a:t>
              </a:r>
              <a:endParaRPr/>
            </a:p>
          </p:txBody>
        </p:sp>
      </p:grpSp>
      <p:sp>
        <p:nvSpPr>
          <p:cNvPr id="213" name="Google Shape;213;p4"/>
          <p:cNvSpPr/>
          <p:nvPr/>
        </p:nvSpPr>
        <p:spPr>
          <a:xfrm>
            <a:off x="13793514" y="1363227"/>
            <a:ext cx="4038600" cy="1851386"/>
          </a:xfrm>
          <a:custGeom>
            <a:rect b="b" l="l" r="r" t="t"/>
            <a:pathLst>
              <a:path extrusionOk="0" h="1851386" w="4038600">
                <a:moveTo>
                  <a:pt x="0" y="0"/>
                </a:moveTo>
                <a:lnTo>
                  <a:pt x="4038600" y="0"/>
                </a:lnTo>
                <a:lnTo>
                  <a:pt x="4038600" y="1851385"/>
                </a:lnTo>
                <a:lnTo>
                  <a:pt x="0" y="1851385"/>
                </a:lnTo>
                <a:lnTo>
                  <a:pt x="0" y="0"/>
                </a:lnTo>
                <a:close/>
              </a:path>
            </a:pathLst>
          </a:custGeom>
          <a:blipFill rotWithShape="1">
            <a:blip r:embed="rId4">
              <a:alphaModFix/>
            </a:blip>
            <a:stretch>
              <a:fillRect b="0" l="0" r="0" t="0"/>
            </a:stretch>
          </a:blipFill>
          <a:ln>
            <a:noFill/>
          </a:ln>
        </p:spPr>
      </p:sp>
      <p:sp>
        <p:nvSpPr>
          <p:cNvPr id="214" name="Google Shape;214;p4"/>
          <p:cNvSpPr/>
          <p:nvPr/>
        </p:nvSpPr>
        <p:spPr>
          <a:xfrm>
            <a:off x="13548801" y="3375916"/>
            <a:ext cx="4528026" cy="4689851"/>
          </a:xfrm>
          <a:custGeom>
            <a:rect b="b" l="l" r="r" t="t"/>
            <a:pathLst>
              <a:path extrusionOk="0" h="4689851" w="4528026">
                <a:moveTo>
                  <a:pt x="0" y="0"/>
                </a:moveTo>
                <a:lnTo>
                  <a:pt x="4528026" y="0"/>
                </a:lnTo>
                <a:lnTo>
                  <a:pt x="4528026" y="4689852"/>
                </a:lnTo>
                <a:lnTo>
                  <a:pt x="0" y="4689852"/>
                </a:lnTo>
                <a:lnTo>
                  <a:pt x="0" y="0"/>
                </a:lnTo>
                <a:close/>
              </a:path>
            </a:pathLst>
          </a:custGeom>
          <a:blipFill rotWithShape="1">
            <a:blip r:embed="rId5">
              <a:alphaModFix/>
            </a:blip>
            <a:stretch>
              <a:fillRect b="0" l="0" r="0" t="0"/>
            </a:stretch>
          </a:blipFill>
          <a:ln>
            <a:noFill/>
          </a:ln>
        </p:spPr>
      </p:sp>
      <p:sp>
        <p:nvSpPr>
          <p:cNvPr id="215" name="Google Shape;215;p4"/>
          <p:cNvSpPr/>
          <p:nvPr/>
        </p:nvSpPr>
        <p:spPr>
          <a:xfrm>
            <a:off x="12672829" y="5143500"/>
            <a:ext cx="1751944" cy="1628190"/>
          </a:xfrm>
          <a:custGeom>
            <a:rect b="b" l="l" r="r" t="t"/>
            <a:pathLst>
              <a:path extrusionOk="0" h="1628190" w="1751944">
                <a:moveTo>
                  <a:pt x="0" y="0"/>
                </a:moveTo>
                <a:lnTo>
                  <a:pt x="1751944" y="0"/>
                </a:lnTo>
                <a:lnTo>
                  <a:pt x="1751944" y="1628190"/>
                </a:lnTo>
                <a:lnTo>
                  <a:pt x="0" y="1628190"/>
                </a:lnTo>
                <a:lnTo>
                  <a:pt x="0" y="0"/>
                </a:lnTo>
                <a:close/>
              </a:path>
            </a:pathLst>
          </a:custGeom>
          <a:blipFill rotWithShape="1">
            <a:blip r:embed="rId6">
              <a:alphaModFix/>
            </a:blip>
            <a:stretch>
              <a:fillRect b="0" l="0" r="0" t="0"/>
            </a:stretch>
          </a:blipFill>
          <a:ln>
            <a:noFill/>
          </a:ln>
        </p:spPr>
      </p:sp>
      <p:sp>
        <p:nvSpPr>
          <p:cNvPr id="216" name="Google Shape;216;p4"/>
          <p:cNvSpPr/>
          <p:nvPr/>
        </p:nvSpPr>
        <p:spPr>
          <a:xfrm>
            <a:off x="566726" y="1460794"/>
            <a:ext cx="12026946" cy="7630413"/>
          </a:xfrm>
          <a:custGeom>
            <a:rect b="b" l="l" r="r" t="t"/>
            <a:pathLst>
              <a:path extrusionOk="0" h="7630413" w="12026946">
                <a:moveTo>
                  <a:pt x="0" y="0"/>
                </a:moveTo>
                <a:lnTo>
                  <a:pt x="12026946" y="0"/>
                </a:lnTo>
                <a:lnTo>
                  <a:pt x="12026946" y="7630413"/>
                </a:lnTo>
                <a:lnTo>
                  <a:pt x="0" y="7630413"/>
                </a:lnTo>
                <a:lnTo>
                  <a:pt x="0" y="0"/>
                </a:lnTo>
                <a:close/>
              </a:path>
            </a:pathLst>
          </a:custGeom>
          <a:blipFill rotWithShape="1">
            <a:blip r:embed="rId7">
              <a:alphaModFix/>
            </a:blip>
            <a:stretch>
              <a:fillRect b="-105625" l="-6836" r="-7242" t="-3886"/>
            </a:stretch>
          </a:blipFill>
          <a:ln cap="sq" cmpd="sng" w="38100">
            <a:solidFill>
              <a:srgbClr val="254A72"/>
            </a:solidFill>
            <a:prstDash val="solid"/>
            <a:miter lim="8000"/>
            <a:headEnd len="sm" w="sm" type="none"/>
            <a:tailEnd len="sm" w="sm" type="none"/>
          </a:ln>
        </p:spPr>
      </p:sp>
      <p:sp>
        <p:nvSpPr>
          <p:cNvPr id="217" name="Google Shape;217;p4"/>
          <p:cNvSpPr txBox="1"/>
          <p:nvPr/>
        </p:nvSpPr>
        <p:spPr>
          <a:xfrm>
            <a:off x="17104486" y="9858007"/>
            <a:ext cx="1051466" cy="2571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600" u="none" cap="none" strike="noStrike">
                <a:solidFill>
                  <a:srgbClr val="000000"/>
                </a:solidFill>
                <a:latin typeface="Poppins"/>
                <a:ea typeface="Poppins"/>
                <a:cs typeface="Poppins"/>
                <a:sym typeface="Poppins"/>
              </a:rPr>
              <a:t>4</a:t>
            </a:r>
            <a:endParaRPr/>
          </a:p>
        </p:txBody>
      </p:sp>
      <p:sp>
        <p:nvSpPr>
          <p:cNvPr id="218" name="Google Shape;218;p4"/>
          <p:cNvSpPr/>
          <p:nvPr/>
        </p:nvSpPr>
        <p:spPr>
          <a:xfrm>
            <a:off x="0" y="9538334"/>
            <a:ext cx="18433446" cy="748665"/>
          </a:xfrm>
          <a:custGeom>
            <a:rect b="b" l="l" r="r" t="t"/>
            <a:pathLst>
              <a:path extrusionOk="0" h="998220" w="24577929">
                <a:moveTo>
                  <a:pt x="24577929" y="998220"/>
                </a:moveTo>
                <a:lnTo>
                  <a:pt x="24577929" y="0"/>
                </a:lnTo>
                <a:lnTo>
                  <a:pt x="0" y="0"/>
                </a:lnTo>
                <a:lnTo>
                  <a:pt x="0" y="998220"/>
                </a:lnTo>
                <a:lnTo>
                  <a:pt x="24577929" y="998220"/>
                </a:lnTo>
                <a:close/>
              </a:path>
            </a:pathLst>
          </a:custGeom>
          <a:solidFill>
            <a:srgbClr val="FFFFFF"/>
          </a:solidFill>
          <a:ln>
            <a:noFill/>
          </a:ln>
        </p:spPr>
      </p:sp>
      <p:sp>
        <p:nvSpPr>
          <p:cNvPr id="219" name="Google Shape;219;p4"/>
          <p:cNvSpPr/>
          <p:nvPr/>
        </p:nvSpPr>
        <p:spPr>
          <a:xfrm>
            <a:off x="-7620" y="9528808"/>
            <a:ext cx="18305146" cy="767715"/>
          </a:xfrm>
          <a:custGeom>
            <a:rect b="b" l="l" r="r" t="t"/>
            <a:pathLst>
              <a:path extrusionOk="0" h="1023620" w="24406861">
                <a:moveTo>
                  <a:pt x="24394161" y="1023620"/>
                </a:moveTo>
                <a:lnTo>
                  <a:pt x="12700" y="1023620"/>
                </a:lnTo>
                <a:cubicBezTo>
                  <a:pt x="5715" y="1023620"/>
                  <a:pt x="0" y="1017905"/>
                  <a:pt x="0" y="1010920"/>
                </a:cubicBezTo>
                <a:lnTo>
                  <a:pt x="0" y="12700"/>
                </a:lnTo>
                <a:cubicBezTo>
                  <a:pt x="0" y="5715"/>
                  <a:pt x="5715" y="0"/>
                  <a:pt x="12700" y="0"/>
                </a:cubicBezTo>
                <a:lnTo>
                  <a:pt x="24394161" y="0"/>
                </a:lnTo>
                <a:cubicBezTo>
                  <a:pt x="24401146" y="0"/>
                  <a:pt x="24406861" y="5715"/>
                  <a:pt x="24406861" y="12700"/>
                </a:cubicBezTo>
                <a:lnTo>
                  <a:pt x="24406861" y="1010920"/>
                </a:lnTo>
                <a:cubicBezTo>
                  <a:pt x="24406861" y="1017905"/>
                  <a:pt x="24401146" y="1023620"/>
                  <a:pt x="24394161" y="1023620"/>
                </a:cubicBezTo>
                <a:moveTo>
                  <a:pt x="24394161" y="998220"/>
                </a:moveTo>
                <a:lnTo>
                  <a:pt x="24394161" y="1010920"/>
                </a:lnTo>
                <a:lnTo>
                  <a:pt x="24381461" y="1010920"/>
                </a:lnTo>
                <a:lnTo>
                  <a:pt x="24381461" y="12700"/>
                </a:lnTo>
                <a:lnTo>
                  <a:pt x="24394161" y="12700"/>
                </a:lnTo>
                <a:lnTo>
                  <a:pt x="24394161" y="25400"/>
                </a:lnTo>
                <a:lnTo>
                  <a:pt x="12700" y="25400"/>
                </a:lnTo>
                <a:lnTo>
                  <a:pt x="12700" y="12700"/>
                </a:lnTo>
                <a:lnTo>
                  <a:pt x="25400" y="12700"/>
                </a:lnTo>
                <a:lnTo>
                  <a:pt x="25400" y="1010920"/>
                </a:lnTo>
                <a:lnTo>
                  <a:pt x="12700" y="1010920"/>
                </a:lnTo>
                <a:lnTo>
                  <a:pt x="12700" y="998220"/>
                </a:lnTo>
                <a:lnTo>
                  <a:pt x="24394161" y="99822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4"/>
          <p:cNvSpPr/>
          <p:nvPr/>
        </p:nvSpPr>
        <p:spPr>
          <a:xfrm>
            <a:off x="566726" y="238646"/>
            <a:ext cx="2666336" cy="1779779"/>
          </a:xfrm>
          <a:custGeom>
            <a:rect b="b" l="l" r="r" t="t"/>
            <a:pathLst>
              <a:path extrusionOk="0" h="1779779" w="2666336">
                <a:moveTo>
                  <a:pt x="0" y="0"/>
                </a:moveTo>
                <a:lnTo>
                  <a:pt x="2666335" y="0"/>
                </a:lnTo>
                <a:lnTo>
                  <a:pt x="2666335" y="1779778"/>
                </a:lnTo>
                <a:lnTo>
                  <a:pt x="0" y="1779778"/>
                </a:lnTo>
                <a:lnTo>
                  <a:pt x="0" y="0"/>
                </a:lnTo>
                <a:close/>
              </a:path>
            </a:pathLst>
          </a:custGeom>
          <a:blipFill rotWithShape="1">
            <a:blip r:embed="rId8">
              <a:alphaModFix/>
            </a:blip>
            <a:stretch>
              <a:fillRect b="0" l="0" r="0" t="0"/>
            </a:stretch>
          </a:blipFill>
          <a:ln>
            <a:noFill/>
          </a:ln>
        </p:spPr>
      </p:sp>
      <p:sp>
        <p:nvSpPr>
          <p:cNvPr id="221" name="Google Shape;221;p4"/>
          <p:cNvSpPr txBox="1"/>
          <p:nvPr/>
        </p:nvSpPr>
        <p:spPr>
          <a:xfrm>
            <a:off x="13899830" y="5938545"/>
            <a:ext cx="3983054" cy="152195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600" u="none" cap="none" strike="noStrike">
                <a:solidFill>
                  <a:srgbClr val="043459"/>
                </a:solidFill>
                <a:latin typeface="Poppins"/>
                <a:ea typeface="Poppins"/>
                <a:cs typeface="Poppins"/>
                <a:sym typeface="Poppins"/>
              </a:rPr>
              <a:t>   </a:t>
            </a:r>
            <a:endParaRPr/>
          </a:p>
          <a:p>
            <a:pPr indent="0" lvl="0" marL="0" marR="0" rtl="0" algn="ctr">
              <a:lnSpc>
                <a:spcPct val="50000"/>
              </a:lnSpc>
              <a:spcBef>
                <a:spcPts val="0"/>
              </a:spcBef>
              <a:spcAft>
                <a:spcPts val="0"/>
              </a:spcAft>
              <a:buNone/>
            </a:pPr>
            <a:r>
              <a:t/>
            </a:r>
            <a:endParaRPr b="0" i="0" sz="1600" u="none" cap="none" strike="noStrike">
              <a:solidFill>
                <a:srgbClr val="043459"/>
              </a:solidFill>
              <a:latin typeface="Poppins"/>
              <a:ea typeface="Poppins"/>
              <a:cs typeface="Poppins"/>
              <a:sym typeface="Poppins"/>
            </a:endParaRPr>
          </a:p>
          <a:p>
            <a:pPr indent="0" lvl="0" marL="0" marR="0" rtl="0" algn="ctr">
              <a:lnSpc>
                <a:spcPct val="50000"/>
              </a:lnSpc>
              <a:spcBef>
                <a:spcPts val="0"/>
              </a:spcBef>
              <a:spcAft>
                <a:spcPts val="0"/>
              </a:spcAft>
              <a:buNone/>
            </a:pPr>
            <a:r>
              <a:rPr b="0" i="0" lang="en-US" sz="1600" u="none" cap="none" strike="noStrike">
                <a:solidFill>
                  <a:srgbClr val="043459"/>
                </a:solidFill>
                <a:latin typeface="Poppins"/>
                <a:ea typeface="Poppins"/>
                <a:cs typeface="Poppins"/>
                <a:sym typeface="Poppins"/>
              </a:rPr>
              <a:t> </a:t>
            </a:r>
            <a:endParaRPr/>
          </a:p>
          <a:p>
            <a:pPr indent="0" lvl="0" marL="0" marR="0" rtl="0" algn="l">
              <a:lnSpc>
                <a:spcPct val="120000"/>
              </a:lnSpc>
              <a:spcBef>
                <a:spcPts val="0"/>
              </a:spcBef>
              <a:spcAft>
                <a:spcPts val="0"/>
              </a:spcAft>
              <a:buNone/>
            </a:pPr>
            <a:r>
              <a:t/>
            </a:r>
            <a:endParaRPr b="0" i="0" sz="1600" u="none" cap="none" strike="noStrike">
              <a:solidFill>
                <a:srgbClr val="043459"/>
              </a:solidFill>
              <a:latin typeface="Poppins"/>
              <a:ea typeface="Poppins"/>
              <a:cs typeface="Poppins"/>
              <a:sym typeface="Poppins"/>
            </a:endParaRPr>
          </a:p>
          <a:p>
            <a:pPr indent="0" lvl="0" marL="0" marR="0" rtl="0" algn="ctr">
              <a:lnSpc>
                <a:spcPct val="120000"/>
              </a:lnSpc>
              <a:spcBef>
                <a:spcPts val="0"/>
              </a:spcBef>
              <a:spcAft>
                <a:spcPts val="0"/>
              </a:spcAft>
              <a:buNone/>
            </a:pPr>
            <a:r>
              <a:rPr b="0" i="0" lang="en-US" sz="1600" u="none" cap="none" strike="noStrike">
                <a:solidFill>
                  <a:srgbClr val="043459"/>
                </a:solidFill>
                <a:latin typeface="Poppins"/>
                <a:ea typeface="Poppins"/>
                <a:cs typeface="Poppins"/>
                <a:sym typeface="Poppins"/>
              </a:rPr>
              <a:t>dengan predikat : </a:t>
            </a:r>
            <a:endParaRPr/>
          </a:p>
          <a:p>
            <a:pPr indent="0" lvl="0" marL="0" marR="0" rtl="0" algn="ctr">
              <a:lnSpc>
                <a:spcPct val="120000"/>
              </a:lnSpc>
              <a:spcBef>
                <a:spcPts val="0"/>
              </a:spcBef>
              <a:spcAft>
                <a:spcPts val="0"/>
              </a:spcAft>
              <a:buNone/>
            </a:pPr>
            <a:r>
              <a:t/>
            </a:r>
            <a:endParaRPr b="0" i="0" sz="1600" u="none" cap="none" strike="noStrike">
              <a:solidFill>
                <a:srgbClr val="043459"/>
              </a:solidFill>
              <a:latin typeface="Poppins"/>
              <a:ea typeface="Poppins"/>
              <a:cs typeface="Poppins"/>
              <a:sym typeface="Poppins"/>
            </a:endParaRPr>
          </a:p>
          <a:p>
            <a:pPr indent="0" lvl="0" marL="0" marR="0" rtl="0" algn="ctr">
              <a:lnSpc>
                <a:spcPct val="77129"/>
              </a:lnSpc>
              <a:spcBef>
                <a:spcPts val="0"/>
              </a:spcBef>
              <a:spcAft>
                <a:spcPts val="0"/>
              </a:spcAft>
              <a:buNone/>
            </a:pPr>
            <a:r>
              <a:rPr b="0" i="0" lang="en-US" sz="3100" u="none" cap="none" strike="noStrike">
                <a:solidFill>
                  <a:srgbClr val="043459"/>
                </a:solidFill>
                <a:latin typeface="Poppins"/>
                <a:ea typeface="Poppins"/>
                <a:cs typeface="Poppins"/>
                <a:sym typeface="Poppins"/>
              </a:rPr>
              <a:t>SANGAT BAIK</a:t>
            </a:r>
            <a:endParaRPr/>
          </a:p>
        </p:txBody>
      </p:sp>
      <p:sp>
        <p:nvSpPr>
          <p:cNvPr id="222" name="Google Shape;222;p4"/>
          <p:cNvSpPr txBox="1"/>
          <p:nvPr/>
        </p:nvSpPr>
        <p:spPr>
          <a:xfrm>
            <a:off x="14039643" y="1669796"/>
            <a:ext cx="3546342" cy="14001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500" u="none" cap="none" strike="noStrike">
                <a:solidFill>
                  <a:srgbClr val="000000"/>
                </a:solidFill>
                <a:latin typeface="Poppins"/>
                <a:ea typeface="Poppins"/>
                <a:cs typeface="Poppins"/>
                <a:sym typeface="Poppins"/>
              </a:rPr>
              <a:t>Target Renstra 2022</a:t>
            </a:r>
            <a:endParaRPr/>
          </a:p>
          <a:p>
            <a:pPr indent="0" lvl="0" marL="0" marR="0" rtl="0" algn="ctr">
              <a:lnSpc>
                <a:spcPct val="120018"/>
              </a:lnSpc>
              <a:spcBef>
                <a:spcPts val="0"/>
              </a:spcBef>
              <a:spcAft>
                <a:spcPts val="0"/>
              </a:spcAft>
              <a:buNone/>
            </a:pPr>
            <a:r>
              <a:rPr b="0" i="0" lang="en-US" sz="6499" u="none" cap="none" strike="noStrike">
                <a:solidFill>
                  <a:srgbClr val="000000"/>
                </a:solidFill>
                <a:latin typeface="Poppins"/>
                <a:ea typeface="Poppins"/>
                <a:cs typeface="Poppins"/>
                <a:sym typeface="Poppins"/>
              </a:rPr>
              <a:t>3,5</a:t>
            </a:r>
            <a:endParaRPr/>
          </a:p>
        </p:txBody>
      </p:sp>
      <p:sp>
        <p:nvSpPr>
          <p:cNvPr id="223" name="Google Shape;223;p4"/>
          <p:cNvSpPr txBox="1"/>
          <p:nvPr/>
        </p:nvSpPr>
        <p:spPr>
          <a:xfrm>
            <a:off x="13909585" y="8256268"/>
            <a:ext cx="3786304" cy="962025"/>
          </a:xfrm>
          <a:prstGeom prst="rect">
            <a:avLst/>
          </a:prstGeom>
          <a:noFill/>
          <a:ln>
            <a:noFill/>
          </a:ln>
        </p:spPr>
        <p:txBody>
          <a:bodyPr anchorCtr="0" anchor="t" bIns="0" lIns="0" spcFirstLastPara="1" rIns="0" wrap="square" tIns="0">
            <a:spAutoFit/>
          </a:bodyPr>
          <a:lstStyle/>
          <a:p>
            <a:pPr indent="0" lvl="0" marL="0" marR="0" rtl="0" algn="ctr">
              <a:lnSpc>
                <a:spcPct val="119987"/>
              </a:lnSpc>
              <a:spcBef>
                <a:spcPts val="0"/>
              </a:spcBef>
              <a:spcAft>
                <a:spcPts val="0"/>
              </a:spcAft>
              <a:buNone/>
            </a:pPr>
            <a:r>
              <a:rPr b="0" i="0" lang="en-US" sz="1576" u="none" cap="none" strike="noStrike">
                <a:solidFill>
                  <a:srgbClr val="000000"/>
                </a:solidFill>
                <a:latin typeface="Poppins"/>
                <a:ea typeface="Poppins"/>
                <a:cs typeface="Poppins"/>
                <a:sym typeface="Poppins"/>
              </a:rPr>
              <a:t>*)Nilai tertinggi untuk seluruh Kementerian/Lembaga</a:t>
            </a:r>
            <a:endParaRPr/>
          </a:p>
          <a:p>
            <a:pPr indent="0" lvl="0" marL="0" marR="0" rtl="0" algn="ctr">
              <a:lnSpc>
                <a:spcPct val="119987"/>
              </a:lnSpc>
              <a:spcBef>
                <a:spcPts val="0"/>
              </a:spcBef>
              <a:spcAft>
                <a:spcPts val="0"/>
              </a:spcAft>
              <a:buNone/>
            </a:pPr>
            <a:r>
              <a:rPr b="0" i="0" lang="en-US" sz="1576" u="none" cap="none" strike="noStrike">
                <a:solidFill>
                  <a:srgbClr val="000000"/>
                </a:solidFill>
                <a:latin typeface="Poppins"/>
                <a:ea typeface="Poppins"/>
                <a:cs typeface="Poppins"/>
                <a:sym typeface="Poppins"/>
              </a:rPr>
              <a:t>Berdasarkan KepmenPANRB RI No. 108 Tahun 2023</a:t>
            </a:r>
            <a:endParaRPr/>
          </a:p>
        </p:txBody>
      </p:sp>
      <p:sp>
        <p:nvSpPr>
          <p:cNvPr id="224" name="Google Shape;224;p4"/>
          <p:cNvSpPr txBox="1"/>
          <p:nvPr/>
        </p:nvSpPr>
        <p:spPr>
          <a:xfrm>
            <a:off x="13899830" y="4136251"/>
            <a:ext cx="3805813" cy="805053"/>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1950" u="none" cap="none" strike="noStrike">
                <a:solidFill>
                  <a:srgbClr val="000000"/>
                </a:solidFill>
                <a:latin typeface="Poppins"/>
                <a:ea typeface="Poppins"/>
                <a:cs typeface="Poppins"/>
                <a:sym typeface="Poppins"/>
              </a:rPr>
              <a:t>Hasil nilai indeks SPBE Kemendikbudristek 2022 :</a:t>
            </a:r>
            <a:endParaRPr/>
          </a:p>
        </p:txBody>
      </p:sp>
      <p:sp>
        <p:nvSpPr>
          <p:cNvPr id="225" name="Google Shape;225;p4"/>
          <p:cNvSpPr txBox="1"/>
          <p:nvPr/>
        </p:nvSpPr>
        <p:spPr>
          <a:xfrm>
            <a:off x="14500973" y="4934953"/>
            <a:ext cx="2857996" cy="1517147"/>
          </a:xfrm>
          <a:prstGeom prst="rect">
            <a:avLst/>
          </a:prstGeom>
          <a:noFill/>
          <a:ln>
            <a:noFill/>
          </a:ln>
        </p:spPr>
        <p:txBody>
          <a:bodyPr anchorCtr="0" anchor="t" bIns="0" lIns="0" spcFirstLastPara="1" rIns="0" wrap="square" tIns="0">
            <a:spAutoFit/>
          </a:bodyPr>
          <a:lstStyle/>
          <a:p>
            <a:pPr indent="0" lvl="0" marL="0" marR="0" rtl="0" algn="ctr">
              <a:lnSpc>
                <a:spcPct val="168004"/>
              </a:lnSpc>
              <a:spcBef>
                <a:spcPts val="0"/>
              </a:spcBef>
              <a:spcAft>
                <a:spcPts val="0"/>
              </a:spcAft>
              <a:buNone/>
            </a:pPr>
            <a:r>
              <a:rPr b="1" i="0" lang="en-US" sz="7698" u="none" cap="none" strike="noStrike">
                <a:solidFill>
                  <a:srgbClr val="000000"/>
                </a:solidFill>
                <a:latin typeface="Poppins"/>
                <a:ea typeface="Poppins"/>
                <a:cs typeface="Poppins"/>
                <a:sym typeface="Poppins"/>
              </a:rPr>
              <a:t>3,86*</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5"/>
          <p:cNvSpPr txBox="1"/>
          <p:nvPr/>
        </p:nvSpPr>
        <p:spPr>
          <a:xfrm>
            <a:off x="17705643" y="9867251"/>
            <a:ext cx="286200" cy="247650"/>
          </a:xfrm>
          <a:prstGeom prst="rect">
            <a:avLst/>
          </a:prstGeom>
          <a:noFill/>
          <a:ln>
            <a:noFill/>
          </a:ln>
        </p:spPr>
        <p:txBody>
          <a:bodyPr anchorCtr="0" anchor="t" bIns="0" lIns="0" spcFirstLastPara="1" rIns="0" wrap="square" tIns="0">
            <a:spAutoFit/>
          </a:bodyPr>
          <a:lstStyle/>
          <a:p>
            <a:pPr indent="0" lvl="0" marL="0" marR="0" rtl="0" algn="r">
              <a:lnSpc>
                <a:spcPct val="119974"/>
              </a:lnSpc>
              <a:spcBef>
                <a:spcPts val="0"/>
              </a:spcBef>
              <a:spcAft>
                <a:spcPts val="0"/>
              </a:spcAft>
              <a:buNone/>
            </a:pPr>
            <a:r>
              <a:rPr b="0" i="0" lang="en-US" sz="1582" u="none" cap="none" strike="noStrike">
                <a:solidFill>
                  <a:srgbClr val="000000"/>
                </a:solidFill>
                <a:latin typeface="Poppins"/>
                <a:ea typeface="Poppins"/>
                <a:cs typeface="Poppins"/>
                <a:sym typeface="Poppins"/>
              </a:rPr>
              <a:t>‹#›</a:t>
            </a:r>
            <a:endParaRPr/>
          </a:p>
        </p:txBody>
      </p:sp>
      <p:sp>
        <p:nvSpPr>
          <p:cNvPr id="231" name="Google Shape;231;p5"/>
          <p:cNvSpPr/>
          <p:nvPr/>
        </p:nvSpPr>
        <p:spPr>
          <a:xfrm>
            <a:off x="75" y="9601425"/>
            <a:ext cx="18288000" cy="116110"/>
          </a:xfrm>
          <a:custGeom>
            <a:rect b="b" l="l" r="r" t="t"/>
            <a:pathLst>
              <a:path extrusionOk="0" h="154813" w="24384000">
                <a:moveTo>
                  <a:pt x="0" y="0"/>
                </a:moveTo>
                <a:lnTo>
                  <a:pt x="24384000" y="0"/>
                </a:lnTo>
                <a:lnTo>
                  <a:pt x="24384000" y="154813"/>
                </a:lnTo>
                <a:lnTo>
                  <a:pt x="0" y="154813"/>
                </a:lnTo>
                <a:close/>
              </a:path>
            </a:pathLst>
          </a:custGeom>
          <a:solidFill>
            <a:srgbClr val="043459"/>
          </a:solidFill>
          <a:ln>
            <a:noFill/>
          </a:ln>
        </p:spPr>
      </p:sp>
      <p:sp>
        <p:nvSpPr>
          <p:cNvPr id="232" name="Google Shape;232;p5"/>
          <p:cNvSpPr txBox="1"/>
          <p:nvPr/>
        </p:nvSpPr>
        <p:spPr>
          <a:xfrm>
            <a:off x="871526" y="9897873"/>
            <a:ext cx="10571400" cy="180975"/>
          </a:xfrm>
          <a:prstGeom prst="rect">
            <a:avLst/>
          </a:prstGeom>
          <a:noFill/>
          <a:ln>
            <a:noFill/>
          </a:ln>
        </p:spPr>
        <p:txBody>
          <a:bodyPr anchorCtr="0" anchor="t" bIns="0" lIns="0" spcFirstLastPara="1" rIns="0" wrap="square" tIns="0">
            <a:spAutoFit/>
          </a:bodyPr>
          <a:lstStyle/>
          <a:p>
            <a:pPr indent="0" lvl="0" marL="0" marR="0" rtl="0" algn="l">
              <a:lnSpc>
                <a:spcPct val="120055"/>
              </a:lnSpc>
              <a:spcBef>
                <a:spcPts val="0"/>
              </a:spcBef>
              <a:spcAft>
                <a:spcPts val="0"/>
              </a:spcAft>
              <a:buNone/>
            </a:pPr>
            <a:r>
              <a:rPr b="0" i="0" lang="en-US" sz="1087" u="none" cap="none" strike="noStrike">
                <a:solidFill>
                  <a:srgbClr val="000000"/>
                </a:solidFill>
                <a:latin typeface="Poppins"/>
                <a:ea typeface="Poppins"/>
                <a:cs typeface="Poppins"/>
                <a:sym typeface="Poppins"/>
              </a:rPr>
              <a:t>Dokumen Rahasia I 2022 - Kemendikbudristek. Informasi ini bersifat pribadi dan rahasia. Konten apa pun hanya milik Kemendikbudristek</a:t>
            </a:r>
            <a:endParaRPr/>
          </a:p>
        </p:txBody>
      </p:sp>
      <p:sp>
        <p:nvSpPr>
          <p:cNvPr id="233" name="Google Shape;233;p5"/>
          <p:cNvSpPr/>
          <p:nvPr/>
        </p:nvSpPr>
        <p:spPr>
          <a:xfrm>
            <a:off x="17037520" y="9816405"/>
            <a:ext cx="379841" cy="385762"/>
          </a:xfrm>
          <a:custGeom>
            <a:rect b="b" l="l" r="r" t="t"/>
            <a:pathLst>
              <a:path extrusionOk="0" h="385762" w="379841">
                <a:moveTo>
                  <a:pt x="0" y="0"/>
                </a:moveTo>
                <a:lnTo>
                  <a:pt x="379841" y="0"/>
                </a:lnTo>
                <a:lnTo>
                  <a:pt x="379841" y="385762"/>
                </a:lnTo>
                <a:lnTo>
                  <a:pt x="0" y="385762"/>
                </a:lnTo>
                <a:lnTo>
                  <a:pt x="0" y="0"/>
                </a:lnTo>
                <a:close/>
              </a:path>
            </a:pathLst>
          </a:custGeom>
          <a:blipFill rotWithShape="1">
            <a:blip r:embed="rId3">
              <a:alphaModFix/>
            </a:blip>
            <a:stretch>
              <a:fillRect b="0" l="0" r="0" t="0"/>
            </a:stretch>
          </a:blipFill>
          <a:ln>
            <a:noFill/>
          </a:ln>
        </p:spPr>
      </p:sp>
      <p:grpSp>
        <p:nvGrpSpPr>
          <p:cNvPr id="234" name="Google Shape;234;p5"/>
          <p:cNvGrpSpPr/>
          <p:nvPr/>
        </p:nvGrpSpPr>
        <p:grpSpPr>
          <a:xfrm>
            <a:off x="1905" y="198737"/>
            <a:ext cx="12672451" cy="849873"/>
            <a:chOff x="0" y="0"/>
            <a:chExt cx="16896601" cy="1443554"/>
          </a:xfrm>
        </p:grpSpPr>
        <p:sp>
          <p:nvSpPr>
            <p:cNvPr id="235" name="Google Shape;235;p5"/>
            <p:cNvSpPr/>
            <p:nvPr/>
          </p:nvSpPr>
          <p:spPr>
            <a:xfrm>
              <a:off x="0" y="0"/>
              <a:ext cx="16896586" cy="1289959"/>
            </a:xfrm>
            <a:custGeom>
              <a:rect b="b" l="l" r="r" t="t"/>
              <a:pathLst>
                <a:path extrusionOk="0" h="1289959" w="16896586">
                  <a:moveTo>
                    <a:pt x="0" y="0"/>
                  </a:moveTo>
                  <a:lnTo>
                    <a:pt x="16896586" y="0"/>
                  </a:lnTo>
                  <a:lnTo>
                    <a:pt x="16896586" y="1289959"/>
                  </a:lnTo>
                  <a:lnTo>
                    <a:pt x="0" y="1289959"/>
                  </a:lnTo>
                  <a:close/>
                </a:path>
              </a:pathLst>
            </a:custGeom>
            <a:solidFill>
              <a:srgbClr val="2881A6"/>
            </a:solidFill>
            <a:ln>
              <a:noFill/>
            </a:ln>
          </p:spPr>
        </p:sp>
        <p:sp>
          <p:nvSpPr>
            <p:cNvPr id="236" name="Google Shape;236;p5"/>
            <p:cNvSpPr txBox="1"/>
            <p:nvPr/>
          </p:nvSpPr>
          <p:spPr>
            <a:xfrm>
              <a:off x="0" y="115439"/>
              <a:ext cx="16896601" cy="1328115"/>
            </a:xfrm>
            <a:prstGeom prst="rect">
              <a:avLst/>
            </a:prstGeom>
            <a:noFill/>
            <a:ln>
              <a:noFill/>
            </a:ln>
          </p:spPr>
          <p:txBody>
            <a:bodyPr anchorCtr="0" anchor="t" bIns="50800" lIns="50800" spcFirstLastPara="1" rIns="50800" wrap="square" tIns="50800">
              <a:noAutofit/>
            </a:bodyPr>
            <a:lstStyle/>
            <a:p>
              <a:pPr indent="0" lvl="0" marL="0" marR="0" rtl="0" algn="ctr">
                <a:lnSpc>
                  <a:spcPct val="135000"/>
                </a:lnSpc>
                <a:spcBef>
                  <a:spcPts val="0"/>
                </a:spcBef>
                <a:spcAft>
                  <a:spcPts val="0"/>
                </a:spcAft>
                <a:buNone/>
              </a:pPr>
              <a:r>
                <a:rPr b="1" i="0" lang="en-US" sz="3200" u="none" cap="none" strike="noStrike">
                  <a:solidFill>
                    <a:schemeClr val="lt1"/>
                  </a:solidFill>
                  <a:latin typeface="Poppins"/>
                  <a:ea typeface="Poppins"/>
                  <a:cs typeface="Poppins"/>
                  <a:sym typeface="Poppins"/>
                </a:rPr>
                <a:t>JABARAN NILAI INDEKS SPBE KEMENDIKBUDRISTEK 2022</a:t>
              </a:r>
              <a:endParaRPr/>
            </a:p>
          </p:txBody>
        </p:sp>
      </p:grpSp>
      <p:sp>
        <p:nvSpPr>
          <p:cNvPr id="237" name="Google Shape;237;p5"/>
          <p:cNvSpPr/>
          <p:nvPr/>
        </p:nvSpPr>
        <p:spPr>
          <a:xfrm>
            <a:off x="575068" y="1633736"/>
            <a:ext cx="12099288" cy="7695048"/>
          </a:xfrm>
          <a:custGeom>
            <a:rect b="b" l="l" r="r" t="t"/>
            <a:pathLst>
              <a:path extrusionOk="0" h="7695048" w="12099288">
                <a:moveTo>
                  <a:pt x="0" y="0"/>
                </a:moveTo>
                <a:lnTo>
                  <a:pt x="12099288" y="0"/>
                </a:lnTo>
                <a:lnTo>
                  <a:pt x="12099288" y="7695048"/>
                </a:lnTo>
                <a:lnTo>
                  <a:pt x="0" y="7695048"/>
                </a:lnTo>
                <a:lnTo>
                  <a:pt x="0" y="0"/>
                </a:lnTo>
                <a:close/>
              </a:path>
            </a:pathLst>
          </a:custGeom>
          <a:blipFill rotWithShape="1">
            <a:blip r:embed="rId4">
              <a:alphaModFix/>
            </a:blip>
            <a:stretch>
              <a:fillRect b="-1696" l="-4504" r="-4941" t="-98820"/>
            </a:stretch>
          </a:blipFill>
          <a:ln>
            <a:noFill/>
          </a:ln>
        </p:spPr>
      </p:sp>
      <p:sp>
        <p:nvSpPr>
          <p:cNvPr id="238" name="Google Shape;238;p5"/>
          <p:cNvSpPr txBox="1"/>
          <p:nvPr/>
        </p:nvSpPr>
        <p:spPr>
          <a:xfrm>
            <a:off x="17104486" y="9858007"/>
            <a:ext cx="1051466" cy="2571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600" u="none" cap="none" strike="noStrike">
                <a:solidFill>
                  <a:srgbClr val="000000"/>
                </a:solidFill>
                <a:latin typeface="Poppins"/>
                <a:ea typeface="Poppins"/>
                <a:cs typeface="Poppins"/>
                <a:sym typeface="Poppins"/>
              </a:rPr>
              <a:t>5</a:t>
            </a:r>
            <a:endParaRPr/>
          </a:p>
        </p:txBody>
      </p:sp>
      <p:sp>
        <p:nvSpPr>
          <p:cNvPr id="239" name="Google Shape;239;p5"/>
          <p:cNvSpPr/>
          <p:nvPr/>
        </p:nvSpPr>
        <p:spPr>
          <a:xfrm>
            <a:off x="1905" y="9538334"/>
            <a:ext cx="18286096" cy="748665"/>
          </a:xfrm>
          <a:custGeom>
            <a:rect b="b" l="l" r="r" t="t"/>
            <a:pathLst>
              <a:path extrusionOk="0" h="998220" w="24381461">
                <a:moveTo>
                  <a:pt x="24381461" y="998220"/>
                </a:moveTo>
                <a:lnTo>
                  <a:pt x="24381461" y="0"/>
                </a:lnTo>
                <a:lnTo>
                  <a:pt x="0" y="0"/>
                </a:lnTo>
                <a:lnTo>
                  <a:pt x="0" y="998220"/>
                </a:lnTo>
                <a:lnTo>
                  <a:pt x="24381461" y="998220"/>
                </a:lnTo>
                <a:close/>
              </a:path>
            </a:pathLst>
          </a:custGeom>
          <a:solidFill>
            <a:srgbClr val="2881A6"/>
          </a:solidFill>
          <a:ln>
            <a:noFill/>
          </a:ln>
        </p:spPr>
      </p:sp>
      <p:sp>
        <p:nvSpPr>
          <p:cNvPr id="240" name="Google Shape;240;p5"/>
          <p:cNvSpPr/>
          <p:nvPr/>
        </p:nvSpPr>
        <p:spPr>
          <a:xfrm>
            <a:off x="-7620" y="9528808"/>
            <a:ext cx="18305146" cy="767715"/>
          </a:xfrm>
          <a:custGeom>
            <a:rect b="b" l="l" r="r" t="t"/>
            <a:pathLst>
              <a:path extrusionOk="0" h="1023620" w="24406861">
                <a:moveTo>
                  <a:pt x="24394161" y="1023620"/>
                </a:moveTo>
                <a:lnTo>
                  <a:pt x="12700" y="1023620"/>
                </a:lnTo>
                <a:cubicBezTo>
                  <a:pt x="5715" y="1023620"/>
                  <a:pt x="0" y="1017905"/>
                  <a:pt x="0" y="1010920"/>
                </a:cubicBezTo>
                <a:lnTo>
                  <a:pt x="0" y="12700"/>
                </a:lnTo>
                <a:cubicBezTo>
                  <a:pt x="0" y="5715"/>
                  <a:pt x="5715" y="0"/>
                  <a:pt x="12700" y="0"/>
                </a:cubicBezTo>
                <a:lnTo>
                  <a:pt x="24394161" y="0"/>
                </a:lnTo>
                <a:cubicBezTo>
                  <a:pt x="24401146" y="0"/>
                  <a:pt x="24406861" y="5715"/>
                  <a:pt x="24406861" y="12700"/>
                </a:cubicBezTo>
                <a:lnTo>
                  <a:pt x="24406861" y="1010920"/>
                </a:lnTo>
                <a:cubicBezTo>
                  <a:pt x="24406861" y="1017905"/>
                  <a:pt x="24401146" y="1023620"/>
                  <a:pt x="24394161" y="1023620"/>
                </a:cubicBezTo>
                <a:moveTo>
                  <a:pt x="24394161" y="998220"/>
                </a:moveTo>
                <a:lnTo>
                  <a:pt x="24394161" y="1010920"/>
                </a:lnTo>
                <a:lnTo>
                  <a:pt x="24381461" y="1010920"/>
                </a:lnTo>
                <a:lnTo>
                  <a:pt x="24381461" y="12700"/>
                </a:lnTo>
                <a:lnTo>
                  <a:pt x="24394161" y="12700"/>
                </a:lnTo>
                <a:lnTo>
                  <a:pt x="24394161" y="25400"/>
                </a:lnTo>
                <a:lnTo>
                  <a:pt x="12700" y="25400"/>
                </a:lnTo>
                <a:lnTo>
                  <a:pt x="12700" y="12700"/>
                </a:lnTo>
                <a:lnTo>
                  <a:pt x="25400" y="12700"/>
                </a:lnTo>
                <a:lnTo>
                  <a:pt x="25400" y="1010920"/>
                </a:lnTo>
                <a:lnTo>
                  <a:pt x="12700" y="1010920"/>
                </a:lnTo>
                <a:lnTo>
                  <a:pt x="12700" y="998220"/>
                </a:lnTo>
                <a:lnTo>
                  <a:pt x="24394161" y="998220"/>
                </a:lnTo>
                <a:close/>
              </a:path>
            </a:pathLst>
          </a:custGeom>
          <a:solidFill>
            <a:srgbClr val="288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5"/>
          <p:cNvSpPr/>
          <p:nvPr/>
        </p:nvSpPr>
        <p:spPr>
          <a:xfrm>
            <a:off x="11304270" y="9585957"/>
            <a:ext cx="826769" cy="586740"/>
          </a:xfrm>
          <a:custGeom>
            <a:rect b="b" l="l" r="r" t="t"/>
            <a:pathLst>
              <a:path extrusionOk="0" h="782320" w="1102360">
                <a:moveTo>
                  <a:pt x="0" y="0"/>
                </a:moveTo>
                <a:lnTo>
                  <a:pt x="1102360" y="0"/>
                </a:lnTo>
                <a:lnTo>
                  <a:pt x="1102360" y="782320"/>
                </a:lnTo>
                <a:lnTo>
                  <a:pt x="0" y="782320"/>
                </a:lnTo>
                <a:close/>
              </a:path>
            </a:pathLst>
          </a:custGeom>
          <a:blipFill rotWithShape="1">
            <a:blip r:embed="rId5">
              <a:alphaModFix/>
            </a:blip>
            <a:stretch>
              <a:fillRect b="0" l="-40" r="-39" t="0"/>
            </a:stretch>
          </a:blipFill>
          <a:ln>
            <a:noFill/>
          </a:ln>
        </p:spPr>
      </p:sp>
      <p:sp>
        <p:nvSpPr>
          <p:cNvPr id="242" name="Google Shape;242;p5"/>
          <p:cNvSpPr/>
          <p:nvPr/>
        </p:nvSpPr>
        <p:spPr>
          <a:xfrm>
            <a:off x="722214" y="4014555"/>
            <a:ext cx="11755374" cy="637603"/>
          </a:xfrm>
          <a:custGeom>
            <a:rect b="b" l="l" r="r" t="t"/>
            <a:pathLst>
              <a:path extrusionOk="0" h="850138" w="15673831">
                <a:moveTo>
                  <a:pt x="0" y="179832"/>
                </a:moveTo>
                <a:cubicBezTo>
                  <a:pt x="0" y="73406"/>
                  <a:pt x="96139" y="0"/>
                  <a:pt x="197739" y="0"/>
                </a:cubicBezTo>
                <a:lnTo>
                  <a:pt x="15476093" y="0"/>
                </a:lnTo>
                <a:lnTo>
                  <a:pt x="15476093" y="57150"/>
                </a:lnTo>
                <a:lnTo>
                  <a:pt x="15476093" y="0"/>
                </a:lnTo>
                <a:cubicBezTo>
                  <a:pt x="15577693" y="0"/>
                  <a:pt x="15673831" y="73406"/>
                  <a:pt x="15673831" y="179832"/>
                </a:cubicBezTo>
                <a:lnTo>
                  <a:pt x="15616681" y="179832"/>
                </a:lnTo>
                <a:lnTo>
                  <a:pt x="15673831" y="179832"/>
                </a:lnTo>
                <a:lnTo>
                  <a:pt x="15673831" y="670306"/>
                </a:lnTo>
                <a:lnTo>
                  <a:pt x="15616681" y="670306"/>
                </a:lnTo>
                <a:lnTo>
                  <a:pt x="15673831" y="670306"/>
                </a:lnTo>
                <a:cubicBezTo>
                  <a:pt x="15673831" y="776732"/>
                  <a:pt x="15577693" y="850138"/>
                  <a:pt x="15476093" y="850138"/>
                </a:cubicBezTo>
                <a:lnTo>
                  <a:pt x="15476093" y="792988"/>
                </a:lnTo>
                <a:lnTo>
                  <a:pt x="15476093" y="850138"/>
                </a:lnTo>
                <a:lnTo>
                  <a:pt x="197739" y="850138"/>
                </a:lnTo>
                <a:lnTo>
                  <a:pt x="197739" y="792988"/>
                </a:lnTo>
                <a:lnTo>
                  <a:pt x="197739" y="850138"/>
                </a:lnTo>
                <a:cubicBezTo>
                  <a:pt x="96139" y="850011"/>
                  <a:pt x="0" y="776605"/>
                  <a:pt x="0" y="670306"/>
                </a:cubicBezTo>
                <a:lnTo>
                  <a:pt x="0" y="179832"/>
                </a:lnTo>
                <a:lnTo>
                  <a:pt x="57150" y="179832"/>
                </a:lnTo>
                <a:lnTo>
                  <a:pt x="0" y="179832"/>
                </a:lnTo>
                <a:moveTo>
                  <a:pt x="114300" y="179832"/>
                </a:moveTo>
                <a:lnTo>
                  <a:pt x="114300" y="670306"/>
                </a:lnTo>
                <a:lnTo>
                  <a:pt x="57150" y="670306"/>
                </a:lnTo>
                <a:lnTo>
                  <a:pt x="114300" y="670306"/>
                </a:lnTo>
                <a:cubicBezTo>
                  <a:pt x="114300" y="699389"/>
                  <a:pt x="144018" y="735838"/>
                  <a:pt x="197739" y="735838"/>
                </a:cubicBezTo>
                <a:lnTo>
                  <a:pt x="15476093" y="735838"/>
                </a:lnTo>
                <a:cubicBezTo>
                  <a:pt x="15529813" y="735838"/>
                  <a:pt x="15559531" y="699389"/>
                  <a:pt x="15559531" y="670306"/>
                </a:cubicBezTo>
                <a:lnTo>
                  <a:pt x="15559531" y="179832"/>
                </a:lnTo>
                <a:cubicBezTo>
                  <a:pt x="15559531" y="150749"/>
                  <a:pt x="15529813" y="114300"/>
                  <a:pt x="15476093" y="114300"/>
                </a:cubicBezTo>
                <a:lnTo>
                  <a:pt x="197739" y="114300"/>
                </a:lnTo>
                <a:lnTo>
                  <a:pt x="197739" y="57150"/>
                </a:lnTo>
                <a:lnTo>
                  <a:pt x="197739" y="114300"/>
                </a:lnTo>
                <a:cubicBezTo>
                  <a:pt x="144018" y="114300"/>
                  <a:pt x="114300" y="150749"/>
                  <a:pt x="114300" y="179832"/>
                </a:cubicBezTo>
                <a:close/>
              </a:path>
            </a:pathLst>
          </a:custGeom>
          <a:solidFill>
            <a:srgbClr val="288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5"/>
          <p:cNvSpPr/>
          <p:nvPr/>
        </p:nvSpPr>
        <p:spPr>
          <a:xfrm>
            <a:off x="722214" y="6191174"/>
            <a:ext cx="11755374" cy="637603"/>
          </a:xfrm>
          <a:custGeom>
            <a:rect b="b" l="l" r="r" t="t"/>
            <a:pathLst>
              <a:path extrusionOk="0" h="850138" w="15673831">
                <a:moveTo>
                  <a:pt x="0" y="179832"/>
                </a:moveTo>
                <a:cubicBezTo>
                  <a:pt x="0" y="73406"/>
                  <a:pt x="96139" y="0"/>
                  <a:pt x="197739" y="0"/>
                </a:cubicBezTo>
                <a:lnTo>
                  <a:pt x="15476093" y="0"/>
                </a:lnTo>
                <a:lnTo>
                  <a:pt x="15476093" y="57150"/>
                </a:lnTo>
                <a:lnTo>
                  <a:pt x="15476093" y="0"/>
                </a:lnTo>
                <a:cubicBezTo>
                  <a:pt x="15577693" y="0"/>
                  <a:pt x="15673831" y="73406"/>
                  <a:pt x="15673831" y="179832"/>
                </a:cubicBezTo>
                <a:lnTo>
                  <a:pt x="15616681" y="179832"/>
                </a:lnTo>
                <a:lnTo>
                  <a:pt x="15673831" y="179832"/>
                </a:lnTo>
                <a:lnTo>
                  <a:pt x="15673831" y="670306"/>
                </a:lnTo>
                <a:lnTo>
                  <a:pt x="15616681" y="670306"/>
                </a:lnTo>
                <a:lnTo>
                  <a:pt x="15673831" y="670306"/>
                </a:lnTo>
                <a:cubicBezTo>
                  <a:pt x="15673831" y="776732"/>
                  <a:pt x="15577693" y="850138"/>
                  <a:pt x="15476093" y="850138"/>
                </a:cubicBezTo>
                <a:lnTo>
                  <a:pt x="15476093" y="792988"/>
                </a:lnTo>
                <a:lnTo>
                  <a:pt x="15476093" y="850138"/>
                </a:lnTo>
                <a:lnTo>
                  <a:pt x="197739" y="850138"/>
                </a:lnTo>
                <a:lnTo>
                  <a:pt x="197739" y="792988"/>
                </a:lnTo>
                <a:lnTo>
                  <a:pt x="197739" y="850138"/>
                </a:lnTo>
                <a:cubicBezTo>
                  <a:pt x="96139" y="850011"/>
                  <a:pt x="0" y="776605"/>
                  <a:pt x="0" y="670306"/>
                </a:cubicBezTo>
                <a:lnTo>
                  <a:pt x="0" y="179832"/>
                </a:lnTo>
                <a:lnTo>
                  <a:pt x="57150" y="179832"/>
                </a:lnTo>
                <a:lnTo>
                  <a:pt x="0" y="179832"/>
                </a:lnTo>
                <a:moveTo>
                  <a:pt x="114300" y="179832"/>
                </a:moveTo>
                <a:lnTo>
                  <a:pt x="114300" y="670306"/>
                </a:lnTo>
                <a:lnTo>
                  <a:pt x="57150" y="670306"/>
                </a:lnTo>
                <a:lnTo>
                  <a:pt x="114300" y="670306"/>
                </a:lnTo>
                <a:cubicBezTo>
                  <a:pt x="114300" y="699389"/>
                  <a:pt x="144018" y="735838"/>
                  <a:pt x="197739" y="735838"/>
                </a:cubicBezTo>
                <a:lnTo>
                  <a:pt x="15476093" y="735838"/>
                </a:lnTo>
                <a:cubicBezTo>
                  <a:pt x="15529813" y="735838"/>
                  <a:pt x="15559531" y="699389"/>
                  <a:pt x="15559531" y="670306"/>
                </a:cubicBezTo>
                <a:lnTo>
                  <a:pt x="15559531" y="179832"/>
                </a:lnTo>
                <a:cubicBezTo>
                  <a:pt x="15559531" y="150749"/>
                  <a:pt x="15529813" y="114300"/>
                  <a:pt x="15476093" y="114300"/>
                </a:cubicBezTo>
                <a:lnTo>
                  <a:pt x="197739" y="114300"/>
                </a:lnTo>
                <a:lnTo>
                  <a:pt x="197739" y="57150"/>
                </a:lnTo>
                <a:lnTo>
                  <a:pt x="197739" y="114300"/>
                </a:lnTo>
                <a:cubicBezTo>
                  <a:pt x="144018" y="114300"/>
                  <a:pt x="114300" y="150749"/>
                  <a:pt x="114300" y="179832"/>
                </a:cubicBezTo>
                <a:close/>
              </a:path>
            </a:pathLst>
          </a:custGeom>
          <a:solidFill>
            <a:srgbClr val="288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5"/>
          <p:cNvSpPr/>
          <p:nvPr/>
        </p:nvSpPr>
        <p:spPr>
          <a:xfrm>
            <a:off x="746988" y="6755012"/>
            <a:ext cx="11755374" cy="637604"/>
          </a:xfrm>
          <a:custGeom>
            <a:rect b="b" l="l" r="r" t="t"/>
            <a:pathLst>
              <a:path extrusionOk="0" h="850138" w="15673831">
                <a:moveTo>
                  <a:pt x="0" y="179832"/>
                </a:moveTo>
                <a:cubicBezTo>
                  <a:pt x="0" y="73406"/>
                  <a:pt x="96139" y="0"/>
                  <a:pt x="197739" y="0"/>
                </a:cubicBezTo>
                <a:lnTo>
                  <a:pt x="15476093" y="0"/>
                </a:lnTo>
                <a:lnTo>
                  <a:pt x="15476093" y="57150"/>
                </a:lnTo>
                <a:lnTo>
                  <a:pt x="15476093" y="0"/>
                </a:lnTo>
                <a:cubicBezTo>
                  <a:pt x="15577693" y="0"/>
                  <a:pt x="15673831" y="73406"/>
                  <a:pt x="15673831" y="179832"/>
                </a:cubicBezTo>
                <a:lnTo>
                  <a:pt x="15616681" y="179832"/>
                </a:lnTo>
                <a:lnTo>
                  <a:pt x="15673831" y="179832"/>
                </a:lnTo>
                <a:lnTo>
                  <a:pt x="15673831" y="670306"/>
                </a:lnTo>
                <a:lnTo>
                  <a:pt x="15616681" y="670306"/>
                </a:lnTo>
                <a:lnTo>
                  <a:pt x="15673831" y="670306"/>
                </a:lnTo>
                <a:cubicBezTo>
                  <a:pt x="15673831" y="776732"/>
                  <a:pt x="15577693" y="850138"/>
                  <a:pt x="15476093" y="850138"/>
                </a:cubicBezTo>
                <a:lnTo>
                  <a:pt x="15476093" y="792988"/>
                </a:lnTo>
                <a:lnTo>
                  <a:pt x="15476093" y="850138"/>
                </a:lnTo>
                <a:lnTo>
                  <a:pt x="197739" y="850138"/>
                </a:lnTo>
                <a:lnTo>
                  <a:pt x="197739" y="792988"/>
                </a:lnTo>
                <a:lnTo>
                  <a:pt x="197739" y="850138"/>
                </a:lnTo>
                <a:cubicBezTo>
                  <a:pt x="96139" y="850011"/>
                  <a:pt x="0" y="776605"/>
                  <a:pt x="0" y="670306"/>
                </a:cubicBezTo>
                <a:lnTo>
                  <a:pt x="0" y="179832"/>
                </a:lnTo>
                <a:lnTo>
                  <a:pt x="57150" y="179832"/>
                </a:lnTo>
                <a:lnTo>
                  <a:pt x="0" y="179832"/>
                </a:lnTo>
                <a:moveTo>
                  <a:pt x="114300" y="179832"/>
                </a:moveTo>
                <a:lnTo>
                  <a:pt x="114300" y="670306"/>
                </a:lnTo>
                <a:lnTo>
                  <a:pt x="57150" y="670306"/>
                </a:lnTo>
                <a:lnTo>
                  <a:pt x="114300" y="670306"/>
                </a:lnTo>
                <a:cubicBezTo>
                  <a:pt x="114300" y="699389"/>
                  <a:pt x="144018" y="735838"/>
                  <a:pt x="197739" y="735838"/>
                </a:cubicBezTo>
                <a:lnTo>
                  <a:pt x="15476093" y="735838"/>
                </a:lnTo>
                <a:cubicBezTo>
                  <a:pt x="15529813" y="735838"/>
                  <a:pt x="15559531" y="699389"/>
                  <a:pt x="15559531" y="670306"/>
                </a:cubicBezTo>
                <a:lnTo>
                  <a:pt x="15559531" y="179832"/>
                </a:lnTo>
                <a:cubicBezTo>
                  <a:pt x="15559531" y="150749"/>
                  <a:pt x="15529813" y="114300"/>
                  <a:pt x="15476093" y="114300"/>
                </a:cubicBezTo>
                <a:lnTo>
                  <a:pt x="197739" y="114300"/>
                </a:lnTo>
                <a:lnTo>
                  <a:pt x="197739" y="57150"/>
                </a:lnTo>
                <a:lnTo>
                  <a:pt x="197739" y="114300"/>
                </a:lnTo>
                <a:cubicBezTo>
                  <a:pt x="144018" y="114300"/>
                  <a:pt x="114300" y="150749"/>
                  <a:pt x="114300" y="179832"/>
                </a:cubicBezTo>
                <a:close/>
              </a:path>
            </a:pathLst>
          </a:custGeom>
          <a:solidFill>
            <a:srgbClr val="2881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5"/>
          <p:cNvSpPr/>
          <p:nvPr/>
        </p:nvSpPr>
        <p:spPr>
          <a:xfrm>
            <a:off x="12289620" y="0"/>
            <a:ext cx="5767211" cy="9585957"/>
          </a:xfrm>
          <a:custGeom>
            <a:rect b="b" l="l" r="r" t="t"/>
            <a:pathLst>
              <a:path extrusionOk="0" h="9585957" w="5767211">
                <a:moveTo>
                  <a:pt x="0" y="0"/>
                </a:moveTo>
                <a:lnTo>
                  <a:pt x="5767211" y="0"/>
                </a:lnTo>
                <a:lnTo>
                  <a:pt x="5767211" y="9585957"/>
                </a:lnTo>
                <a:lnTo>
                  <a:pt x="0" y="9585957"/>
                </a:lnTo>
                <a:lnTo>
                  <a:pt x="0" y="0"/>
                </a:lnTo>
                <a:close/>
              </a:path>
            </a:pathLst>
          </a:custGeom>
          <a:blipFill rotWithShape="1">
            <a:blip r:embed="rId6">
              <a:alphaModFix/>
            </a:blip>
            <a:stretch>
              <a:fillRect b="-1840" l="0" r="0" t="-1841"/>
            </a:stretch>
          </a:blipFill>
          <a:ln>
            <a:noFill/>
          </a:ln>
        </p:spPr>
      </p:sp>
      <p:sp>
        <p:nvSpPr>
          <p:cNvPr id="246" name="Google Shape;246;p5"/>
          <p:cNvSpPr txBox="1"/>
          <p:nvPr/>
        </p:nvSpPr>
        <p:spPr>
          <a:xfrm>
            <a:off x="12179236" y="9797966"/>
            <a:ext cx="5468805" cy="180819"/>
          </a:xfrm>
          <a:prstGeom prst="rect">
            <a:avLst/>
          </a:prstGeom>
          <a:noFill/>
          <a:ln>
            <a:noFill/>
          </a:ln>
        </p:spPr>
        <p:txBody>
          <a:bodyPr anchorCtr="0" anchor="t" bIns="0" lIns="0" spcFirstLastPara="1" rIns="0" wrap="square" tIns="0">
            <a:spAutoFit/>
          </a:bodyPr>
          <a:lstStyle/>
          <a:p>
            <a:pPr indent="0" lvl="0" marL="0" marR="0" rtl="0" algn="l">
              <a:lnSpc>
                <a:spcPct val="112363"/>
              </a:lnSpc>
              <a:spcBef>
                <a:spcPts val="0"/>
              </a:spcBef>
              <a:spcAft>
                <a:spcPts val="0"/>
              </a:spcAft>
              <a:buNone/>
            </a:pPr>
            <a:r>
              <a:rPr b="0" i="0" lang="en-US" sz="1286" u="none" cap="none" strike="noStrike">
                <a:solidFill>
                  <a:schemeClr val="lt1"/>
                </a:solidFill>
                <a:latin typeface="Poppins"/>
                <a:ea typeface="Poppins"/>
                <a:cs typeface="Poppins"/>
                <a:sym typeface="Poppins"/>
              </a:rPr>
              <a:t>Kementerian Pendidikan, Kebudayaan, Riset, dan Teknologi</a:t>
            </a:r>
            <a:endParaRPr/>
          </a:p>
        </p:txBody>
      </p:sp>
      <p:sp>
        <p:nvSpPr>
          <p:cNvPr id="247" name="Google Shape;247;p5"/>
          <p:cNvSpPr txBox="1"/>
          <p:nvPr/>
        </p:nvSpPr>
        <p:spPr>
          <a:xfrm>
            <a:off x="483867" y="9799871"/>
            <a:ext cx="7686098" cy="193638"/>
          </a:xfrm>
          <a:prstGeom prst="rect">
            <a:avLst/>
          </a:prstGeom>
          <a:noFill/>
          <a:ln>
            <a:noFill/>
          </a:ln>
        </p:spPr>
        <p:txBody>
          <a:bodyPr anchorCtr="0" anchor="t" bIns="0" lIns="0" spcFirstLastPara="1" rIns="0" wrap="square" tIns="0">
            <a:spAutoFit/>
          </a:bodyPr>
          <a:lstStyle/>
          <a:p>
            <a:pPr indent="0" lvl="0" marL="0" marR="0" rtl="0" algn="l">
              <a:lnSpc>
                <a:spcPct val="117975"/>
              </a:lnSpc>
              <a:spcBef>
                <a:spcPts val="0"/>
              </a:spcBef>
              <a:spcAft>
                <a:spcPts val="0"/>
              </a:spcAft>
              <a:buNone/>
            </a:pPr>
            <a:r>
              <a:rPr b="0" i="0" lang="en-US" sz="1235" u="none" cap="none" strike="noStrike">
                <a:solidFill>
                  <a:schemeClr val="lt1"/>
                </a:solidFill>
                <a:latin typeface="Poppins"/>
                <a:ea typeface="Poppins"/>
                <a:cs typeface="Poppins"/>
                <a:sym typeface="Poppins"/>
              </a:rPr>
              <a:t>Capaian Sistem Pemerintahan Berbasis Elektronik (SPBE) Kemendikbudristek Tahun 2022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6"/>
          <p:cNvSpPr txBox="1"/>
          <p:nvPr/>
        </p:nvSpPr>
        <p:spPr>
          <a:xfrm>
            <a:off x="17705643" y="9862488"/>
            <a:ext cx="286200" cy="238125"/>
          </a:xfrm>
          <a:prstGeom prst="rect">
            <a:avLst/>
          </a:prstGeom>
          <a:noFill/>
          <a:ln>
            <a:noFill/>
          </a:ln>
        </p:spPr>
        <p:txBody>
          <a:bodyPr anchorCtr="0" anchor="t" bIns="0" lIns="0" spcFirstLastPara="1" rIns="0" wrap="square" tIns="0">
            <a:spAutoFit/>
          </a:bodyPr>
          <a:lstStyle/>
          <a:p>
            <a:pPr indent="0" lvl="0" marL="0" marR="0" rtl="0" algn="r">
              <a:lnSpc>
                <a:spcPct val="120028"/>
              </a:lnSpc>
              <a:spcBef>
                <a:spcPts val="0"/>
              </a:spcBef>
              <a:spcAft>
                <a:spcPts val="0"/>
              </a:spcAft>
              <a:buNone/>
            </a:pPr>
            <a:r>
              <a:rPr b="1" i="0" lang="en-US" sz="1423" u="none" cap="none" strike="noStrike">
                <a:solidFill>
                  <a:srgbClr val="000000"/>
                </a:solidFill>
                <a:latin typeface="Poppins"/>
                <a:ea typeface="Poppins"/>
                <a:cs typeface="Poppins"/>
                <a:sym typeface="Poppins"/>
              </a:rPr>
              <a:t>‹#›</a:t>
            </a:r>
            <a:endParaRPr/>
          </a:p>
        </p:txBody>
      </p:sp>
      <p:sp>
        <p:nvSpPr>
          <p:cNvPr id="253" name="Google Shape;253;p6"/>
          <p:cNvSpPr/>
          <p:nvPr/>
        </p:nvSpPr>
        <p:spPr>
          <a:xfrm>
            <a:off x="75" y="9601425"/>
            <a:ext cx="18288000" cy="116110"/>
          </a:xfrm>
          <a:custGeom>
            <a:rect b="b" l="l" r="r" t="t"/>
            <a:pathLst>
              <a:path extrusionOk="0" h="154813" w="24384000">
                <a:moveTo>
                  <a:pt x="0" y="0"/>
                </a:moveTo>
                <a:lnTo>
                  <a:pt x="24384000" y="0"/>
                </a:lnTo>
                <a:lnTo>
                  <a:pt x="24384000" y="154813"/>
                </a:lnTo>
                <a:lnTo>
                  <a:pt x="0" y="154813"/>
                </a:lnTo>
                <a:close/>
              </a:path>
            </a:pathLst>
          </a:custGeom>
          <a:solidFill>
            <a:srgbClr val="2881A6"/>
          </a:solidFill>
          <a:ln>
            <a:noFill/>
          </a:ln>
        </p:spPr>
      </p:sp>
      <p:sp>
        <p:nvSpPr>
          <p:cNvPr id="254" name="Google Shape;254;p6"/>
          <p:cNvSpPr txBox="1"/>
          <p:nvPr/>
        </p:nvSpPr>
        <p:spPr>
          <a:xfrm>
            <a:off x="871526" y="9916923"/>
            <a:ext cx="10571400" cy="1428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85" u="none" cap="none" strike="noStrike">
                <a:solidFill>
                  <a:srgbClr val="000000"/>
                </a:solidFill>
                <a:latin typeface="Poppins"/>
                <a:ea typeface="Poppins"/>
                <a:cs typeface="Poppins"/>
                <a:sym typeface="Poppins"/>
              </a:rPr>
              <a:t>Dokumen Rahasia I 2022 - Kemendikbudristek. Informasi ini bersifat pribadi dan rahasia. Konten apa pun hanya milik Kemendikbudristek</a:t>
            </a:r>
            <a:endParaRPr/>
          </a:p>
        </p:txBody>
      </p:sp>
      <p:sp>
        <p:nvSpPr>
          <p:cNvPr id="255" name="Google Shape;255;p6"/>
          <p:cNvSpPr/>
          <p:nvPr/>
        </p:nvSpPr>
        <p:spPr>
          <a:xfrm>
            <a:off x="17037520" y="9816405"/>
            <a:ext cx="379841" cy="385762"/>
          </a:xfrm>
          <a:custGeom>
            <a:rect b="b" l="l" r="r" t="t"/>
            <a:pathLst>
              <a:path extrusionOk="0" h="385762" w="379841">
                <a:moveTo>
                  <a:pt x="0" y="0"/>
                </a:moveTo>
                <a:lnTo>
                  <a:pt x="379841" y="0"/>
                </a:lnTo>
                <a:lnTo>
                  <a:pt x="379841" y="385762"/>
                </a:lnTo>
                <a:lnTo>
                  <a:pt x="0" y="385762"/>
                </a:lnTo>
                <a:lnTo>
                  <a:pt x="0" y="0"/>
                </a:lnTo>
                <a:close/>
              </a:path>
            </a:pathLst>
          </a:custGeom>
          <a:blipFill rotWithShape="1">
            <a:blip r:embed="rId3">
              <a:alphaModFix/>
            </a:blip>
            <a:stretch>
              <a:fillRect b="0" l="0" r="0" t="0"/>
            </a:stretch>
          </a:blipFill>
          <a:ln>
            <a:noFill/>
          </a:ln>
        </p:spPr>
      </p:sp>
      <p:sp>
        <p:nvSpPr>
          <p:cNvPr id="256" name="Google Shape;256;p6"/>
          <p:cNvSpPr/>
          <p:nvPr/>
        </p:nvSpPr>
        <p:spPr>
          <a:xfrm>
            <a:off x="17748502" y="9747502"/>
            <a:ext cx="539496" cy="539496"/>
          </a:xfrm>
          <a:custGeom>
            <a:rect b="b" l="l" r="r" t="t"/>
            <a:pathLst>
              <a:path extrusionOk="0" h="719328" w="719328">
                <a:moveTo>
                  <a:pt x="719328" y="0"/>
                </a:moveTo>
                <a:lnTo>
                  <a:pt x="0" y="0"/>
                </a:lnTo>
                <a:lnTo>
                  <a:pt x="0" y="719328"/>
                </a:lnTo>
                <a:lnTo>
                  <a:pt x="719328" y="719328"/>
                </a:lnTo>
                <a:lnTo>
                  <a:pt x="719328" y="0"/>
                </a:lnTo>
                <a:close/>
              </a:path>
            </a:pathLst>
          </a:custGeom>
          <a:solidFill>
            <a:srgbClr val="2881A6"/>
          </a:solidFill>
          <a:ln>
            <a:noFill/>
          </a:ln>
        </p:spPr>
      </p:sp>
      <p:sp>
        <p:nvSpPr>
          <p:cNvPr id="257" name="Google Shape;257;p6"/>
          <p:cNvSpPr/>
          <p:nvPr/>
        </p:nvSpPr>
        <p:spPr>
          <a:xfrm>
            <a:off x="4570" y="18282"/>
            <a:ext cx="18283426" cy="10268712"/>
          </a:xfrm>
          <a:custGeom>
            <a:rect b="b" l="l" r="r" t="t"/>
            <a:pathLst>
              <a:path extrusionOk="0" h="10268712" w="18283426">
                <a:moveTo>
                  <a:pt x="0" y="0"/>
                </a:moveTo>
                <a:lnTo>
                  <a:pt x="18283427" y="0"/>
                </a:lnTo>
                <a:lnTo>
                  <a:pt x="18283427" y="10268712"/>
                </a:lnTo>
                <a:lnTo>
                  <a:pt x="0" y="10268712"/>
                </a:lnTo>
                <a:lnTo>
                  <a:pt x="0" y="0"/>
                </a:lnTo>
                <a:close/>
              </a:path>
            </a:pathLst>
          </a:custGeom>
          <a:blipFill rotWithShape="1">
            <a:blip r:embed="rId4">
              <a:alphaModFix/>
            </a:blip>
            <a:stretch>
              <a:fillRect b="0" l="-96" r="-95" t="0"/>
            </a:stretch>
          </a:blipFill>
          <a:ln>
            <a:noFill/>
          </a:ln>
        </p:spPr>
      </p:sp>
      <p:sp>
        <p:nvSpPr>
          <p:cNvPr id="258" name="Google Shape;258;p6"/>
          <p:cNvSpPr/>
          <p:nvPr/>
        </p:nvSpPr>
        <p:spPr>
          <a:xfrm>
            <a:off x="352042" y="1312160"/>
            <a:ext cx="17492472" cy="8974834"/>
          </a:xfrm>
          <a:custGeom>
            <a:rect b="b" l="l" r="r" t="t"/>
            <a:pathLst>
              <a:path extrusionOk="0" h="8974834" w="17492472">
                <a:moveTo>
                  <a:pt x="0" y="0"/>
                </a:moveTo>
                <a:lnTo>
                  <a:pt x="17492473" y="0"/>
                </a:lnTo>
                <a:lnTo>
                  <a:pt x="17492473" y="8974834"/>
                </a:lnTo>
                <a:lnTo>
                  <a:pt x="0" y="8974834"/>
                </a:lnTo>
                <a:lnTo>
                  <a:pt x="0" y="0"/>
                </a:lnTo>
                <a:close/>
              </a:path>
            </a:pathLst>
          </a:custGeom>
          <a:blipFill rotWithShape="1">
            <a:blip r:embed="rId5">
              <a:alphaModFix/>
            </a:blip>
            <a:stretch>
              <a:fillRect b="0" l="-50" r="-49" t="0"/>
            </a:stretch>
          </a:blipFill>
          <a:ln>
            <a:noFill/>
          </a:ln>
        </p:spPr>
      </p:sp>
      <p:sp>
        <p:nvSpPr>
          <p:cNvPr id="259" name="Google Shape;259;p6"/>
          <p:cNvSpPr/>
          <p:nvPr/>
        </p:nvSpPr>
        <p:spPr>
          <a:xfrm>
            <a:off x="377188" y="1291588"/>
            <a:ext cx="17339310" cy="8828722"/>
          </a:xfrm>
          <a:custGeom>
            <a:rect b="b" l="l" r="r" t="t"/>
            <a:pathLst>
              <a:path extrusionOk="0" h="8828722" w="17339310">
                <a:moveTo>
                  <a:pt x="0" y="0"/>
                </a:moveTo>
                <a:lnTo>
                  <a:pt x="17339310" y="0"/>
                </a:lnTo>
                <a:lnTo>
                  <a:pt x="17339310" y="8828723"/>
                </a:lnTo>
                <a:lnTo>
                  <a:pt x="0" y="8828723"/>
                </a:lnTo>
                <a:lnTo>
                  <a:pt x="0" y="0"/>
                </a:lnTo>
                <a:close/>
              </a:path>
            </a:pathLst>
          </a:custGeom>
          <a:blipFill rotWithShape="1">
            <a:blip r:embed="rId6">
              <a:alphaModFix/>
            </a:blip>
            <a:stretch>
              <a:fillRect b="0" l="0" r="0" t="0"/>
            </a:stretch>
          </a:blipFill>
          <a:ln>
            <a:noFill/>
          </a:ln>
        </p:spPr>
      </p:sp>
      <p:sp>
        <p:nvSpPr>
          <p:cNvPr id="260" name="Google Shape;260;p6"/>
          <p:cNvSpPr/>
          <p:nvPr/>
        </p:nvSpPr>
        <p:spPr>
          <a:xfrm>
            <a:off x="669796" y="1403604"/>
            <a:ext cx="3570922" cy="1959292"/>
          </a:xfrm>
          <a:custGeom>
            <a:rect b="b" l="l" r="r" t="t"/>
            <a:pathLst>
              <a:path extrusionOk="0" h="1959292" w="3570922">
                <a:moveTo>
                  <a:pt x="0" y="0"/>
                </a:moveTo>
                <a:lnTo>
                  <a:pt x="3570923" y="0"/>
                </a:lnTo>
                <a:lnTo>
                  <a:pt x="3570923" y="1959292"/>
                </a:lnTo>
                <a:lnTo>
                  <a:pt x="0" y="1959292"/>
                </a:lnTo>
                <a:lnTo>
                  <a:pt x="0" y="0"/>
                </a:lnTo>
                <a:close/>
              </a:path>
            </a:pathLst>
          </a:custGeom>
          <a:blipFill rotWithShape="1">
            <a:blip r:embed="rId7">
              <a:alphaModFix/>
            </a:blip>
            <a:stretch>
              <a:fillRect b="0" l="0" r="0" t="0"/>
            </a:stretch>
          </a:blipFill>
          <a:ln>
            <a:noFill/>
          </a:ln>
        </p:spPr>
      </p:sp>
      <p:sp>
        <p:nvSpPr>
          <p:cNvPr id="261" name="Google Shape;261;p6"/>
          <p:cNvSpPr txBox="1"/>
          <p:nvPr/>
        </p:nvSpPr>
        <p:spPr>
          <a:xfrm>
            <a:off x="1674874" y="1929257"/>
            <a:ext cx="2090737" cy="707894"/>
          </a:xfrm>
          <a:prstGeom prst="rect">
            <a:avLst/>
          </a:prstGeom>
          <a:noFill/>
          <a:ln>
            <a:noFill/>
          </a:ln>
        </p:spPr>
        <p:txBody>
          <a:bodyPr anchorCtr="0" anchor="t" bIns="0" lIns="0" spcFirstLastPara="1" rIns="0" wrap="square" tIns="0">
            <a:spAutoFit/>
          </a:bodyPr>
          <a:lstStyle/>
          <a:p>
            <a:pPr indent="0" lvl="0" marL="0" marR="0" rtl="0" algn="l">
              <a:lnSpc>
                <a:spcPct val="113795"/>
              </a:lnSpc>
              <a:spcBef>
                <a:spcPts val="0"/>
              </a:spcBef>
              <a:spcAft>
                <a:spcPts val="0"/>
              </a:spcAft>
              <a:buNone/>
            </a:pPr>
            <a:r>
              <a:rPr b="1" i="0" lang="en-US" sz="1660" u="none" cap="none" strike="noStrike">
                <a:solidFill>
                  <a:srgbClr val="000000"/>
                </a:solidFill>
                <a:latin typeface="Poppins"/>
                <a:ea typeface="Poppins"/>
                <a:cs typeface="Poppins"/>
                <a:sym typeface="Poppins"/>
              </a:rPr>
              <a:t>BIDANG POLITIK,</a:t>
            </a:r>
            <a:endParaRPr/>
          </a:p>
          <a:p>
            <a:pPr indent="0" lvl="0" marL="0" marR="0" rtl="0" algn="l">
              <a:lnSpc>
                <a:spcPct val="108072"/>
              </a:lnSpc>
              <a:spcBef>
                <a:spcPts val="0"/>
              </a:spcBef>
              <a:spcAft>
                <a:spcPts val="0"/>
              </a:spcAft>
              <a:buNone/>
            </a:pPr>
            <a:r>
              <a:rPr b="1" i="0" lang="en-US" sz="1660" u="none" cap="none" strike="noStrike">
                <a:solidFill>
                  <a:srgbClr val="000000"/>
                </a:solidFill>
                <a:latin typeface="Poppins"/>
                <a:ea typeface="Poppins"/>
                <a:cs typeface="Poppins"/>
                <a:sym typeface="Poppins"/>
              </a:rPr>
              <a:t>HUKUM,</a:t>
            </a:r>
            <a:endParaRPr/>
          </a:p>
          <a:p>
            <a:pPr indent="0" lvl="0" marL="0" marR="0" rtl="0" algn="l">
              <a:lnSpc>
                <a:spcPct val="114216"/>
              </a:lnSpc>
              <a:spcBef>
                <a:spcPts val="0"/>
              </a:spcBef>
              <a:spcAft>
                <a:spcPts val="0"/>
              </a:spcAft>
              <a:buNone/>
            </a:pPr>
            <a:r>
              <a:rPr b="1" i="0" lang="en-US" sz="1660" u="none" cap="none" strike="noStrike">
                <a:solidFill>
                  <a:srgbClr val="000000"/>
                </a:solidFill>
                <a:latin typeface="Poppins"/>
                <a:ea typeface="Poppins"/>
                <a:cs typeface="Poppins"/>
                <a:sym typeface="Poppins"/>
              </a:rPr>
              <a:t>DAN KEAMANAN</a:t>
            </a:r>
            <a:endParaRPr/>
          </a:p>
        </p:txBody>
      </p:sp>
      <p:sp>
        <p:nvSpPr>
          <p:cNvPr id="262" name="Google Shape;262;p6"/>
          <p:cNvSpPr/>
          <p:nvPr/>
        </p:nvSpPr>
        <p:spPr>
          <a:xfrm>
            <a:off x="669796" y="3589018"/>
            <a:ext cx="3570922" cy="1959292"/>
          </a:xfrm>
          <a:custGeom>
            <a:rect b="b" l="l" r="r" t="t"/>
            <a:pathLst>
              <a:path extrusionOk="0" h="1959292" w="3570922">
                <a:moveTo>
                  <a:pt x="0" y="0"/>
                </a:moveTo>
                <a:lnTo>
                  <a:pt x="3570923" y="0"/>
                </a:lnTo>
                <a:lnTo>
                  <a:pt x="3570923" y="1959293"/>
                </a:lnTo>
                <a:lnTo>
                  <a:pt x="0" y="1959293"/>
                </a:lnTo>
                <a:lnTo>
                  <a:pt x="0" y="0"/>
                </a:lnTo>
                <a:close/>
              </a:path>
            </a:pathLst>
          </a:custGeom>
          <a:blipFill rotWithShape="1">
            <a:blip r:embed="rId7">
              <a:alphaModFix/>
            </a:blip>
            <a:stretch>
              <a:fillRect b="0" l="0" r="0" t="0"/>
            </a:stretch>
          </a:blipFill>
          <a:ln>
            <a:noFill/>
          </a:ln>
        </p:spPr>
      </p:sp>
      <p:sp>
        <p:nvSpPr>
          <p:cNvPr id="263" name="Google Shape;263;p6"/>
          <p:cNvSpPr txBox="1"/>
          <p:nvPr/>
        </p:nvSpPr>
        <p:spPr>
          <a:xfrm>
            <a:off x="1717395" y="4260975"/>
            <a:ext cx="2029777" cy="492885"/>
          </a:xfrm>
          <a:prstGeom prst="rect">
            <a:avLst/>
          </a:prstGeom>
          <a:noFill/>
          <a:ln>
            <a:noFill/>
          </a:ln>
        </p:spPr>
        <p:txBody>
          <a:bodyPr anchorCtr="0" anchor="t" bIns="0" lIns="0" spcFirstLastPara="1" rIns="0" wrap="square" tIns="0">
            <a:spAutoFit/>
          </a:bodyPr>
          <a:lstStyle/>
          <a:p>
            <a:pPr indent="0" lvl="0" marL="0" marR="0" rtl="0" algn="l">
              <a:lnSpc>
                <a:spcPct val="107710"/>
              </a:lnSpc>
              <a:spcBef>
                <a:spcPts val="0"/>
              </a:spcBef>
              <a:spcAft>
                <a:spcPts val="0"/>
              </a:spcAft>
              <a:buNone/>
            </a:pPr>
            <a:r>
              <a:rPr b="1" i="0" lang="en-US" sz="1673" u="none" cap="none" strike="noStrike">
                <a:solidFill>
                  <a:srgbClr val="000000"/>
                </a:solidFill>
                <a:latin typeface="Poppins"/>
                <a:ea typeface="Poppins"/>
                <a:cs typeface="Poppins"/>
                <a:sym typeface="Poppins"/>
              </a:rPr>
              <a:t>BIDANG  PEREKONOMIAN</a:t>
            </a:r>
            <a:endParaRPr/>
          </a:p>
        </p:txBody>
      </p:sp>
      <p:sp>
        <p:nvSpPr>
          <p:cNvPr id="264" name="Google Shape;264;p6"/>
          <p:cNvSpPr/>
          <p:nvPr/>
        </p:nvSpPr>
        <p:spPr>
          <a:xfrm>
            <a:off x="555496" y="5804152"/>
            <a:ext cx="3726180" cy="2112264"/>
          </a:xfrm>
          <a:custGeom>
            <a:rect b="b" l="l" r="r" t="t"/>
            <a:pathLst>
              <a:path extrusionOk="0" h="2112264" w="3726180">
                <a:moveTo>
                  <a:pt x="0" y="0"/>
                </a:moveTo>
                <a:lnTo>
                  <a:pt x="3726180" y="0"/>
                </a:lnTo>
                <a:lnTo>
                  <a:pt x="3726180" y="2112264"/>
                </a:lnTo>
                <a:lnTo>
                  <a:pt x="0" y="2112264"/>
                </a:lnTo>
                <a:lnTo>
                  <a:pt x="0" y="0"/>
                </a:lnTo>
                <a:close/>
              </a:path>
            </a:pathLst>
          </a:custGeom>
          <a:blipFill rotWithShape="1">
            <a:blip r:embed="rId8">
              <a:alphaModFix/>
            </a:blip>
            <a:stretch>
              <a:fillRect b="-262" l="0" r="0" t="-262"/>
            </a:stretch>
          </a:blipFill>
          <a:ln>
            <a:noFill/>
          </a:ln>
        </p:spPr>
      </p:sp>
      <p:sp>
        <p:nvSpPr>
          <p:cNvPr id="265" name="Google Shape;265;p6"/>
          <p:cNvSpPr/>
          <p:nvPr/>
        </p:nvSpPr>
        <p:spPr>
          <a:xfrm>
            <a:off x="656082" y="5811010"/>
            <a:ext cx="3573780" cy="1959292"/>
          </a:xfrm>
          <a:custGeom>
            <a:rect b="b" l="l" r="r" t="t"/>
            <a:pathLst>
              <a:path extrusionOk="0" h="1959292" w="3573780">
                <a:moveTo>
                  <a:pt x="0" y="0"/>
                </a:moveTo>
                <a:lnTo>
                  <a:pt x="3573780" y="0"/>
                </a:lnTo>
                <a:lnTo>
                  <a:pt x="3573780" y="1959293"/>
                </a:lnTo>
                <a:lnTo>
                  <a:pt x="0" y="1959293"/>
                </a:lnTo>
                <a:lnTo>
                  <a:pt x="0" y="0"/>
                </a:lnTo>
                <a:close/>
              </a:path>
            </a:pathLst>
          </a:custGeom>
          <a:blipFill rotWithShape="1">
            <a:blip r:embed="rId9">
              <a:alphaModFix/>
            </a:blip>
            <a:stretch>
              <a:fillRect b="0" l="0" r="0" t="0"/>
            </a:stretch>
          </a:blipFill>
          <a:ln>
            <a:noFill/>
          </a:ln>
        </p:spPr>
      </p:sp>
      <p:sp>
        <p:nvSpPr>
          <p:cNvPr id="266" name="Google Shape;266;p6"/>
          <p:cNvSpPr txBox="1"/>
          <p:nvPr/>
        </p:nvSpPr>
        <p:spPr>
          <a:xfrm>
            <a:off x="1717395" y="6218745"/>
            <a:ext cx="1995488" cy="950721"/>
          </a:xfrm>
          <a:prstGeom prst="rect">
            <a:avLst/>
          </a:prstGeom>
          <a:noFill/>
          <a:ln>
            <a:noFill/>
          </a:ln>
        </p:spPr>
        <p:txBody>
          <a:bodyPr anchorCtr="0" anchor="t" bIns="0" lIns="0" spcFirstLastPara="1" rIns="0" wrap="square" tIns="0">
            <a:spAutoFit/>
          </a:bodyPr>
          <a:lstStyle/>
          <a:p>
            <a:pPr indent="0" lvl="0" marL="0" marR="0" rtl="0" algn="l">
              <a:lnSpc>
                <a:spcPct val="107701"/>
              </a:lnSpc>
              <a:spcBef>
                <a:spcPts val="0"/>
              </a:spcBef>
              <a:spcAft>
                <a:spcPts val="0"/>
              </a:spcAft>
              <a:buNone/>
            </a:pPr>
            <a:r>
              <a:rPr b="1" i="0" lang="en-US" sz="1714" u="none" cap="none" strike="noStrike">
                <a:solidFill>
                  <a:srgbClr val="000000"/>
                </a:solidFill>
                <a:latin typeface="Poppins"/>
                <a:ea typeface="Poppins"/>
                <a:cs typeface="Poppins"/>
                <a:sym typeface="Poppins"/>
              </a:rPr>
              <a:t>BIDANG  PEMBANGUNAN  MANUSIA DAN  KEBUDAYAAN</a:t>
            </a:r>
            <a:endParaRPr/>
          </a:p>
        </p:txBody>
      </p:sp>
      <p:sp>
        <p:nvSpPr>
          <p:cNvPr id="267" name="Google Shape;267;p6"/>
          <p:cNvSpPr/>
          <p:nvPr/>
        </p:nvSpPr>
        <p:spPr>
          <a:xfrm>
            <a:off x="660654" y="7998714"/>
            <a:ext cx="3570922" cy="1959293"/>
          </a:xfrm>
          <a:custGeom>
            <a:rect b="b" l="l" r="r" t="t"/>
            <a:pathLst>
              <a:path extrusionOk="0" h="1959293" w="3570922">
                <a:moveTo>
                  <a:pt x="0" y="0"/>
                </a:moveTo>
                <a:lnTo>
                  <a:pt x="3570922" y="0"/>
                </a:lnTo>
                <a:lnTo>
                  <a:pt x="3570922" y="1959292"/>
                </a:lnTo>
                <a:lnTo>
                  <a:pt x="0" y="1959292"/>
                </a:lnTo>
                <a:lnTo>
                  <a:pt x="0" y="0"/>
                </a:lnTo>
                <a:close/>
              </a:path>
            </a:pathLst>
          </a:custGeom>
          <a:blipFill rotWithShape="1">
            <a:blip r:embed="rId10">
              <a:alphaModFix/>
            </a:blip>
            <a:stretch>
              <a:fillRect b="0" l="0" r="0" t="0"/>
            </a:stretch>
          </a:blipFill>
          <a:ln>
            <a:noFill/>
          </a:ln>
        </p:spPr>
      </p:sp>
      <p:sp>
        <p:nvSpPr>
          <p:cNvPr id="268" name="Google Shape;268;p6"/>
          <p:cNvSpPr txBox="1"/>
          <p:nvPr/>
        </p:nvSpPr>
        <p:spPr>
          <a:xfrm>
            <a:off x="1717395" y="8559036"/>
            <a:ext cx="1917383" cy="673648"/>
          </a:xfrm>
          <a:prstGeom prst="rect">
            <a:avLst/>
          </a:prstGeom>
          <a:noFill/>
          <a:ln>
            <a:noFill/>
          </a:ln>
        </p:spPr>
        <p:txBody>
          <a:bodyPr anchorCtr="0" anchor="t" bIns="0" lIns="0" spcFirstLastPara="1" rIns="0" wrap="square" tIns="0">
            <a:spAutoFit/>
          </a:bodyPr>
          <a:lstStyle/>
          <a:p>
            <a:pPr indent="0" lvl="0" marL="0" marR="0" rtl="0" algn="l">
              <a:lnSpc>
                <a:spcPct val="107650"/>
              </a:lnSpc>
              <a:spcBef>
                <a:spcPts val="0"/>
              </a:spcBef>
              <a:spcAft>
                <a:spcPts val="0"/>
              </a:spcAft>
              <a:buNone/>
            </a:pPr>
            <a:r>
              <a:rPr b="1" i="0" lang="en-US" sz="1660" u="none" cap="none" strike="noStrike">
                <a:solidFill>
                  <a:srgbClr val="000000"/>
                </a:solidFill>
                <a:latin typeface="Poppins"/>
                <a:ea typeface="Poppins"/>
                <a:cs typeface="Poppins"/>
                <a:sym typeface="Poppins"/>
              </a:rPr>
              <a:t>BIDANG  KEMARITIMAN  DAN INVESTASI</a:t>
            </a:r>
            <a:endParaRPr/>
          </a:p>
        </p:txBody>
      </p:sp>
      <p:sp>
        <p:nvSpPr>
          <p:cNvPr id="269" name="Google Shape;269;p6"/>
          <p:cNvSpPr/>
          <p:nvPr/>
        </p:nvSpPr>
        <p:spPr>
          <a:xfrm>
            <a:off x="722374" y="1634490"/>
            <a:ext cx="923544" cy="1517904"/>
          </a:xfrm>
          <a:custGeom>
            <a:rect b="b" l="l" r="r" t="t"/>
            <a:pathLst>
              <a:path extrusionOk="0" h="1517904" w="923544">
                <a:moveTo>
                  <a:pt x="0" y="0"/>
                </a:moveTo>
                <a:lnTo>
                  <a:pt x="923544" y="0"/>
                </a:lnTo>
                <a:lnTo>
                  <a:pt x="923544" y="1517904"/>
                </a:lnTo>
                <a:lnTo>
                  <a:pt x="0" y="1517904"/>
                </a:lnTo>
                <a:lnTo>
                  <a:pt x="0" y="0"/>
                </a:lnTo>
                <a:close/>
              </a:path>
            </a:pathLst>
          </a:custGeom>
          <a:blipFill rotWithShape="1">
            <a:blip r:embed="rId11">
              <a:alphaModFix/>
            </a:blip>
            <a:stretch>
              <a:fillRect b="-9" l="0" r="0" t="-10"/>
            </a:stretch>
          </a:blipFill>
          <a:ln>
            <a:noFill/>
          </a:ln>
        </p:spPr>
      </p:sp>
      <p:sp>
        <p:nvSpPr>
          <p:cNvPr id="270" name="Google Shape;270;p6"/>
          <p:cNvSpPr/>
          <p:nvPr/>
        </p:nvSpPr>
        <p:spPr>
          <a:xfrm>
            <a:off x="740662" y="8517636"/>
            <a:ext cx="925830" cy="921257"/>
          </a:xfrm>
          <a:custGeom>
            <a:rect b="b" l="l" r="r" t="t"/>
            <a:pathLst>
              <a:path extrusionOk="0" h="921257" w="925830">
                <a:moveTo>
                  <a:pt x="0" y="0"/>
                </a:moveTo>
                <a:lnTo>
                  <a:pt x="925830" y="0"/>
                </a:lnTo>
                <a:lnTo>
                  <a:pt x="925830" y="921257"/>
                </a:lnTo>
                <a:lnTo>
                  <a:pt x="0" y="921257"/>
                </a:lnTo>
                <a:lnTo>
                  <a:pt x="0" y="0"/>
                </a:lnTo>
                <a:close/>
              </a:path>
            </a:pathLst>
          </a:custGeom>
          <a:blipFill rotWithShape="1">
            <a:blip r:embed="rId12">
              <a:alphaModFix/>
            </a:blip>
            <a:stretch>
              <a:fillRect b="-246" l="0" r="0" t="-247"/>
            </a:stretch>
          </a:blipFill>
          <a:ln>
            <a:noFill/>
          </a:ln>
        </p:spPr>
      </p:sp>
      <p:sp>
        <p:nvSpPr>
          <p:cNvPr id="271" name="Google Shape;271;p6"/>
          <p:cNvSpPr/>
          <p:nvPr/>
        </p:nvSpPr>
        <p:spPr>
          <a:xfrm>
            <a:off x="829816" y="4153661"/>
            <a:ext cx="836676" cy="836676"/>
          </a:xfrm>
          <a:custGeom>
            <a:rect b="b" l="l" r="r" t="t"/>
            <a:pathLst>
              <a:path extrusionOk="0" h="836676" w="836676">
                <a:moveTo>
                  <a:pt x="0" y="0"/>
                </a:moveTo>
                <a:lnTo>
                  <a:pt x="836676" y="0"/>
                </a:lnTo>
                <a:lnTo>
                  <a:pt x="836676" y="836675"/>
                </a:lnTo>
                <a:lnTo>
                  <a:pt x="0" y="836675"/>
                </a:lnTo>
                <a:lnTo>
                  <a:pt x="0" y="0"/>
                </a:lnTo>
                <a:close/>
              </a:path>
            </a:pathLst>
          </a:custGeom>
          <a:blipFill rotWithShape="1">
            <a:blip r:embed="rId13">
              <a:alphaModFix/>
            </a:blip>
            <a:stretch>
              <a:fillRect b="0" l="0" r="0" t="0"/>
            </a:stretch>
          </a:blipFill>
          <a:ln>
            <a:noFill/>
          </a:ln>
        </p:spPr>
      </p:sp>
      <p:sp>
        <p:nvSpPr>
          <p:cNvPr id="272" name="Google Shape;272;p6"/>
          <p:cNvSpPr/>
          <p:nvPr/>
        </p:nvSpPr>
        <p:spPr>
          <a:xfrm>
            <a:off x="740662" y="6318504"/>
            <a:ext cx="909828" cy="909827"/>
          </a:xfrm>
          <a:custGeom>
            <a:rect b="b" l="l" r="r" t="t"/>
            <a:pathLst>
              <a:path extrusionOk="0" h="909827" w="909828">
                <a:moveTo>
                  <a:pt x="0" y="0"/>
                </a:moveTo>
                <a:lnTo>
                  <a:pt x="909828" y="0"/>
                </a:lnTo>
                <a:lnTo>
                  <a:pt x="909828" y="909827"/>
                </a:lnTo>
                <a:lnTo>
                  <a:pt x="0" y="909827"/>
                </a:lnTo>
                <a:lnTo>
                  <a:pt x="0" y="0"/>
                </a:lnTo>
                <a:close/>
              </a:path>
            </a:pathLst>
          </a:custGeom>
          <a:blipFill rotWithShape="1">
            <a:blip r:embed="rId14">
              <a:alphaModFix/>
            </a:blip>
            <a:stretch>
              <a:fillRect b="0" l="0" r="0" t="0"/>
            </a:stretch>
          </a:blipFill>
          <a:ln>
            <a:noFill/>
          </a:ln>
        </p:spPr>
      </p:sp>
      <p:sp>
        <p:nvSpPr>
          <p:cNvPr id="273" name="Google Shape;273;p6"/>
          <p:cNvSpPr/>
          <p:nvPr/>
        </p:nvSpPr>
        <p:spPr>
          <a:xfrm>
            <a:off x="1203578" y="196978"/>
            <a:ext cx="13205079" cy="1139570"/>
          </a:xfrm>
          <a:custGeom>
            <a:rect b="b" l="l" r="r" t="t"/>
            <a:pathLst>
              <a:path extrusionOk="0" h="1139570" w="13205079">
                <a:moveTo>
                  <a:pt x="0" y="0"/>
                </a:moveTo>
                <a:lnTo>
                  <a:pt x="13205078" y="0"/>
                </a:lnTo>
                <a:lnTo>
                  <a:pt x="13205078" y="1139570"/>
                </a:lnTo>
                <a:lnTo>
                  <a:pt x="0" y="1139570"/>
                </a:lnTo>
                <a:lnTo>
                  <a:pt x="0" y="0"/>
                </a:lnTo>
                <a:close/>
              </a:path>
            </a:pathLst>
          </a:custGeom>
          <a:blipFill rotWithShape="1">
            <a:blip r:embed="rId15">
              <a:alphaModFix/>
            </a:blip>
            <a:stretch>
              <a:fillRect b="-235" l="0" r="0" t="-236"/>
            </a:stretch>
          </a:blipFill>
          <a:ln>
            <a:noFill/>
          </a:ln>
        </p:spPr>
      </p:sp>
      <p:sp>
        <p:nvSpPr>
          <p:cNvPr id="274" name="Google Shape;274;p6"/>
          <p:cNvSpPr/>
          <p:nvPr/>
        </p:nvSpPr>
        <p:spPr>
          <a:xfrm>
            <a:off x="345186" y="285750"/>
            <a:ext cx="848106" cy="850390"/>
          </a:xfrm>
          <a:custGeom>
            <a:rect b="b" l="l" r="r" t="t"/>
            <a:pathLst>
              <a:path extrusionOk="0" h="850390" w="848106">
                <a:moveTo>
                  <a:pt x="0" y="0"/>
                </a:moveTo>
                <a:lnTo>
                  <a:pt x="848106" y="0"/>
                </a:lnTo>
                <a:lnTo>
                  <a:pt x="848106" y="850390"/>
                </a:lnTo>
                <a:lnTo>
                  <a:pt x="0" y="850390"/>
                </a:lnTo>
                <a:lnTo>
                  <a:pt x="0" y="0"/>
                </a:lnTo>
                <a:close/>
              </a:path>
            </a:pathLst>
          </a:custGeom>
          <a:blipFill rotWithShape="1">
            <a:blip r:embed="rId16">
              <a:alphaModFix/>
            </a:blip>
            <a:stretch>
              <a:fillRect b="0" l="-132" r="-133" t="0"/>
            </a:stretch>
          </a:blipFill>
          <a:ln>
            <a:noFill/>
          </a:ln>
        </p:spPr>
      </p:sp>
      <p:sp>
        <p:nvSpPr>
          <p:cNvPr id="275" name="Google Shape;275;p6"/>
          <p:cNvSpPr/>
          <p:nvPr/>
        </p:nvSpPr>
        <p:spPr>
          <a:xfrm>
            <a:off x="8083296" y="1675636"/>
            <a:ext cx="3118483" cy="4666297"/>
          </a:xfrm>
          <a:custGeom>
            <a:rect b="b" l="l" r="r" t="t"/>
            <a:pathLst>
              <a:path extrusionOk="0" h="4666297" w="3118483">
                <a:moveTo>
                  <a:pt x="0" y="0"/>
                </a:moveTo>
                <a:lnTo>
                  <a:pt x="3118484" y="0"/>
                </a:lnTo>
                <a:lnTo>
                  <a:pt x="3118484" y="4666298"/>
                </a:lnTo>
                <a:lnTo>
                  <a:pt x="0" y="4666298"/>
                </a:lnTo>
                <a:lnTo>
                  <a:pt x="0" y="0"/>
                </a:lnTo>
                <a:close/>
              </a:path>
            </a:pathLst>
          </a:custGeom>
          <a:blipFill rotWithShape="1">
            <a:blip r:embed="rId17">
              <a:alphaModFix/>
            </a:blip>
            <a:stretch>
              <a:fillRect b="0" l="0" r="0" t="0"/>
            </a:stretch>
          </a:blipFill>
          <a:ln>
            <a:noFill/>
          </a:ln>
        </p:spPr>
      </p:sp>
      <p:sp>
        <p:nvSpPr>
          <p:cNvPr id="276" name="Google Shape;276;p6"/>
          <p:cNvSpPr/>
          <p:nvPr/>
        </p:nvSpPr>
        <p:spPr>
          <a:xfrm>
            <a:off x="8510778" y="4784598"/>
            <a:ext cx="5391150" cy="3113721"/>
          </a:xfrm>
          <a:custGeom>
            <a:rect b="b" l="l" r="r" t="t"/>
            <a:pathLst>
              <a:path extrusionOk="0" h="3113721" w="5391150">
                <a:moveTo>
                  <a:pt x="0" y="0"/>
                </a:moveTo>
                <a:lnTo>
                  <a:pt x="5391150" y="0"/>
                </a:lnTo>
                <a:lnTo>
                  <a:pt x="5391150" y="3113721"/>
                </a:lnTo>
                <a:lnTo>
                  <a:pt x="0" y="3113721"/>
                </a:lnTo>
                <a:lnTo>
                  <a:pt x="0" y="0"/>
                </a:lnTo>
                <a:close/>
              </a:path>
            </a:pathLst>
          </a:custGeom>
          <a:blipFill rotWithShape="1">
            <a:blip r:embed="rId18">
              <a:alphaModFix/>
            </a:blip>
            <a:stretch>
              <a:fillRect b="0" l="0" r="0" t="0"/>
            </a:stretch>
          </a:blipFill>
          <a:ln>
            <a:noFill/>
          </a:ln>
        </p:spPr>
      </p:sp>
      <p:sp>
        <p:nvSpPr>
          <p:cNvPr id="277" name="Google Shape;277;p6"/>
          <p:cNvSpPr/>
          <p:nvPr/>
        </p:nvSpPr>
        <p:spPr>
          <a:xfrm>
            <a:off x="11201400" y="1666494"/>
            <a:ext cx="3109912" cy="4674870"/>
          </a:xfrm>
          <a:custGeom>
            <a:rect b="b" l="l" r="r" t="t"/>
            <a:pathLst>
              <a:path extrusionOk="0" h="4674870" w="3109912">
                <a:moveTo>
                  <a:pt x="0" y="0"/>
                </a:moveTo>
                <a:lnTo>
                  <a:pt x="3109912" y="0"/>
                </a:lnTo>
                <a:lnTo>
                  <a:pt x="3109912" y="4674870"/>
                </a:lnTo>
                <a:lnTo>
                  <a:pt x="0" y="4674870"/>
                </a:lnTo>
                <a:lnTo>
                  <a:pt x="0" y="0"/>
                </a:lnTo>
                <a:close/>
              </a:path>
            </a:pathLst>
          </a:custGeom>
          <a:blipFill rotWithShape="1">
            <a:blip r:embed="rId19">
              <a:alphaModFix/>
            </a:blip>
            <a:stretch>
              <a:fillRect b="0" l="0" r="0" t="0"/>
            </a:stretch>
          </a:blipFill>
          <a:ln>
            <a:noFill/>
          </a:ln>
        </p:spPr>
      </p:sp>
      <p:sp>
        <p:nvSpPr>
          <p:cNvPr id="278" name="Google Shape;278;p6"/>
          <p:cNvSpPr/>
          <p:nvPr/>
        </p:nvSpPr>
        <p:spPr>
          <a:xfrm>
            <a:off x="9201150" y="2740914"/>
            <a:ext cx="4009644" cy="3218688"/>
          </a:xfrm>
          <a:custGeom>
            <a:rect b="b" l="l" r="r" t="t"/>
            <a:pathLst>
              <a:path extrusionOk="0" h="4291584" w="5346192">
                <a:moveTo>
                  <a:pt x="2673096" y="0"/>
                </a:moveTo>
                <a:lnTo>
                  <a:pt x="0" y="4291584"/>
                </a:lnTo>
                <a:lnTo>
                  <a:pt x="5346192" y="4291584"/>
                </a:lnTo>
                <a:lnTo>
                  <a:pt x="2673096" y="0"/>
                </a:lnTo>
                <a:close/>
              </a:path>
            </a:pathLst>
          </a:custGeom>
          <a:solidFill>
            <a:srgbClr val="254A72"/>
          </a:solidFill>
          <a:ln>
            <a:noFill/>
          </a:ln>
        </p:spPr>
      </p:sp>
      <p:sp>
        <p:nvSpPr>
          <p:cNvPr id="279" name="Google Shape;279;p6"/>
          <p:cNvSpPr txBox="1"/>
          <p:nvPr/>
        </p:nvSpPr>
        <p:spPr>
          <a:xfrm>
            <a:off x="10138028" y="3916680"/>
            <a:ext cx="2158365" cy="14001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860" u="none" cap="none" strike="noStrike">
                <a:solidFill>
                  <a:srgbClr val="F6F9F1"/>
                </a:solidFill>
                <a:latin typeface="Poppins"/>
                <a:ea typeface="Poppins"/>
                <a:cs typeface="Poppins"/>
                <a:sym typeface="Poppins"/>
              </a:rPr>
              <a:t>LAYANAN  DIGITAL  BIDANG  PEMBANGUNAN  MANUSIA DAN  KEBUDAYAAN</a:t>
            </a:r>
            <a:endParaRPr/>
          </a:p>
        </p:txBody>
      </p:sp>
      <p:sp>
        <p:nvSpPr>
          <p:cNvPr id="280" name="Google Shape;280;p6"/>
          <p:cNvSpPr/>
          <p:nvPr/>
        </p:nvSpPr>
        <p:spPr>
          <a:xfrm>
            <a:off x="4480558" y="2654046"/>
            <a:ext cx="3557015" cy="3634740"/>
          </a:xfrm>
          <a:custGeom>
            <a:rect b="b" l="l" r="r" t="t"/>
            <a:pathLst>
              <a:path extrusionOk="0" h="3634740" w="3557015">
                <a:moveTo>
                  <a:pt x="0" y="0"/>
                </a:moveTo>
                <a:lnTo>
                  <a:pt x="3557015" y="0"/>
                </a:lnTo>
                <a:lnTo>
                  <a:pt x="3557015" y="3634740"/>
                </a:lnTo>
                <a:lnTo>
                  <a:pt x="0" y="3634740"/>
                </a:lnTo>
                <a:lnTo>
                  <a:pt x="0" y="0"/>
                </a:lnTo>
                <a:close/>
              </a:path>
            </a:pathLst>
          </a:custGeom>
          <a:blipFill rotWithShape="1">
            <a:blip r:embed="rId20">
              <a:alphaModFix/>
            </a:blip>
            <a:stretch>
              <a:fillRect b="-110" l="0" r="0" t="-110"/>
            </a:stretch>
          </a:blipFill>
          <a:ln>
            <a:noFill/>
          </a:ln>
        </p:spPr>
      </p:sp>
      <p:sp>
        <p:nvSpPr>
          <p:cNvPr id="281" name="Google Shape;281;p6"/>
          <p:cNvSpPr/>
          <p:nvPr/>
        </p:nvSpPr>
        <p:spPr>
          <a:xfrm>
            <a:off x="4610860" y="2702052"/>
            <a:ext cx="3385566" cy="3463290"/>
          </a:xfrm>
          <a:custGeom>
            <a:rect b="b" l="l" r="r" t="t"/>
            <a:pathLst>
              <a:path extrusionOk="0" h="4617720" w="4514088">
                <a:moveTo>
                  <a:pt x="4243578" y="0"/>
                </a:moveTo>
                <a:lnTo>
                  <a:pt x="270510" y="0"/>
                </a:lnTo>
                <a:lnTo>
                  <a:pt x="185039" y="13843"/>
                </a:lnTo>
                <a:lnTo>
                  <a:pt x="110744" y="52197"/>
                </a:lnTo>
                <a:lnTo>
                  <a:pt x="52197" y="110744"/>
                </a:lnTo>
                <a:lnTo>
                  <a:pt x="13843" y="185039"/>
                </a:lnTo>
                <a:lnTo>
                  <a:pt x="0" y="270510"/>
                </a:lnTo>
                <a:lnTo>
                  <a:pt x="0" y="4347210"/>
                </a:lnTo>
                <a:lnTo>
                  <a:pt x="13843" y="4432681"/>
                </a:lnTo>
                <a:lnTo>
                  <a:pt x="52197" y="4506976"/>
                </a:lnTo>
                <a:lnTo>
                  <a:pt x="110744" y="4565523"/>
                </a:lnTo>
                <a:lnTo>
                  <a:pt x="185039" y="4603877"/>
                </a:lnTo>
                <a:lnTo>
                  <a:pt x="270510" y="4617720"/>
                </a:lnTo>
                <a:lnTo>
                  <a:pt x="4243578" y="4617720"/>
                </a:lnTo>
                <a:lnTo>
                  <a:pt x="4329049" y="4603877"/>
                </a:lnTo>
                <a:lnTo>
                  <a:pt x="4403344" y="4565523"/>
                </a:lnTo>
                <a:lnTo>
                  <a:pt x="4461891" y="4506976"/>
                </a:lnTo>
                <a:lnTo>
                  <a:pt x="4500245" y="4432681"/>
                </a:lnTo>
                <a:lnTo>
                  <a:pt x="4514088" y="4347210"/>
                </a:lnTo>
                <a:lnTo>
                  <a:pt x="4514088" y="270510"/>
                </a:lnTo>
                <a:lnTo>
                  <a:pt x="4500245" y="185039"/>
                </a:lnTo>
                <a:lnTo>
                  <a:pt x="4461891" y="110744"/>
                </a:lnTo>
                <a:lnTo>
                  <a:pt x="4403344" y="52197"/>
                </a:lnTo>
                <a:lnTo>
                  <a:pt x="4329049" y="13843"/>
                </a:lnTo>
                <a:lnTo>
                  <a:pt x="4243578" y="0"/>
                </a:lnTo>
                <a:close/>
              </a:path>
            </a:pathLst>
          </a:custGeom>
          <a:solidFill>
            <a:srgbClr val="FFFFFF"/>
          </a:solidFill>
          <a:ln>
            <a:noFill/>
          </a:ln>
        </p:spPr>
      </p:sp>
      <p:sp>
        <p:nvSpPr>
          <p:cNvPr id="282" name="Google Shape;282;p6"/>
          <p:cNvSpPr/>
          <p:nvPr/>
        </p:nvSpPr>
        <p:spPr>
          <a:xfrm>
            <a:off x="4601336" y="2692527"/>
            <a:ext cx="3405188" cy="3482340"/>
          </a:xfrm>
          <a:custGeom>
            <a:rect b="b" l="l" r="r" t="t"/>
            <a:pathLst>
              <a:path extrusionOk="0" h="3482340" w="3405188">
                <a:moveTo>
                  <a:pt x="0" y="0"/>
                </a:moveTo>
                <a:lnTo>
                  <a:pt x="3405187" y="0"/>
                </a:lnTo>
                <a:lnTo>
                  <a:pt x="3405187" y="3482340"/>
                </a:lnTo>
                <a:lnTo>
                  <a:pt x="0" y="3482340"/>
                </a:lnTo>
                <a:lnTo>
                  <a:pt x="0" y="0"/>
                </a:lnTo>
                <a:close/>
              </a:path>
            </a:pathLst>
          </a:custGeom>
          <a:blipFill rotWithShape="1">
            <a:blip r:embed="rId21">
              <a:alphaModFix/>
            </a:blip>
            <a:stretch>
              <a:fillRect b="0" l="0" r="0" t="0"/>
            </a:stretch>
          </a:blipFill>
          <a:ln>
            <a:noFill/>
          </a:ln>
        </p:spPr>
      </p:sp>
      <p:sp>
        <p:nvSpPr>
          <p:cNvPr id="283" name="Google Shape;283;p6"/>
          <p:cNvSpPr txBox="1"/>
          <p:nvPr/>
        </p:nvSpPr>
        <p:spPr>
          <a:xfrm>
            <a:off x="4782501" y="2857246"/>
            <a:ext cx="3086100" cy="1685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600" u="none" cap="none" strike="noStrike">
                <a:solidFill>
                  <a:srgbClr val="000000"/>
                </a:solidFill>
                <a:latin typeface="Poppins"/>
                <a:ea typeface="Poppins"/>
                <a:cs typeface="Poppins"/>
                <a:sym typeface="Poppins"/>
              </a:rPr>
              <a:t>Integrasi layanan bantuan  sosial, menjadi layanan  terpadu yang terhubung  dengan berbagai sistem  informasi terkait proses  bisnis pengentasan  kemiskinan.</a:t>
            </a:r>
            <a:endParaRPr/>
          </a:p>
        </p:txBody>
      </p:sp>
      <p:sp>
        <p:nvSpPr>
          <p:cNvPr id="284" name="Google Shape;284;p6"/>
          <p:cNvSpPr/>
          <p:nvPr/>
        </p:nvSpPr>
        <p:spPr>
          <a:xfrm>
            <a:off x="8755380" y="3003802"/>
            <a:ext cx="948690" cy="1065276"/>
          </a:xfrm>
          <a:custGeom>
            <a:rect b="b" l="l" r="r" t="t"/>
            <a:pathLst>
              <a:path extrusionOk="0" h="1065276" w="948690">
                <a:moveTo>
                  <a:pt x="0" y="0"/>
                </a:moveTo>
                <a:lnTo>
                  <a:pt x="948690" y="0"/>
                </a:lnTo>
                <a:lnTo>
                  <a:pt x="948690" y="1065276"/>
                </a:lnTo>
                <a:lnTo>
                  <a:pt x="0" y="1065276"/>
                </a:lnTo>
                <a:lnTo>
                  <a:pt x="0" y="0"/>
                </a:lnTo>
                <a:close/>
              </a:path>
            </a:pathLst>
          </a:custGeom>
          <a:blipFill rotWithShape="1">
            <a:blip r:embed="rId22">
              <a:alphaModFix/>
            </a:blip>
            <a:stretch>
              <a:fillRect b="-11" l="0" r="0" t="-12"/>
            </a:stretch>
          </a:blipFill>
          <a:ln>
            <a:noFill/>
          </a:ln>
        </p:spPr>
      </p:sp>
      <p:sp>
        <p:nvSpPr>
          <p:cNvPr id="285" name="Google Shape;285;p6"/>
          <p:cNvSpPr txBox="1"/>
          <p:nvPr/>
        </p:nvSpPr>
        <p:spPr>
          <a:xfrm>
            <a:off x="8410383" y="4095496"/>
            <a:ext cx="1587818" cy="447675"/>
          </a:xfrm>
          <a:prstGeom prst="rect">
            <a:avLst/>
          </a:prstGeom>
          <a:noFill/>
          <a:ln>
            <a:noFill/>
          </a:ln>
        </p:spPr>
        <p:txBody>
          <a:bodyPr anchorCtr="0" anchor="t" bIns="0" lIns="0" spcFirstLastPara="1" rIns="0" wrap="square" tIns="0">
            <a:spAutoFit/>
          </a:bodyPr>
          <a:lstStyle/>
          <a:p>
            <a:pPr indent="0" lvl="0" marL="0" marR="0" rtl="0" algn="l">
              <a:lnSpc>
                <a:spcPct val="119929"/>
              </a:lnSpc>
              <a:spcBef>
                <a:spcPts val="0"/>
              </a:spcBef>
              <a:spcAft>
                <a:spcPts val="0"/>
              </a:spcAft>
              <a:buNone/>
            </a:pPr>
            <a:r>
              <a:rPr b="0" i="0" lang="en-US" sz="1425" u="none" cap="none" strike="noStrike">
                <a:solidFill>
                  <a:srgbClr val="000000"/>
                </a:solidFill>
                <a:latin typeface="Poppins"/>
                <a:ea typeface="Poppins"/>
                <a:cs typeface="Poppins"/>
                <a:sym typeface="Poppins"/>
              </a:rPr>
              <a:t>Kementerian  Sosial</a:t>
            </a:r>
            <a:endParaRPr/>
          </a:p>
        </p:txBody>
      </p:sp>
      <p:sp>
        <p:nvSpPr>
          <p:cNvPr id="286" name="Google Shape;286;p6"/>
          <p:cNvSpPr/>
          <p:nvPr/>
        </p:nvSpPr>
        <p:spPr>
          <a:xfrm>
            <a:off x="5534405" y="4933188"/>
            <a:ext cx="356616" cy="379476"/>
          </a:xfrm>
          <a:custGeom>
            <a:rect b="b" l="l" r="r" t="t"/>
            <a:pathLst>
              <a:path extrusionOk="0" h="379476" w="356616">
                <a:moveTo>
                  <a:pt x="0" y="0"/>
                </a:moveTo>
                <a:lnTo>
                  <a:pt x="356615" y="0"/>
                </a:lnTo>
                <a:lnTo>
                  <a:pt x="356615" y="379476"/>
                </a:lnTo>
                <a:lnTo>
                  <a:pt x="0" y="379476"/>
                </a:lnTo>
                <a:lnTo>
                  <a:pt x="0" y="0"/>
                </a:lnTo>
                <a:close/>
              </a:path>
            </a:pathLst>
          </a:custGeom>
          <a:blipFill rotWithShape="1">
            <a:blip r:embed="rId23">
              <a:alphaModFix/>
            </a:blip>
            <a:stretch>
              <a:fillRect b="-671" l="0" r="0" t="-672"/>
            </a:stretch>
          </a:blipFill>
          <a:ln>
            <a:noFill/>
          </a:ln>
        </p:spPr>
      </p:sp>
      <p:sp>
        <p:nvSpPr>
          <p:cNvPr id="287" name="Google Shape;287;p6"/>
          <p:cNvSpPr/>
          <p:nvPr/>
        </p:nvSpPr>
        <p:spPr>
          <a:xfrm>
            <a:off x="7015732" y="4880608"/>
            <a:ext cx="429768" cy="438912"/>
          </a:xfrm>
          <a:custGeom>
            <a:rect b="b" l="l" r="r" t="t"/>
            <a:pathLst>
              <a:path extrusionOk="0" h="438912" w="429768">
                <a:moveTo>
                  <a:pt x="0" y="0"/>
                </a:moveTo>
                <a:lnTo>
                  <a:pt x="429769" y="0"/>
                </a:lnTo>
                <a:lnTo>
                  <a:pt x="429769" y="438913"/>
                </a:lnTo>
                <a:lnTo>
                  <a:pt x="0" y="438913"/>
                </a:lnTo>
                <a:lnTo>
                  <a:pt x="0" y="0"/>
                </a:lnTo>
                <a:close/>
              </a:path>
            </a:pathLst>
          </a:custGeom>
          <a:blipFill rotWithShape="1">
            <a:blip r:embed="rId24">
              <a:alphaModFix/>
            </a:blip>
            <a:stretch>
              <a:fillRect b="0" l="-251" r="-251" t="0"/>
            </a:stretch>
          </a:blipFill>
          <a:ln>
            <a:noFill/>
          </a:ln>
        </p:spPr>
      </p:sp>
      <p:sp>
        <p:nvSpPr>
          <p:cNvPr id="288" name="Google Shape;288;p6"/>
          <p:cNvSpPr/>
          <p:nvPr/>
        </p:nvSpPr>
        <p:spPr>
          <a:xfrm>
            <a:off x="5991606" y="4903470"/>
            <a:ext cx="432054" cy="425195"/>
          </a:xfrm>
          <a:custGeom>
            <a:rect b="b" l="l" r="r" t="t"/>
            <a:pathLst>
              <a:path extrusionOk="0" h="425195" w="432054">
                <a:moveTo>
                  <a:pt x="0" y="0"/>
                </a:moveTo>
                <a:lnTo>
                  <a:pt x="432054" y="0"/>
                </a:lnTo>
                <a:lnTo>
                  <a:pt x="432054" y="425194"/>
                </a:lnTo>
                <a:lnTo>
                  <a:pt x="0" y="425194"/>
                </a:lnTo>
                <a:lnTo>
                  <a:pt x="0" y="0"/>
                </a:lnTo>
                <a:close/>
              </a:path>
            </a:pathLst>
          </a:custGeom>
          <a:blipFill rotWithShape="1">
            <a:blip r:embed="rId25">
              <a:alphaModFix/>
            </a:blip>
            <a:stretch>
              <a:fillRect b="-199" l="0" r="0" t="-199"/>
            </a:stretch>
          </a:blipFill>
          <a:ln>
            <a:noFill/>
          </a:ln>
        </p:spPr>
      </p:sp>
      <p:sp>
        <p:nvSpPr>
          <p:cNvPr id="289" name="Google Shape;289;p6"/>
          <p:cNvSpPr/>
          <p:nvPr/>
        </p:nvSpPr>
        <p:spPr>
          <a:xfrm>
            <a:off x="5072632" y="4940046"/>
            <a:ext cx="480059" cy="352044"/>
          </a:xfrm>
          <a:custGeom>
            <a:rect b="b" l="l" r="r" t="t"/>
            <a:pathLst>
              <a:path extrusionOk="0" h="352044" w="480059">
                <a:moveTo>
                  <a:pt x="0" y="0"/>
                </a:moveTo>
                <a:lnTo>
                  <a:pt x="480059" y="0"/>
                </a:lnTo>
                <a:lnTo>
                  <a:pt x="480059" y="352044"/>
                </a:lnTo>
                <a:lnTo>
                  <a:pt x="0" y="352044"/>
                </a:lnTo>
                <a:lnTo>
                  <a:pt x="0" y="0"/>
                </a:lnTo>
                <a:close/>
              </a:path>
            </a:pathLst>
          </a:custGeom>
          <a:blipFill rotWithShape="1">
            <a:blip r:embed="rId26">
              <a:alphaModFix/>
            </a:blip>
            <a:stretch>
              <a:fillRect b="-281" l="0" r="0" t="-282"/>
            </a:stretch>
          </a:blipFill>
          <a:ln>
            <a:noFill/>
          </a:ln>
        </p:spPr>
      </p:sp>
      <p:sp>
        <p:nvSpPr>
          <p:cNvPr id="290" name="Google Shape;290;p6"/>
          <p:cNvSpPr/>
          <p:nvPr/>
        </p:nvSpPr>
        <p:spPr>
          <a:xfrm>
            <a:off x="6512812" y="4882896"/>
            <a:ext cx="429768" cy="411480"/>
          </a:xfrm>
          <a:custGeom>
            <a:rect b="b" l="l" r="r" t="t"/>
            <a:pathLst>
              <a:path extrusionOk="0" h="411480" w="429768">
                <a:moveTo>
                  <a:pt x="0" y="0"/>
                </a:moveTo>
                <a:lnTo>
                  <a:pt x="429769" y="0"/>
                </a:lnTo>
                <a:lnTo>
                  <a:pt x="429769" y="411480"/>
                </a:lnTo>
                <a:lnTo>
                  <a:pt x="0" y="411480"/>
                </a:lnTo>
                <a:lnTo>
                  <a:pt x="0" y="0"/>
                </a:lnTo>
                <a:close/>
              </a:path>
            </a:pathLst>
          </a:custGeom>
          <a:blipFill rotWithShape="1">
            <a:blip r:embed="rId27">
              <a:alphaModFix/>
            </a:blip>
            <a:stretch>
              <a:fillRect b="0" l="-305" r="-305" t="0"/>
            </a:stretch>
          </a:blipFill>
          <a:ln>
            <a:noFill/>
          </a:ln>
        </p:spPr>
      </p:sp>
      <p:sp>
        <p:nvSpPr>
          <p:cNvPr id="291" name="Google Shape;291;p6"/>
          <p:cNvSpPr/>
          <p:nvPr/>
        </p:nvSpPr>
        <p:spPr>
          <a:xfrm>
            <a:off x="6848855" y="5516116"/>
            <a:ext cx="416051" cy="420623"/>
          </a:xfrm>
          <a:custGeom>
            <a:rect b="b" l="l" r="r" t="t"/>
            <a:pathLst>
              <a:path extrusionOk="0" h="420623" w="416051">
                <a:moveTo>
                  <a:pt x="0" y="0"/>
                </a:moveTo>
                <a:lnTo>
                  <a:pt x="416050" y="0"/>
                </a:lnTo>
                <a:lnTo>
                  <a:pt x="416050" y="420623"/>
                </a:lnTo>
                <a:lnTo>
                  <a:pt x="0" y="420623"/>
                </a:lnTo>
                <a:lnTo>
                  <a:pt x="0" y="0"/>
                </a:lnTo>
                <a:close/>
              </a:path>
            </a:pathLst>
          </a:custGeom>
          <a:blipFill rotWithShape="1">
            <a:blip r:embed="rId28">
              <a:alphaModFix/>
            </a:blip>
            <a:stretch>
              <a:fillRect b="-279" l="0" r="0" t="-279"/>
            </a:stretch>
          </a:blipFill>
          <a:ln>
            <a:noFill/>
          </a:ln>
        </p:spPr>
      </p:sp>
      <p:sp>
        <p:nvSpPr>
          <p:cNvPr id="292" name="Google Shape;292;p6"/>
          <p:cNvSpPr/>
          <p:nvPr/>
        </p:nvSpPr>
        <p:spPr>
          <a:xfrm>
            <a:off x="6128764" y="5493258"/>
            <a:ext cx="806958" cy="452627"/>
          </a:xfrm>
          <a:custGeom>
            <a:rect b="b" l="l" r="r" t="t"/>
            <a:pathLst>
              <a:path extrusionOk="0" h="452627" w="806958">
                <a:moveTo>
                  <a:pt x="0" y="0"/>
                </a:moveTo>
                <a:lnTo>
                  <a:pt x="806958" y="0"/>
                </a:lnTo>
                <a:lnTo>
                  <a:pt x="806958" y="452626"/>
                </a:lnTo>
                <a:lnTo>
                  <a:pt x="0" y="452626"/>
                </a:lnTo>
                <a:lnTo>
                  <a:pt x="0" y="0"/>
                </a:lnTo>
                <a:close/>
              </a:path>
            </a:pathLst>
          </a:custGeom>
          <a:blipFill rotWithShape="1">
            <a:blip r:embed="rId29">
              <a:alphaModFix/>
            </a:blip>
            <a:stretch>
              <a:fillRect b="-284" l="0" r="0" t="-284"/>
            </a:stretch>
          </a:blipFill>
          <a:ln>
            <a:noFill/>
          </a:ln>
        </p:spPr>
      </p:sp>
      <p:sp>
        <p:nvSpPr>
          <p:cNvPr id="293" name="Google Shape;293;p6"/>
          <p:cNvSpPr/>
          <p:nvPr/>
        </p:nvSpPr>
        <p:spPr>
          <a:xfrm>
            <a:off x="5861304" y="5504688"/>
            <a:ext cx="400050" cy="400050"/>
          </a:xfrm>
          <a:custGeom>
            <a:rect b="b" l="l" r="r" t="t"/>
            <a:pathLst>
              <a:path extrusionOk="0" h="400050" w="400050">
                <a:moveTo>
                  <a:pt x="0" y="0"/>
                </a:moveTo>
                <a:lnTo>
                  <a:pt x="400050" y="0"/>
                </a:lnTo>
                <a:lnTo>
                  <a:pt x="400050" y="400050"/>
                </a:lnTo>
                <a:lnTo>
                  <a:pt x="0" y="400050"/>
                </a:lnTo>
                <a:lnTo>
                  <a:pt x="0" y="0"/>
                </a:lnTo>
                <a:close/>
              </a:path>
            </a:pathLst>
          </a:custGeom>
          <a:blipFill rotWithShape="1">
            <a:blip r:embed="rId30">
              <a:alphaModFix/>
            </a:blip>
            <a:stretch>
              <a:fillRect b="0" l="0" r="0" t="0"/>
            </a:stretch>
          </a:blipFill>
          <a:ln>
            <a:noFill/>
          </a:ln>
        </p:spPr>
      </p:sp>
      <p:sp>
        <p:nvSpPr>
          <p:cNvPr id="294" name="Google Shape;294;p6"/>
          <p:cNvSpPr/>
          <p:nvPr/>
        </p:nvSpPr>
        <p:spPr>
          <a:xfrm>
            <a:off x="5308090" y="5502400"/>
            <a:ext cx="578358" cy="379476"/>
          </a:xfrm>
          <a:custGeom>
            <a:rect b="b" l="l" r="r" t="t"/>
            <a:pathLst>
              <a:path extrusionOk="0" h="379476" w="578358">
                <a:moveTo>
                  <a:pt x="0" y="0"/>
                </a:moveTo>
                <a:lnTo>
                  <a:pt x="578358" y="0"/>
                </a:lnTo>
                <a:lnTo>
                  <a:pt x="578358" y="379477"/>
                </a:lnTo>
                <a:lnTo>
                  <a:pt x="0" y="379477"/>
                </a:lnTo>
                <a:lnTo>
                  <a:pt x="0" y="0"/>
                </a:lnTo>
                <a:close/>
              </a:path>
            </a:pathLst>
          </a:custGeom>
          <a:blipFill rotWithShape="1">
            <a:blip r:embed="rId31">
              <a:alphaModFix/>
            </a:blip>
            <a:stretch>
              <a:fillRect b="0" l="-102" r="-103" t="0"/>
            </a:stretch>
          </a:blipFill>
          <a:ln>
            <a:noFill/>
          </a:ln>
        </p:spPr>
      </p:sp>
      <p:sp>
        <p:nvSpPr>
          <p:cNvPr id="295" name="Google Shape;295;p6"/>
          <p:cNvSpPr/>
          <p:nvPr/>
        </p:nvSpPr>
        <p:spPr>
          <a:xfrm>
            <a:off x="11999214" y="2478024"/>
            <a:ext cx="1268730" cy="1284732"/>
          </a:xfrm>
          <a:custGeom>
            <a:rect b="b" l="l" r="r" t="t"/>
            <a:pathLst>
              <a:path extrusionOk="0" h="1284732" w="1268730">
                <a:moveTo>
                  <a:pt x="0" y="0"/>
                </a:moveTo>
                <a:lnTo>
                  <a:pt x="1268730" y="0"/>
                </a:lnTo>
                <a:lnTo>
                  <a:pt x="1268730" y="1284732"/>
                </a:lnTo>
                <a:lnTo>
                  <a:pt x="0" y="1284732"/>
                </a:lnTo>
                <a:lnTo>
                  <a:pt x="0" y="0"/>
                </a:lnTo>
                <a:close/>
              </a:path>
            </a:pathLst>
          </a:custGeom>
          <a:blipFill rotWithShape="1">
            <a:blip r:embed="rId32">
              <a:alphaModFix/>
            </a:blip>
            <a:stretch>
              <a:fillRect b="-180" l="0" r="0" t="-181"/>
            </a:stretch>
          </a:blipFill>
          <a:ln>
            <a:noFill/>
          </a:ln>
        </p:spPr>
      </p:sp>
      <p:sp>
        <p:nvSpPr>
          <p:cNvPr id="296" name="Google Shape;296;p6"/>
          <p:cNvSpPr/>
          <p:nvPr/>
        </p:nvSpPr>
        <p:spPr>
          <a:xfrm>
            <a:off x="14333218" y="1355598"/>
            <a:ext cx="2916936" cy="3925062"/>
          </a:xfrm>
          <a:custGeom>
            <a:rect b="b" l="l" r="r" t="t"/>
            <a:pathLst>
              <a:path extrusionOk="0" h="3925062" w="2916936">
                <a:moveTo>
                  <a:pt x="0" y="0"/>
                </a:moveTo>
                <a:lnTo>
                  <a:pt x="2916936" y="0"/>
                </a:lnTo>
                <a:lnTo>
                  <a:pt x="2916936" y="3925062"/>
                </a:lnTo>
                <a:lnTo>
                  <a:pt x="0" y="3925062"/>
                </a:lnTo>
                <a:lnTo>
                  <a:pt x="0" y="0"/>
                </a:lnTo>
                <a:close/>
              </a:path>
            </a:pathLst>
          </a:custGeom>
          <a:blipFill rotWithShape="1">
            <a:blip r:embed="rId33">
              <a:alphaModFix/>
            </a:blip>
            <a:stretch>
              <a:fillRect b="-28" l="0" r="0" t="-28"/>
            </a:stretch>
          </a:blipFill>
          <a:ln>
            <a:noFill/>
          </a:ln>
        </p:spPr>
      </p:sp>
      <p:sp>
        <p:nvSpPr>
          <p:cNvPr id="297" name="Google Shape;297;p6"/>
          <p:cNvSpPr/>
          <p:nvPr/>
        </p:nvSpPr>
        <p:spPr>
          <a:xfrm>
            <a:off x="14476094" y="1416177"/>
            <a:ext cx="2720340" cy="3728466"/>
          </a:xfrm>
          <a:custGeom>
            <a:rect b="b" l="l" r="r" t="t"/>
            <a:pathLst>
              <a:path extrusionOk="0" h="4971288" w="3627120">
                <a:moveTo>
                  <a:pt x="3409696" y="0"/>
                </a:moveTo>
                <a:lnTo>
                  <a:pt x="217424" y="0"/>
                </a:lnTo>
                <a:lnTo>
                  <a:pt x="132715" y="17018"/>
                </a:lnTo>
                <a:lnTo>
                  <a:pt x="63627" y="63627"/>
                </a:lnTo>
                <a:lnTo>
                  <a:pt x="17018" y="132715"/>
                </a:lnTo>
                <a:lnTo>
                  <a:pt x="0" y="217424"/>
                </a:lnTo>
                <a:lnTo>
                  <a:pt x="0" y="4753864"/>
                </a:lnTo>
                <a:lnTo>
                  <a:pt x="17018" y="4838573"/>
                </a:lnTo>
                <a:lnTo>
                  <a:pt x="63627" y="4907661"/>
                </a:lnTo>
                <a:lnTo>
                  <a:pt x="132715" y="4954270"/>
                </a:lnTo>
                <a:lnTo>
                  <a:pt x="217424" y="4971288"/>
                </a:lnTo>
                <a:lnTo>
                  <a:pt x="3409696" y="4971288"/>
                </a:lnTo>
                <a:lnTo>
                  <a:pt x="3494405" y="4954270"/>
                </a:lnTo>
                <a:lnTo>
                  <a:pt x="3563493" y="4907661"/>
                </a:lnTo>
                <a:lnTo>
                  <a:pt x="3610102" y="4838573"/>
                </a:lnTo>
                <a:lnTo>
                  <a:pt x="3627120" y="4753864"/>
                </a:lnTo>
                <a:lnTo>
                  <a:pt x="3627120" y="217424"/>
                </a:lnTo>
                <a:lnTo>
                  <a:pt x="3610102" y="132715"/>
                </a:lnTo>
                <a:lnTo>
                  <a:pt x="3563493" y="63627"/>
                </a:lnTo>
                <a:lnTo>
                  <a:pt x="3494405" y="17018"/>
                </a:lnTo>
                <a:lnTo>
                  <a:pt x="3409696" y="0"/>
                </a:lnTo>
                <a:close/>
              </a:path>
            </a:pathLst>
          </a:custGeom>
          <a:solidFill>
            <a:srgbClr val="FFFFFF"/>
          </a:solidFill>
          <a:ln>
            <a:noFill/>
          </a:ln>
        </p:spPr>
      </p:sp>
      <p:sp>
        <p:nvSpPr>
          <p:cNvPr id="298" name="Google Shape;298;p6"/>
          <p:cNvSpPr txBox="1"/>
          <p:nvPr/>
        </p:nvSpPr>
        <p:spPr>
          <a:xfrm>
            <a:off x="15278860" y="1526273"/>
            <a:ext cx="1585912" cy="657225"/>
          </a:xfrm>
          <a:prstGeom prst="rect">
            <a:avLst/>
          </a:prstGeom>
          <a:noFill/>
          <a:ln>
            <a:noFill/>
          </a:ln>
        </p:spPr>
        <p:txBody>
          <a:bodyPr anchorCtr="0" anchor="t" bIns="0" lIns="0" spcFirstLastPara="1" rIns="0" wrap="square" tIns="0">
            <a:spAutoFit/>
          </a:bodyPr>
          <a:lstStyle/>
          <a:p>
            <a:pPr indent="0" lvl="0" marL="0" marR="0" rtl="0" algn="ctr">
              <a:lnSpc>
                <a:spcPct val="119929"/>
              </a:lnSpc>
              <a:spcBef>
                <a:spcPts val="0"/>
              </a:spcBef>
              <a:spcAft>
                <a:spcPts val="0"/>
              </a:spcAft>
              <a:buNone/>
            </a:pPr>
            <a:r>
              <a:rPr b="0" i="0" lang="en-US" sz="1425" u="none" cap="none" strike="noStrike">
                <a:solidFill>
                  <a:srgbClr val="000000"/>
                </a:solidFill>
                <a:latin typeface="Poppins"/>
                <a:ea typeface="Poppins"/>
                <a:cs typeface="Poppins"/>
                <a:sym typeface="Poppins"/>
              </a:rPr>
              <a:t>Layanan  Pendidikan  Terintegrasi</a:t>
            </a:r>
            <a:endParaRPr/>
          </a:p>
        </p:txBody>
      </p:sp>
      <p:sp>
        <p:nvSpPr>
          <p:cNvPr id="299" name="Google Shape;299;p6"/>
          <p:cNvSpPr/>
          <p:nvPr/>
        </p:nvSpPr>
        <p:spPr>
          <a:xfrm>
            <a:off x="15681960" y="2567176"/>
            <a:ext cx="724662" cy="964692"/>
          </a:xfrm>
          <a:custGeom>
            <a:rect b="b" l="l" r="r" t="t"/>
            <a:pathLst>
              <a:path extrusionOk="0" h="1286256" w="966216">
                <a:moveTo>
                  <a:pt x="483108" y="0"/>
                </a:moveTo>
                <a:lnTo>
                  <a:pt x="0" y="327152"/>
                </a:lnTo>
                <a:lnTo>
                  <a:pt x="277876" y="327152"/>
                </a:lnTo>
                <a:lnTo>
                  <a:pt x="277876" y="959104"/>
                </a:lnTo>
                <a:lnTo>
                  <a:pt x="0" y="959104"/>
                </a:lnTo>
                <a:lnTo>
                  <a:pt x="483108" y="1286256"/>
                </a:lnTo>
                <a:lnTo>
                  <a:pt x="966216" y="959104"/>
                </a:lnTo>
                <a:lnTo>
                  <a:pt x="688340" y="959104"/>
                </a:lnTo>
                <a:lnTo>
                  <a:pt x="688340" y="327152"/>
                </a:lnTo>
                <a:lnTo>
                  <a:pt x="966216" y="327152"/>
                </a:lnTo>
                <a:lnTo>
                  <a:pt x="483108" y="0"/>
                </a:lnTo>
                <a:close/>
              </a:path>
            </a:pathLst>
          </a:custGeom>
          <a:solidFill>
            <a:srgbClr val="2881A6"/>
          </a:solidFill>
          <a:ln>
            <a:noFill/>
          </a:ln>
        </p:spPr>
      </p:sp>
      <p:sp>
        <p:nvSpPr>
          <p:cNvPr id="300" name="Google Shape;300;p6"/>
          <p:cNvSpPr txBox="1"/>
          <p:nvPr/>
        </p:nvSpPr>
        <p:spPr>
          <a:xfrm>
            <a:off x="14930055" y="2803144"/>
            <a:ext cx="796290" cy="342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55" u="none" cap="none" strike="noStrike">
                <a:solidFill>
                  <a:srgbClr val="000000"/>
                </a:solidFill>
                <a:latin typeface="Poppins"/>
                <a:ea typeface="Poppins"/>
                <a:cs typeface="Poppins"/>
                <a:sym typeface="Poppins"/>
              </a:rPr>
              <a:t>Relasi  Layafiafi</a:t>
            </a:r>
            <a:endParaRPr/>
          </a:p>
        </p:txBody>
      </p:sp>
      <p:sp>
        <p:nvSpPr>
          <p:cNvPr id="301" name="Google Shape;301;p6"/>
          <p:cNvSpPr txBox="1"/>
          <p:nvPr/>
        </p:nvSpPr>
        <p:spPr>
          <a:xfrm>
            <a:off x="15278860" y="3822825"/>
            <a:ext cx="1585912" cy="866775"/>
          </a:xfrm>
          <a:prstGeom prst="rect">
            <a:avLst/>
          </a:prstGeom>
          <a:noFill/>
          <a:ln>
            <a:noFill/>
          </a:ln>
        </p:spPr>
        <p:txBody>
          <a:bodyPr anchorCtr="0" anchor="t" bIns="0" lIns="0" spcFirstLastPara="1" rIns="0" wrap="square" tIns="0">
            <a:spAutoFit/>
          </a:bodyPr>
          <a:lstStyle/>
          <a:p>
            <a:pPr indent="0" lvl="0" marL="0" marR="0" rtl="0" algn="ctr">
              <a:lnSpc>
                <a:spcPct val="119929"/>
              </a:lnSpc>
              <a:spcBef>
                <a:spcPts val="0"/>
              </a:spcBef>
              <a:spcAft>
                <a:spcPts val="0"/>
              </a:spcAft>
              <a:buNone/>
            </a:pPr>
            <a:r>
              <a:rPr b="0" i="0" lang="en-US" sz="1425" u="none" cap="none" strike="noStrike">
                <a:solidFill>
                  <a:srgbClr val="000000"/>
                </a:solidFill>
                <a:latin typeface="Poppins"/>
                <a:ea typeface="Poppins"/>
                <a:cs typeface="Poppins"/>
                <a:sym typeface="Poppins"/>
              </a:rPr>
              <a:t>Layanan  Pendidikan  Agama  Terintegrasi</a:t>
            </a:r>
            <a:endParaRPr/>
          </a:p>
        </p:txBody>
      </p:sp>
      <p:sp>
        <p:nvSpPr>
          <p:cNvPr id="302" name="Google Shape;302;p6"/>
          <p:cNvSpPr/>
          <p:nvPr/>
        </p:nvSpPr>
        <p:spPr>
          <a:xfrm>
            <a:off x="9907524" y="6352794"/>
            <a:ext cx="923544" cy="982978"/>
          </a:xfrm>
          <a:custGeom>
            <a:rect b="b" l="l" r="r" t="t"/>
            <a:pathLst>
              <a:path extrusionOk="0" h="982978" w="923544">
                <a:moveTo>
                  <a:pt x="0" y="0"/>
                </a:moveTo>
                <a:lnTo>
                  <a:pt x="923544" y="0"/>
                </a:lnTo>
                <a:lnTo>
                  <a:pt x="923544" y="982978"/>
                </a:lnTo>
                <a:lnTo>
                  <a:pt x="0" y="982978"/>
                </a:lnTo>
                <a:lnTo>
                  <a:pt x="0" y="0"/>
                </a:lnTo>
                <a:close/>
              </a:path>
            </a:pathLst>
          </a:custGeom>
          <a:blipFill rotWithShape="1">
            <a:blip r:embed="rId34">
              <a:alphaModFix/>
            </a:blip>
            <a:stretch>
              <a:fillRect b="-129" l="0" r="0" t="-130"/>
            </a:stretch>
          </a:blipFill>
          <a:ln>
            <a:noFill/>
          </a:ln>
        </p:spPr>
      </p:sp>
      <p:sp>
        <p:nvSpPr>
          <p:cNvPr id="303" name="Google Shape;303;p6"/>
          <p:cNvSpPr/>
          <p:nvPr/>
        </p:nvSpPr>
        <p:spPr>
          <a:xfrm>
            <a:off x="6128766" y="7925562"/>
            <a:ext cx="4149088" cy="1831086"/>
          </a:xfrm>
          <a:custGeom>
            <a:rect b="b" l="l" r="r" t="t"/>
            <a:pathLst>
              <a:path extrusionOk="0" h="1831086" w="4149088">
                <a:moveTo>
                  <a:pt x="0" y="0"/>
                </a:moveTo>
                <a:lnTo>
                  <a:pt x="4149088" y="0"/>
                </a:lnTo>
                <a:lnTo>
                  <a:pt x="4149088" y="1831086"/>
                </a:lnTo>
                <a:lnTo>
                  <a:pt x="0" y="1831086"/>
                </a:lnTo>
                <a:lnTo>
                  <a:pt x="0" y="0"/>
                </a:lnTo>
                <a:close/>
              </a:path>
            </a:pathLst>
          </a:custGeom>
          <a:blipFill rotWithShape="1">
            <a:blip r:embed="rId35">
              <a:alphaModFix/>
            </a:blip>
            <a:stretch>
              <a:fillRect b="0" l="-107" r="-107" t="0"/>
            </a:stretch>
          </a:blipFill>
          <a:ln>
            <a:noFill/>
          </a:ln>
        </p:spPr>
      </p:sp>
      <p:sp>
        <p:nvSpPr>
          <p:cNvPr id="304" name="Google Shape;304;p6"/>
          <p:cNvSpPr/>
          <p:nvPr/>
        </p:nvSpPr>
        <p:spPr>
          <a:xfrm>
            <a:off x="6271641" y="7986141"/>
            <a:ext cx="3952494" cy="1634490"/>
          </a:xfrm>
          <a:custGeom>
            <a:rect b="b" l="l" r="r" t="t"/>
            <a:pathLst>
              <a:path extrusionOk="0" h="2179320" w="5269992">
                <a:moveTo>
                  <a:pt x="5139436" y="0"/>
                </a:moveTo>
                <a:lnTo>
                  <a:pt x="130556" y="0"/>
                </a:lnTo>
                <a:lnTo>
                  <a:pt x="79756" y="10287"/>
                </a:lnTo>
                <a:lnTo>
                  <a:pt x="38227" y="38227"/>
                </a:lnTo>
                <a:lnTo>
                  <a:pt x="10287" y="79756"/>
                </a:lnTo>
                <a:lnTo>
                  <a:pt x="0" y="130556"/>
                </a:lnTo>
                <a:lnTo>
                  <a:pt x="0" y="2048764"/>
                </a:lnTo>
                <a:lnTo>
                  <a:pt x="10287" y="2099564"/>
                </a:lnTo>
                <a:lnTo>
                  <a:pt x="38227" y="2141093"/>
                </a:lnTo>
                <a:lnTo>
                  <a:pt x="79756" y="2169033"/>
                </a:lnTo>
                <a:lnTo>
                  <a:pt x="130556" y="2179320"/>
                </a:lnTo>
                <a:lnTo>
                  <a:pt x="5139436" y="2179320"/>
                </a:lnTo>
                <a:lnTo>
                  <a:pt x="5190236" y="2169033"/>
                </a:lnTo>
                <a:lnTo>
                  <a:pt x="5231765" y="2141093"/>
                </a:lnTo>
                <a:lnTo>
                  <a:pt x="5259705" y="2099564"/>
                </a:lnTo>
                <a:lnTo>
                  <a:pt x="5269992" y="2048764"/>
                </a:lnTo>
                <a:lnTo>
                  <a:pt x="5269992" y="130556"/>
                </a:lnTo>
                <a:lnTo>
                  <a:pt x="5259705" y="79756"/>
                </a:lnTo>
                <a:lnTo>
                  <a:pt x="5231765" y="38227"/>
                </a:lnTo>
                <a:lnTo>
                  <a:pt x="5190236" y="10287"/>
                </a:lnTo>
                <a:lnTo>
                  <a:pt x="5139436" y="0"/>
                </a:lnTo>
                <a:close/>
              </a:path>
            </a:pathLst>
          </a:custGeom>
          <a:solidFill>
            <a:srgbClr val="FFFFFF"/>
          </a:solidFill>
          <a:ln>
            <a:noFill/>
          </a:ln>
        </p:spPr>
      </p:sp>
      <p:sp>
        <p:nvSpPr>
          <p:cNvPr id="305" name="Google Shape;305;p6"/>
          <p:cNvSpPr/>
          <p:nvPr/>
        </p:nvSpPr>
        <p:spPr>
          <a:xfrm>
            <a:off x="6250210" y="7964710"/>
            <a:ext cx="3995738" cy="1677353"/>
          </a:xfrm>
          <a:custGeom>
            <a:rect b="b" l="l" r="r" t="t"/>
            <a:pathLst>
              <a:path extrusionOk="0" h="1677353" w="3995738">
                <a:moveTo>
                  <a:pt x="0" y="0"/>
                </a:moveTo>
                <a:lnTo>
                  <a:pt x="3995737" y="0"/>
                </a:lnTo>
                <a:lnTo>
                  <a:pt x="3995737" y="1677352"/>
                </a:lnTo>
                <a:lnTo>
                  <a:pt x="0" y="1677352"/>
                </a:lnTo>
                <a:lnTo>
                  <a:pt x="0" y="0"/>
                </a:lnTo>
                <a:close/>
              </a:path>
            </a:pathLst>
          </a:custGeom>
          <a:blipFill rotWithShape="1">
            <a:blip r:embed="rId36">
              <a:alphaModFix/>
            </a:blip>
            <a:stretch>
              <a:fillRect b="0" l="0" r="0" t="0"/>
            </a:stretch>
          </a:blipFill>
          <a:ln cap="sq" cmpd="sng" w="38100">
            <a:solidFill>
              <a:srgbClr val="2881A6"/>
            </a:solidFill>
            <a:prstDash val="lgDash"/>
            <a:miter lim="8000"/>
            <a:headEnd len="sm" w="sm" type="none"/>
            <a:tailEnd len="sm" w="sm" type="none"/>
          </a:ln>
        </p:spPr>
      </p:sp>
      <p:sp>
        <p:nvSpPr>
          <p:cNvPr id="306" name="Google Shape;306;p6"/>
          <p:cNvSpPr/>
          <p:nvPr/>
        </p:nvSpPr>
        <p:spPr>
          <a:xfrm>
            <a:off x="11663170" y="7925562"/>
            <a:ext cx="5388101" cy="1003592"/>
          </a:xfrm>
          <a:custGeom>
            <a:rect b="b" l="l" r="r" t="t"/>
            <a:pathLst>
              <a:path extrusionOk="0" h="1003592" w="5388101">
                <a:moveTo>
                  <a:pt x="0" y="0"/>
                </a:moveTo>
                <a:lnTo>
                  <a:pt x="5388101" y="0"/>
                </a:lnTo>
                <a:lnTo>
                  <a:pt x="5388101" y="1003592"/>
                </a:lnTo>
                <a:lnTo>
                  <a:pt x="0" y="1003592"/>
                </a:lnTo>
                <a:lnTo>
                  <a:pt x="0" y="0"/>
                </a:lnTo>
                <a:close/>
              </a:path>
            </a:pathLst>
          </a:custGeom>
          <a:blipFill rotWithShape="1">
            <a:blip r:embed="rId37">
              <a:alphaModFix/>
            </a:blip>
            <a:stretch>
              <a:fillRect b="0" l="-199" r="-199" t="0"/>
            </a:stretch>
          </a:blipFill>
          <a:ln>
            <a:noFill/>
          </a:ln>
        </p:spPr>
      </p:sp>
      <p:sp>
        <p:nvSpPr>
          <p:cNvPr id="307" name="Google Shape;307;p6"/>
          <p:cNvSpPr/>
          <p:nvPr/>
        </p:nvSpPr>
        <p:spPr>
          <a:xfrm>
            <a:off x="11806046" y="7986141"/>
            <a:ext cx="5191410" cy="806958"/>
          </a:xfrm>
          <a:custGeom>
            <a:rect b="b" l="l" r="r" t="t"/>
            <a:pathLst>
              <a:path extrusionOk="0" h="1075944" w="6921881">
                <a:moveTo>
                  <a:pt x="6857492" y="0"/>
                </a:moveTo>
                <a:lnTo>
                  <a:pt x="64516" y="0"/>
                </a:lnTo>
                <a:lnTo>
                  <a:pt x="39370" y="5080"/>
                </a:lnTo>
                <a:lnTo>
                  <a:pt x="18923" y="18923"/>
                </a:lnTo>
                <a:lnTo>
                  <a:pt x="5080" y="39370"/>
                </a:lnTo>
                <a:lnTo>
                  <a:pt x="0" y="64516"/>
                </a:lnTo>
                <a:lnTo>
                  <a:pt x="0" y="1011428"/>
                </a:lnTo>
                <a:lnTo>
                  <a:pt x="5080" y="1036574"/>
                </a:lnTo>
                <a:lnTo>
                  <a:pt x="18923" y="1057021"/>
                </a:lnTo>
                <a:lnTo>
                  <a:pt x="39370" y="1070864"/>
                </a:lnTo>
                <a:lnTo>
                  <a:pt x="64389" y="1075944"/>
                </a:lnTo>
                <a:lnTo>
                  <a:pt x="6857492" y="1075944"/>
                </a:lnTo>
                <a:lnTo>
                  <a:pt x="6882511" y="1070864"/>
                </a:lnTo>
                <a:lnTo>
                  <a:pt x="6902958" y="1057021"/>
                </a:lnTo>
                <a:lnTo>
                  <a:pt x="6916801" y="1036574"/>
                </a:lnTo>
                <a:lnTo>
                  <a:pt x="6921881" y="1011428"/>
                </a:lnTo>
                <a:lnTo>
                  <a:pt x="6921881" y="64516"/>
                </a:lnTo>
                <a:lnTo>
                  <a:pt x="6916801" y="39497"/>
                </a:lnTo>
                <a:lnTo>
                  <a:pt x="6902958" y="19050"/>
                </a:lnTo>
                <a:lnTo>
                  <a:pt x="6882638" y="5080"/>
                </a:lnTo>
                <a:lnTo>
                  <a:pt x="6857492" y="0"/>
                </a:lnTo>
                <a:close/>
              </a:path>
            </a:pathLst>
          </a:custGeom>
          <a:solidFill>
            <a:srgbClr val="FFFFFF"/>
          </a:solidFill>
          <a:ln>
            <a:noFill/>
          </a:ln>
        </p:spPr>
      </p:sp>
      <p:sp>
        <p:nvSpPr>
          <p:cNvPr id="308" name="Google Shape;308;p6"/>
          <p:cNvSpPr/>
          <p:nvPr/>
        </p:nvSpPr>
        <p:spPr>
          <a:xfrm>
            <a:off x="11784615" y="7964711"/>
            <a:ext cx="5234939" cy="850581"/>
          </a:xfrm>
          <a:custGeom>
            <a:rect b="b" l="l" r="r" t="t"/>
            <a:pathLst>
              <a:path extrusionOk="0" h="850581" w="5234939">
                <a:moveTo>
                  <a:pt x="0" y="0"/>
                </a:moveTo>
                <a:lnTo>
                  <a:pt x="5234939" y="0"/>
                </a:lnTo>
                <a:lnTo>
                  <a:pt x="5234939" y="850581"/>
                </a:lnTo>
                <a:lnTo>
                  <a:pt x="0" y="850581"/>
                </a:lnTo>
                <a:lnTo>
                  <a:pt x="0" y="0"/>
                </a:lnTo>
                <a:close/>
              </a:path>
            </a:pathLst>
          </a:custGeom>
          <a:blipFill rotWithShape="1">
            <a:blip r:embed="rId38">
              <a:alphaModFix/>
            </a:blip>
            <a:stretch>
              <a:fillRect b="0" l="0" r="0" t="0"/>
            </a:stretch>
          </a:blipFill>
          <a:ln cap="sq" cmpd="sng" w="38100">
            <a:solidFill>
              <a:srgbClr val="2881A6"/>
            </a:solidFill>
            <a:prstDash val="lgDash"/>
            <a:miter lim="8000"/>
            <a:headEnd len="sm" w="sm" type="none"/>
            <a:tailEnd len="sm" w="sm" type="none"/>
          </a:ln>
        </p:spPr>
      </p:sp>
      <p:sp>
        <p:nvSpPr>
          <p:cNvPr id="309" name="Google Shape;309;p6"/>
          <p:cNvSpPr/>
          <p:nvPr/>
        </p:nvSpPr>
        <p:spPr>
          <a:xfrm>
            <a:off x="11663170" y="8929116"/>
            <a:ext cx="5388101" cy="797851"/>
          </a:xfrm>
          <a:custGeom>
            <a:rect b="b" l="l" r="r" t="t"/>
            <a:pathLst>
              <a:path extrusionOk="0" h="797851" w="5388101">
                <a:moveTo>
                  <a:pt x="0" y="0"/>
                </a:moveTo>
                <a:lnTo>
                  <a:pt x="5388101" y="0"/>
                </a:lnTo>
                <a:lnTo>
                  <a:pt x="5388101" y="797852"/>
                </a:lnTo>
                <a:lnTo>
                  <a:pt x="0" y="797852"/>
                </a:lnTo>
                <a:lnTo>
                  <a:pt x="0" y="0"/>
                </a:lnTo>
                <a:close/>
              </a:path>
            </a:pathLst>
          </a:custGeom>
          <a:blipFill rotWithShape="1">
            <a:blip r:embed="rId39">
              <a:alphaModFix/>
            </a:blip>
            <a:stretch>
              <a:fillRect b="-110" l="0" r="0" t="-111"/>
            </a:stretch>
          </a:blipFill>
          <a:ln>
            <a:noFill/>
          </a:ln>
        </p:spPr>
      </p:sp>
      <p:sp>
        <p:nvSpPr>
          <p:cNvPr id="310" name="Google Shape;310;p6"/>
          <p:cNvSpPr/>
          <p:nvPr/>
        </p:nvSpPr>
        <p:spPr>
          <a:xfrm>
            <a:off x="11806046" y="8989695"/>
            <a:ext cx="5191506" cy="601218"/>
          </a:xfrm>
          <a:custGeom>
            <a:rect b="b" l="l" r="r" t="t"/>
            <a:pathLst>
              <a:path extrusionOk="0" h="801624" w="6922008">
                <a:moveTo>
                  <a:pt x="6874002" y="0"/>
                </a:moveTo>
                <a:lnTo>
                  <a:pt x="48006" y="0"/>
                </a:lnTo>
                <a:lnTo>
                  <a:pt x="29337" y="3810"/>
                </a:lnTo>
                <a:lnTo>
                  <a:pt x="14097" y="14097"/>
                </a:lnTo>
                <a:lnTo>
                  <a:pt x="3810" y="29337"/>
                </a:lnTo>
                <a:lnTo>
                  <a:pt x="0" y="48006"/>
                </a:lnTo>
                <a:lnTo>
                  <a:pt x="0" y="753618"/>
                </a:lnTo>
                <a:lnTo>
                  <a:pt x="3810" y="772287"/>
                </a:lnTo>
                <a:lnTo>
                  <a:pt x="14097" y="787527"/>
                </a:lnTo>
                <a:lnTo>
                  <a:pt x="29337" y="797814"/>
                </a:lnTo>
                <a:lnTo>
                  <a:pt x="48006" y="801624"/>
                </a:lnTo>
                <a:lnTo>
                  <a:pt x="6874002" y="801624"/>
                </a:lnTo>
                <a:lnTo>
                  <a:pt x="6892671" y="797814"/>
                </a:lnTo>
                <a:lnTo>
                  <a:pt x="6907911" y="787527"/>
                </a:lnTo>
                <a:lnTo>
                  <a:pt x="6918198" y="772287"/>
                </a:lnTo>
                <a:lnTo>
                  <a:pt x="6922008" y="753618"/>
                </a:lnTo>
                <a:lnTo>
                  <a:pt x="6922008" y="48006"/>
                </a:lnTo>
                <a:lnTo>
                  <a:pt x="6918198" y="29337"/>
                </a:lnTo>
                <a:lnTo>
                  <a:pt x="6907911" y="14097"/>
                </a:lnTo>
                <a:lnTo>
                  <a:pt x="6892671" y="3810"/>
                </a:lnTo>
                <a:lnTo>
                  <a:pt x="6874002" y="0"/>
                </a:lnTo>
                <a:close/>
              </a:path>
            </a:pathLst>
          </a:custGeom>
          <a:solidFill>
            <a:srgbClr val="FFFFFF"/>
          </a:solidFill>
          <a:ln>
            <a:noFill/>
          </a:ln>
        </p:spPr>
      </p:sp>
      <p:sp>
        <p:nvSpPr>
          <p:cNvPr id="311" name="Google Shape;311;p6"/>
          <p:cNvSpPr/>
          <p:nvPr/>
        </p:nvSpPr>
        <p:spPr>
          <a:xfrm>
            <a:off x="11784614" y="8968264"/>
            <a:ext cx="5234940" cy="644843"/>
          </a:xfrm>
          <a:custGeom>
            <a:rect b="b" l="l" r="r" t="t"/>
            <a:pathLst>
              <a:path extrusionOk="0" h="644843" w="5234940">
                <a:moveTo>
                  <a:pt x="0" y="0"/>
                </a:moveTo>
                <a:lnTo>
                  <a:pt x="5234940" y="0"/>
                </a:lnTo>
                <a:lnTo>
                  <a:pt x="5234940" y="644842"/>
                </a:lnTo>
                <a:lnTo>
                  <a:pt x="0" y="644842"/>
                </a:lnTo>
                <a:lnTo>
                  <a:pt x="0" y="0"/>
                </a:lnTo>
                <a:close/>
              </a:path>
            </a:pathLst>
          </a:custGeom>
          <a:blipFill rotWithShape="1">
            <a:blip r:embed="rId40">
              <a:alphaModFix/>
            </a:blip>
            <a:stretch>
              <a:fillRect b="0" l="0" r="0" t="0"/>
            </a:stretch>
          </a:blipFill>
          <a:ln cap="sq" cmpd="sng" w="38100">
            <a:solidFill>
              <a:srgbClr val="2881A6"/>
            </a:solidFill>
            <a:prstDash val="lgDash"/>
            <a:miter lim="8000"/>
            <a:headEnd len="sm" w="sm" type="none"/>
            <a:tailEnd len="sm" w="sm" type="none"/>
          </a:ln>
        </p:spPr>
      </p:sp>
      <p:sp>
        <p:nvSpPr>
          <p:cNvPr id="312" name="Google Shape;312;p6"/>
          <p:cNvSpPr txBox="1"/>
          <p:nvPr/>
        </p:nvSpPr>
        <p:spPr>
          <a:xfrm>
            <a:off x="8597263" y="8420734"/>
            <a:ext cx="1146810" cy="257175"/>
          </a:xfrm>
          <a:prstGeom prst="rect">
            <a:avLst/>
          </a:prstGeom>
          <a:noFill/>
          <a:ln>
            <a:noFill/>
          </a:ln>
        </p:spPr>
        <p:txBody>
          <a:bodyPr anchorCtr="0" anchor="t" bIns="0" lIns="0" spcFirstLastPara="1" rIns="0" wrap="square" tIns="0">
            <a:spAutoFit/>
          </a:bodyPr>
          <a:lstStyle/>
          <a:p>
            <a:pPr indent="0" lvl="0" marL="0" marR="0" rtl="0" algn="l">
              <a:lnSpc>
                <a:spcPct val="120137"/>
              </a:lnSpc>
              <a:spcBef>
                <a:spcPts val="0"/>
              </a:spcBef>
              <a:spcAft>
                <a:spcPts val="0"/>
              </a:spcAft>
              <a:buNone/>
            </a:pPr>
            <a:r>
              <a:rPr b="1" i="0" lang="en-US" sz="1604" u="none" cap="none" strike="noStrike">
                <a:solidFill>
                  <a:srgbClr val="000000"/>
                </a:solidFill>
                <a:latin typeface="Poppins"/>
                <a:ea typeface="Poppins"/>
                <a:cs typeface="Poppins"/>
                <a:sym typeface="Poppins"/>
              </a:rPr>
              <a:t>Layanan</a:t>
            </a:r>
            <a:endParaRPr/>
          </a:p>
        </p:txBody>
      </p:sp>
      <p:sp>
        <p:nvSpPr>
          <p:cNvPr id="313" name="Google Shape;313;p6"/>
          <p:cNvSpPr txBox="1"/>
          <p:nvPr/>
        </p:nvSpPr>
        <p:spPr>
          <a:xfrm>
            <a:off x="8377807" y="8727440"/>
            <a:ext cx="1585912" cy="4476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1443" u="none" cap="none" strike="noStrike">
                <a:solidFill>
                  <a:srgbClr val="000000"/>
                </a:solidFill>
                <a:latin typeface="Poppins"/>
                <a:ea typeface="Poppins"/>
                <a:cs typeface="Poppins"/>
                <a:sym typeface="Poppins"/>
              </a:rPr>
              <a:t>Kesehatan  Terintegrasi</a:t>
            </a:r>
            <a:endParaRPr/>
          </a:p>
        </p:txBody>
      </p:sp>
      <p:sp>
        <p:nvSpPr>
          <p:cNvPr id="314" name="Google Shape;314;p6"/>
          <p:cNvSpPr/>
          <p:nvPr/>
        </p:nvSpPr>
        <p:spPr>
          <a:xfrm>
            <a:off x="7100316" y="8652508"/>
            <a:ext cx="854964" cy="909828"/>
          </a:xfrm>
          <a:custGeom>
            <a:rect b="b" l="l" r="r" t="t"/>
            <a:pathLst>
              <a:path extrusionOk="0" h="909828" w="854964">
                <a:moveTo>
                  <a:pt x="0" y="0"/>
                </a:moveTo>
                <a:lnTo>
                  <a:pt x="854964" y="0"/>
                </a:lnTo>
                <a:lnTo>
                  <a:pt x="854964" y="909828"/>
                </a:lnTo>
                <a:lnTo>
                  <a:pt x="0" y="909828"/>
                </a:lnTo>
                <a:lnTo>
                  <a:pt x="0" y="0"/>
                </a:lnTo>
                <a:close/>
              </a:path>
            </a:pathLst>
          </a:custGeom>
          <a:blipFill rotWithShape="1">
            <a:blip r:embed="rId34">
              <a:alphaModFix/>
            </a:blip>
            <a:stretch>
              <a:fillRect b="-138" l="0" r="0" t="-139"/>
            </a:stretch>
          </a:blipFill>
          <a:ln>
            <a:noFill/>
          </a:ln>
        </p:spPr>
      </p:sp>
      <p:sp>
        <p:nvSpPr>
          <p:cNvPr id="315" name="Google Shape;315;p6"/>
          <p:cNvSpPr/>
          <p:nvPr/>
        </p:nvSpPr>
        <p:spPr>
          <a:xfrm>
            <a:off x="11809474" y="8035288"/>
            <a:ext cx="1623060" cy="692658"/>
          </a:xfrm>
          <a:custGeom>
            <a:rect b="b" l="l" r="r" t="t"/>
            <a:pathLst>
              <a:path extrusionOk="0" h="692658" w="1623060">
                <a:moveTo>
                  <a:pt x="0" y="0"/>
                </a:moveTo>
                <a:lnTo>
                  <a:pt x="1623061" y="0"/>
                </a:lnTo>
                <a:lnTo>
                  <a:pt x="1623061" y="692659"/>
                </a:lnTo>
                <a:lnTo>
                  <a:pt x="0" y="692659"/>
                </a:lnTo>
                <a:lnTo>
                  <a:pt x="0" y="0"/>
                </a:lnTo>
                <a:close/>
              </a:path>
            </a:pathLst>
          </a:custGeom>
          <a:blipFill rotWithShape="1">
            <a:blip r:embed="rId41">
              <a:alphaModFix/>
            </a:blip>
            <a:stretch>
              <a:fillRect b="0" l="-356" r="-355" t="0"/>
            </a:stretch>
          </a:blipFill>
          <a:ln>
            <a:noFill/>
          </a:ln>
        </p:spPr>
      </p:sp>
      <p:sp>
        <p:nvSpPr>
          <p:cNvPr id="316" name="Google Shape;316;p6"/>
          <p:cNvSpPr txBox="1"/>
          <p:nvPr/>
        </p:nvSpPr>
        <p:spPr>
          <a:xfrm>
            <a:off x="6663308" y="7992555"/>
            <a:ext cx="1797367" cy="447675"/>
          </a:xfrm>
          <a:prstGeom prst="rect">
            <a:avLst/>
          </a:prstGeom>
          <a:noFill/>
          <a:ln>
            <a:noFill/>
          </a:ln>
        </p:spPr>
        <p:txBody>
          <a:bodyPr anchorCtr="0" anchor="t" bIns="0" lIns="0" spcFirstLastPara="1" rIns="0" wrap="square" tIns="0">
            <a:spAutoFit/>
          </a:bodyPr>
          <a:lstStyle/>
          <a:p>
            <a:pPr indent="0" lvl="0" marL="0" marR="0" rtl="0" algn="ctr">
              <a:lnSpc>
                <a:spcPct val="120014"/>
              </a:lnSpc>
              <a:spcBef>
                <a:spcPts val="0"/>
              </a:spcBef>
              <a:spcAft>
                <a:spcPts val="0"/>
              </a:spcAft>
              <a:buNone/>
            </a:pPr>
            <a:r>
              <a:rPr b="0" i="0" lang="en-US" sz="1419" u="none" cap="none" strike="noStrike">
                <a:solidFill>
                  <a:srgbClr val="000000"/>
                </a:solidFill>
                <a:latin typeface="Poppins"/>
                <a:ea typeface="Poppins"/>
                <a:cs typeface="Poppins"/>
                <a:sym typeface="Poppins"/>
              </a:rPr>
              <a:t>Platform Digital</a:t>
            </a:r>
            <a:endParaRPr/>
          </a:p>
          <a:p>
            <a:pPr indent="0" lvl="0" marL="0" marR="0" rtl="0" algn="ctr">
              <a:lnSpc>
                <a:spcPct val="120014"/>
              </a:lnSpc>
              <a:spcBef>
                <a:spcPts val="0"/>
              </a:spcBef>
              <a:spcAft>
                <a:spcPts val="0"/>
              </a:spcAft>
              <a:buNone/>
            </a:pPr>
            <a:r>
              <a:rPr b="0" i="0" lang="en-US" sz="1419" u="none" cap="none" strike="noStrike">
                <a:solidFill>
                  <a:srgbClr val="000000"/>
                </a:solidFill>
                <a:latin typeface="Poppins"/>
                <a:ea typeface="Poppins"/>
                <a:cs typeface="Poppins"/>
                <a:sym typeface="Poppins"/>
              </a:rPr>
              <a:t>SATUSEHAT</a:t>
            </a:r>
            <a:endParaRPr/>
          </a:p>
        </p:txBody>
      </p:sp>
      <p:sp>
        <p:nvSpPr>
          <p:cNvPr id="317" name="Google Shape;317;p6"/>
          <p:cNvSpPr txBox="1"/>
          <p:nvPr/>
        </p:nvSpPr>
        <p:spPr>
          <a:xfrm>
            <a:off x="13480160" y="8212644"/>
            <a:ext cx="3401378" cy="456469"/>
          </a:xfrm>
          <a:prstGeom prst="rect">
            <a:avLst/>
          </a:prstGeom>
          <a:noFill/>
          <a:ln>
            <a:noFill/>
          </a:ln>
        </p:spPr>
        <p:txBody>
          <a:bodyPr anchorCtr="0" anchor="t" bIns="0" lIns="0" spcFirstLastPara="1" rIns="0" wrap="square" tIns="0">
            <a:spAutoFit/>
          </a:bodyPr>
          <a:lstStyle/>
          <a:p>
            <a:pPr indent="0" lvl="0" marL="0" marR="0" rtl="0" algn="l">
              <a:lnSpc>
                <a:spcPct val="118102"/>
              </a:lnSpc>
              <a:spcBef>
                <a:spcPts val="0"/>
              </a:spcBef>
              <a:spcAft>
                <a:spcPts val="0"/>
              </a:spcAft>
              <a:buNone/>
            </a:pPr>
            <a:r>
              <a:rPr b="0" i="0" lang="en-US" sz="1497" u="none" cap="none" strike="noStrike">
                <a:solidFill>
                  <a:srgbClr val="000000"/>
                </a:solidFill>
                <a:latin typeface="Poppins"/>
                <a:ea typeface="Poppins"/>
                <a:cs typeface="Poppins"/>
                <a:sym typeface="Poppins"/>
              </a:rPr>
              <a:t>Tematik Program Nasional</a:t>
            </a:r>
            <a:endParaRPr/>
          </a:p>
          <a:p>
            <a:pPr indent="0" lvl="0" marL="0" marR="0" rtl="0" algn="l">
              <a:lnSpc>
                <a:spcPct val="122712"/>
              </a:lnSpc>
              <a:spcBef>
                <a:spcPts val="0"/>
              </a:spcBef>
              <a:spcAft>
                <a:spcPts val="0"/>
              </a:spcAft>
              <a:buNone/>
            </a:pPr>
            <a:r>
              <a:rPr b="0" i="0" lang="en-US" sz="1497" u="none" cap="none" strike="noStrike">
                <a:solidFill>
                  <a:srgbClr val="000000"/>
                </a:solidFill>
                <a:latin typeface="Poppins"/>
                <a:ea typeface="Poppins"/>
                <a:cs typeface="Poppins"/>
                <a:sym typeface="Poppins"/>
              </a:rPr>
              <a:t>Penanganan Stunting</a:t>
            </a:r>
            <a:endParaRPr/>
          </a:p>
        </p:txBody>
      </p:sp>
      <p:sp>
        <p:nvSpPr>
          <p:cNvPr id="318" name="Google Shape;318;p6"/>
          <p:cNvSpPr txBox="1"/>
          <p:nvPr/>
        </p:nvSpPr>
        <p:spPr>
          <a:xfrm>
            <a:off x="12802364" y="9176803"/>
            <a:ext cx="5113018" cy="285750"/>
          </a:xfrm>
          <a:prstGeom prst="rect">
            <a:avLst/>
          </a:prstGeom>
          <a:noFill/>
          <a:ln>
            <a:noFill/>
          </a:ln>
        </p:spPr>
        <p:txBody>
          <a:bodyPr anchorCtr="0" anchor="t" bIns="0" lIns="0" spcFirstLastPara="1" rIns="0" wrap="square" tIns="0">
            <a:spAutoFit/>
          </a:bodyPr>
          <a:lstStyle/>
          <a:p>
            <a:pPr indent="0" lvl="0" marL="0" marR="0" rtl="0" algn="l">
              <a:lnSpc>
                <a:spcPct val="120093"/>
              </a:lnSpc>
              <a:spcBef>
                <a:spcPts val="0"/>
              </a:spcBef>
              <a:spcAft>
                <a:spcPts val="0"/>
              </a:spcAft>
              <a:buNone/>
            </a:pPr>
            <a:r>
              <a:rPr b="1" i="0" lang="en-US" sz="1712" u="none" cap="none" strike="noStrike">
                <a:solidFill>
                  <a:srgbClr val="000000"/>
                </a:solidFill>
                <a:latin typeface="Poppins"/>
                <a:ea typeface="Poppins"/>
                <a:cs typeface="Poppins"/>
                <a:sym typeface="Poppins"/>
              </a:rPr>
              <a:t>Layanan Penyelenggaraan Haji</a:t>
            </a:r>
            <a:endParaRPr/>
          </a:p>
        </p:txBody>
      </p:sp>
      <p:sp>
        <p:nvSpPr>
          <p:cNvPr id="319" name="Google Shape;319;p6"/>
          <p:cNvSpPr/>
          <p:nvPr/>
        </p:nvSpPr>
        <p:spPr>
          <a:xfrm>
            <a:off x="12081510" y="9029700"/>
            <a:ext cx="587502" cy="525780"/>
          </a:xfrm>
          <a:custGeom>
            <a:rect b="b" l="l" r="r" t="t"/>
            <a:pathLst>
              <a:path extrusionOk="0" h="525780" w="587502">
                <a:moveTo>
                  <a:pt x="0" y="0"/>
                </a:moveTo>
                <a:lnTo>
                  <a:pt x="587502" y="0"/>
                </a:lnTo>
                <a:lnTo>
                  <a:pt x="587502" y="525780"/>
                </a:lnTo>
                <a:lnTo>
                  <a:pt x="0" y="525780"/>
                </a:lnTo>
                <a:lnTo>
                  <a:pt x="0" y="0"/>
                </a:lnTo>
                <a:close/>
              </a:path>
            </a:pathLst>
          </a:custGeom>
          <a:blipFill rotWithShape="1">
            <a:blip r:embed="rId42">
              <a:alphaModFix/>
            </a:blip>
            <a:stretch>
              <a:fillRect b="0" l="-339" r="-339" t="0"/>
            </a:stretch>
          </a:blipFill>
          <a:ln>
            <a:noFill/>
          </a:ln>
        </p:spPr>
      </p:sp>
      <p:sp>
        <p:nvSpPr>
          <p:cNvPr id="320" name="Google Shape;320;p6"/>
          <p:cNvSpPr txBox="1"/>
          <p:nvPr/>
        </p:nvSpPr>
        <p:spPr>
          <a:xfrm>
            <a:off x="10620375" y="8687306"/>
            <a:ext cx="796290" cy="342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55" u="none" cap="none" strike="noStrike">
                <a:solidFill>
                  <a:srgbClr val="000000"/>
                </a:solidFill>
                <a:latin typeface="Poppins"/>
                <a:ea typeface="Poppins"/>
                <a:cs typeface="Poppins"/>
                <a:sym typeface="Poppins"/>
              </a:rPr>
              <a:t>Relasi  Layafiafi</a:t>
            </a:r>
            <a:endParaRPr/>
          </a:p>
        </p:txBody>
      </p:sp>
      <p:sp>
        <p:nvSpPr>
          <p:cNvPr id="321" name="Google Shape;321;p6"/>
          <p:cNvSpPr/>
          <p:nvPr/>
        </p:nvSpPr>
        <p:spPr>
          <a:xfrm>
            <a:off x="14582392" y="1741932"/>
            <a:ext cx="665225" cy="674369"/>
          </a:xfrm>
          <a:custGeom>
            <a:rect b="b" l="l" r="r" t="t"/>
            <a:pathLst>
              <a:path extrusionOk="0" h="674369" w="665225">
                <a:moveTo>
                  <a:pt x="0" y="0"/>
                </a:moveTo>
                <a:lnTo>
                  <a:pt x="665225" y="0"/>
                </a:lnTo>
                <a:lnTo>
                  <a:pt x="665225" y="674368"/>
                </a:lnTo>
                <a:lnTo>
                  <a:pt x="0" y="674368"/>
                </a:lnTo>
                <a:lnTo>
                  <a:pt x="0" y="0"/>
                </a:lnTo>
                <a:close/>
              </a:path>
            </a:pathLst>
          </a:custGeom>
          <a:blipFill rotWithShape="1">
            <a:blip r:embed="rId32">
              <a:alphaModFix/>
            </a:blip>
            <a:stretch>
              <a:fillRect b="-125" l="0" r="0" t="-124"/>
            </a:stretch>
          </a:blipFill>
          <a:ln>
            <a:noFill/>
          </a:ln>
        </p:spPr>
      </p:sp>
      <p:sp>
        <p:nvSpPr>
          <p:cNvPr id="322" name="Google Shape;322;p6"/>
          <p:cNvSpPr/>
          <p:nvPr/>
        </p:nvSpPr>
        <p:spPr>
          <a:xfrm>
            <a:off x="14554960" y="3845052"/>
            <a:ext cx="742950" cy="665226"/>
          </a:xfrm>
          <a:custGeom>
            <a:rect b="b" l="l" r="r" t="t"/>
            <a:pathLst>
              <a:path extrusionOk="0" h="665226" w="742950">
                <a:moveTo>
                  <a:pt x="0" y="0"/>
                </a:moveTo>
                <a:lnTo>
                  <a:pt x="742950" y="0"/>
                </a:lnTo>
                <a:lnTo>
                  <a:pt x="742950" y="665226"/>
                </a:lnTo>
                <a:lnTo>
                  <a:pt x="0" y="665226"/>
                </a:lnTo>
                <a:lnTo>
                  <a:pt x="0" y="0"/>
                </a:lnTo>
                <a:close/>
              </a:path>
            </a:pathLst>
          </a:custGeom>
          <a:blipFill rotWithShape="1">
            <a:blip r:embed="rId42">
              <a:alphaModFix/>
            </a:blip>
            <a:stretch>
              <a:fillRect b="0" l="-364" r="-364" t="0"/>
            </a:stretch>
          </a:blipFill>
          <a:ln>
            <a:noFill/>
          </a:ln>
        </p:spPr>
      </p:sp>
      <p:grpSp>
        <p:nvGrpSpPr>
          <p:cNvPr id="323" name="Google Shape;323;p6"/>
          <p:cNvGrpSpPr/>
          <p:nvPr/>
        </p:nvGrpSpPr>
        <p:grpSpPr>
          <a:xfrm>
            <a:off x="10552176" y="8179307"/>
            <a:ext cx="980694" cy="1440179"/>
            <a:chOff x="0" y="0"/>
            <a:chExt cx="1307592" cy="1920240"/>
          </a:xfrm>
        </p:grpSpPr>
        <p:sp>
          <p:nvSpPr>
            <p:cNvPr id="324" name="Google Shape;324;p6"/>
            <p:cNvSpPr/>
            <p:nvPr/>
          </p:nvSpPr>
          <p:spPr>
            <a:xfrm>
              <a:off x="0" y="1301496"/>
              <a:ext cx="1286256" cy="618744"/>
            </a:xfrm>
            <a:custGeom>
              <a:rect b="b" l="l" r="r" t="t"/>
              <a:pathLst>
                <a:path extrusionOk="0" h="618744" w="1286256">
                  <a:moveTo>
                    <a:pt x="1286256" y="309372"/>
                  </a:moveTo>
                  <a:lnTo>
                    <a:pt x="1076706" y="0"/>
                  </a:lnTo>
                  <a:lnTo>
                    <a:pt x="1076706" y="177927"/>
                  </a:lnTo>
                  <a:lnTo>
                    <a:pt x="209550" y="177927"/>
                  </a:lnTo>
                  <a:lnTo>
                    <a:pt x="209550" y="0"/>
                  </a:lnTo>
                  <a:lnTo>
                    <a:pt x="0" y="309372"/>
                  </a:lnTo>
                  <a:lnTo>
                    <a:pt x="209550" y="618744"/>
                  </a:lnTo>
                  <a:lnTo>
                    <a:pt x="209550" y="440817"/>
                  </a:lnTo>
                  <a:lnTo>
                    <a:pt x="1076706" y="440817"/>
                  </a:lnTo>
                  <a:lnTo>
                    <a:pt x="1076706" y="618744"/>
                  </a:lnTo>
                  <a:lnTo>
                    <a:pt x="1286256" y="309372"/>
                  </a:lnTo>
                  <a:close/>
                </a:path>
              </a:pathLst>
            </a:custGeom>
            <a:solidFill>
              <a:srgbClr val="2881A6"/>
            </a:solidFill>
            <a:ln>
              <a:noFill/>
            </a:ln>
          </p:spPr>
        </p:sp>
        <p:sp>
          <p:nvSpPr>
            <p:cNvPr id="325" name="Google Shape;325;p6"/>
            <p:cNvSpPr/>
            <p:nvPr/>
          </p:nvSpPr>
          <p:spPr>
            <a:xfrm>
              <a:off x="18288" y="0"/>
              <a:ext cx="1289304" cy="618744"/>
            </a:xfrm>
            <a:custGeom>
              <a:rect b="b" l="l" r="r" t="t"/>
              <a:pathLst>
                <a:path extrusionOk="0" h="618744" w="1289304">
                  <a:moveTo>
                    <a:pt x="1289304" y="309372"/>
                  </a:moveTo>
                  <a:lnTo>
                    <a:pt x="1079754" y="0"/>
                  </a:lnTo>
                  <a:lnTo>
                    <a:pt x="1079754" y="177800"/>
                  </a:lnTo>
                  <a:lnTo>
                    <a:pt x="209550" y="177800"/>
                  </a:lnTo>
                  <a:lnTo>
                    <a:pt x="209550" y="0"/>
                  </a:lnTo>
                  <a:lnTo>
                    <a:pt x="0" y="309372"/>
                  </a:lnTo>
                  <a:lnTo>
                    <a:pt x="209550" y="618744"/>
                  </a:lnTo>
                  <a:lnTo>
                    <a:pt x="209550" y="440817"/>
                  </a:lnTo>
                  <a:lnTo>
                    <a:pt x="1079754" y="440817"/>
                  </a:lnTo>
                  <a:lnTo>
                    <a:pt x="1079754" y="618744"/>
                  </a:lnTo>
                  <a:lnTo>
                    <a:pt x="1289304" y="309372"/>
                  </a:lnTo>
                  <a:close/>
                </a:path>
              </a:pathLst>
            </a:custGeom>
            <a:solidFill>
              <a:srgbClr val="2881A6"/>
            </a:solidFill>
            <a:ln>
              <a:noFill/>
            </a:ln>
          </p:spPr>
        </p:sp>
      </p:grpSp>
      <p:sp>
        <p:nvSpPr>
          <p:cNvPr id="326" name="Google Shape;326;p6"/>
          <p:cNvSpPr txBox="1"/>
          <p:nvPr/>
        </p:nvSpPr>
        <p:spPr>
          <a:xfrm>
            <a:off x="11035094" y="6575043"/>
            <a:ext cx="1587818" cy="447675"/>
          </a:xfrm>
          <a:prstGeom prst="rect">
            <a:avLst/>
          </a:prstGeom>
          <a:noFill/>
          <a:ln>
            <a:noFill/>
          </a:ln>
        </p:spPr>
        <p:txBody>
          <a:bodyPr anchorCtr="0" anchor="t" bIns="0" lIns="0" spcFirstLastPara="1" rIns="0" wrap="square" tIns="0">
            <a:spAutoFit/>
          </a:bodyPr>
          <a:lstStyle/>
          <a:p>
            <a:pPr indent="0" lvl="0" marL="0" marR="0" rtl="0" algn="l">
              <a:lnSpc>
                <a:spcPct val="120013"/>
              </a:lnSpc>
              <a:spcBef>
                <a:spcPts val="0"/>
              </a:spcBef>
              <a:spcAft>
                <a:spcPts val="0"/>
              </a:spcAft>
              <a:buNone/>
            </a:pPr>
            <a:r>
              <a:rPr b="0" i="0" lang="en-US" sz="1469" u="none" cap="none" strike="noStrike">
                <a:solidFill>
                  <a:srgbClr val="000000"/>
                </a:solidFill>
                <a:latin typeface="Poppins"/>
                <a:ea typeface="Poppins"/>
                <a:cs typeface="Poppins"/>
                <a:sym typeface="Poppins"/>
              </a:rPr>
              <a:t>Kementerian  Kesehatan</a:t>
            </a:r>
            <a:endParaRPr/>
          </a:p>
        </p:txBody>
      </p:sp>
      <p:sp>
        <p:nvSpPr>
          <p:cNvPr id="327" name="Google Shape;327;p6"/>
          <p:cNvSpPr txBox="1"/>
          <p:nvPr/>
        </p:nvSpPr>
        <p:spPr>
          <a:xfrm>
            <a:off x="12531471" y="3817745"/>
            <a:ext cx="1633538" cy="11620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00" u="none" cap="none" strike="noStrike">
                <a:solidFill>
                  <a:srgbClr val="000000"/>
                </a:solidFill>
                <a:latin typeface="Poppins"/>
                <a:ea typeface="Poppins"/>
                <a:cs typeface="Poppins"/>
                <a:sym typeface="Poppins"/>
              </a:rPr>
              <a:t>Kementerian  Pendidikan,  Kebudayaan,  Riset, dan  Teknologi</a:t>
            </a:r>
            <a:endParaRPr/>
          </a:p>
        </p:txBody>
      </p:sp>
      <p:sp>
        <p:nvSpPr>
          <p:cNvPr id="328" name="Google Shape;328;p6"/>
          <p:cNvSpPr txBox="1"/>
          <p:nvPr/>
        </p:nvSpPr>
        <p:spPr>
          <a:xfrm>
            <a:off x="4760879" y="1773923"/>
            <a:ext cx="3086100" cy="745807"/>
          </a:xfrm>
          <a:prstGeom prst="rect">
            <a:avLst/>
          </a:prstGeom>
          <a:noFill/>
          <a:ln>
            <a:noFill/>
          </a:ln>
        </p:spPr>
        <p:txBody>
          <a:bodyPr anchorCtr="0" anchor="t" bIns="0" lIns="0" spcFirstLastPara="1" rIns="0" wrap="square" tIns="0">
            <a:spAutoFit/>
          </a:bodyPr>
          <a:lstStyle/>
          <a:p>
            <a:pPr indent="0" lvl="0" marL="0" marR="0" rtl="0" algn="ctr">
              <a:lnSpc>
                <a:spcPct val="167997"/>
              </a:lnSpc>
              <a:spcBef>
                <a:spcPts val="0"/>
              </a:spcBef>
              <a:spcAft>
                <a:spcPts val="0"/>
              </a:spcAft>
              <a:buNone/>
            </a:pPr>
            <a:r>
              <a:rPr b="0" i="0" lang="en-US" sz="1828" u="none" cap="none" strike="noStrike">
                <a:solidFill>
                  <a:srgbClr val="F6F9F1"/>
                </a:solidFill>
                <a:latin typeface="Poppins"/>
                <a:ea typeface="Poppins"/>
                <a:cs typeface="Poppins"/>
                <a:sym typeface="Poppins"/>
              </a:rPr>
              <a:t>Layanan Bantuan  Sosial Terintegrasi</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3459"/>
        </a:solidFill>
      </p:bgPr>
    </p:bg>
    <p:spTree>
      <p:nvGrpSpPr>
        <p:cNvPr id="336" name="Shape 336"/>
        <p:cNvGrpSpPr/>
        <p:nvPr/>
      </p:nvGrpSpPr>
      <p:grpSpPr>
        <a:xfrm>
          <a:off x="0" y="0"/>
          <a:ext cx="0" cy="0"/>
          <a:chOff x="0" y="0"/>
          <a:chExt cx="0" cy="0"/>
        </a:xfrm>
      </p:grpSpPr>
      <p:sp>
        <p:nvSpPr>
          <p:cNvPr id="337" name="Google Shape;337;p7"/>
          <p:cNvSpPr/>
          <p:nvPr/>
        </p:nvSpPr>
        <p:spPr>
          <a:xfrm>
            <a:off x="75" y="9601425"/>
            <a:ext cx="18288000" cy="116110"/>
          </a:xfrm>
          <a:custGeom>
            <a:rect b="b" l="l" r="r" t="t"/>
            <a:pathLst>
              <a:path extrusionOk="0" h="154813" w="24384000">
                <a:moveTo>
                  <a:pt x="0" y="0"/>
                </a:moveTo>
                <a:lnTo>
                  <a:pt x="24384000" y="0"/>
                </a:lnTo>
                <a:lnTo>
                  <a:pt x="24384000" y="154813"/>
                </a:lnTo>
                <a:lnTo>
                  <a:pt x="0" y="154813"/>
                </a:lnTo>
                <a:close/>
              </a:path>
            </a:pathLst>
          </a:custGeom>
          <a:solidFill>
            <a:srgbClr val="FFFFFF"/>
          </a:solidFill>
          <a:ln>
            <a:noFill/>
          </a:ln>
        </p:spPr>
      </p:sp>
      <p:sp>
        <p:nvSpPr>
          <p:cNvPr id="338" name="Google Shape;338;p7"/>
          <p:cNvSpPr/>
          <p:nvPr/>
        </p:nvSpPr>
        <p:spPr>
          <a:xfrm>
            <a:off x="3" y="356729"/>
            <a:ext cx="800099" cy="786275"/>
          </a:xfrm>
          <a:custGeom>
            <a:rect b="b" l="l" r="r" t="t"/>
            <a:pathLst>
              <a:path extrusionOk="0" h="786275" w="800099">
                <a:moveTo>
                  <a:pt x="0" y="0"/>
                </a:moveTo>
                <a:lnTo>
                  <a:pt x="800099" y="0"/>
                </a:lnTo>
                <a:lnTo>
                  <a:pt x="800099" y="786274"/>
                </a:lnTo>
                <a:lnTo>
                  <a:pt x="0" y="786274"/>
                </a:lnTo>
                <a:lnTo>
                  <a:pt x="0" y="0"/>
                </a:lnTo>
                <a:close/>
              </a:path>
            </a:pathLst>
          </a:custGeom>
          <a:blipFill rotWithShape="1">
            <a:blip r:embed="rId3">
              <a:alphaModFix/>
            </a:blip>
            <a:stretch>
              <a:fillRect b="0" l="0" r="0" t="0"/>
            </a:stretch>
          </a:blipFill>
          <a:ln>
            <a:noFill/>
          </a:ln>
        </p:spPr>
      </p:sp>
      <p:sp>
        <p:nvSpPr>
          <p:cNvPr id="339" name="Google Shape;339;p7"/>
          <p:cNvSpPr/>
          <p:nvPr/>
        </p:nvSpPr>
        <p:spPr>
          <a:xfrm>
            <a:off x="472312" y="1520816"/>
            <a:ext cx="5486944" cy="7781881"/>
          </a:xfrm>
          <a:custGeom>
            <a:rect b="b" l="l" r="r" t="t"/>
            <a:pathLst>
              <a:path extrusionOk="0" h="7781881" w="5486944">
                <a:moveTo>
                  <a:pt x="0" y="0"/>
                </a:moveTo>
                <a:lnTo>
                  <a:pt x="5486945" y="0"/>
                </a:lnTo>
                <a:lnTo>
                  <a:pt x="5486945" y="7781881"/>
                </a:lnTo>
                <a:lnTo>
                  <a:pt x="0" y="7781881"/>
                </a:lnTo>
                <a:lnTo>
                  <a:pt x="0" y="0"/>
                </a:lnTo>
                <a:close/>
              </a:path>
            </a:pathLst>
          </a:custGeom>
          <a:blipFill rotWithShape="1">
            <a:blip r:embed="rId4">
              <a:alphaModFix/>
            </a:blip>
            <a:stretch>
              <a:fillRect b="0" l="0" r="0" t="-5585"/>
            </a:stretch>
          </a:blipFill>
          <a:ln>
            <a:noFill/>
          </a:ln>
        </p:spPr>
      </p:sp>
      <p:sp>
        <p:nvSpPr>
          <p:cNvPr id="340" name="Google Shape;340;p7"/>
          <p:cNvSpPr/>
          <p:nvPr/>
        </p:nvSpPr>
        <p:spPr>
          <a:xfrm>
            <a:off x="6131420" y="1520816"/>
            <a:ext cx="5603938" cy="7781881"/>
          </a:xfrm>
          <a:custGeom>
            <a:rect b="b" l="l" r="r" t="t"/>
            <a:pathLst>
              <a:path extrusionOk="0" h="7781881" w="5603938">
                <a:moveTo>
                  <a:pt x="0" y="0"/>
                </a:moveTo>
                <a:lnTo>
                  <a:pt x="5603938" y="0"/>
                </a:lnTo>
                <a:lnTo>
                  <a:pt x="5603938" y="7781881"/>
                </a:lnTo>
                <a:lnTo>
                  <a:pt x="0" y="7781881"/>
                </a:lnTo>
                <a:lnTo>
                  <a:pt x="0" y="0"/>
                </a:lnTo>
                <a:close/>
              </a:path>
            </a:pathLst>
          </a:custGeom>
          <a:blipFill rotWithShape="1">
            <a:blip r:embed="rId5">
              <a:alphaModFix/>
            </a:blip>
            <a:stretch>
              <a:fillRect b="0" l="0" r="0" t="-6042"/>
            </a:stretch>
          </a:blipFill>
          <a:ln>
            <a:noFill/>
          </a:ln>
        </p:spPr>
      </p:sp>
      <p:sp>
        <p:nvSpPr>
          <p:cNvPr id="341" name="Google Shape;341;p7"/>
          <p:cNvSpPr/>
          <p:nvPr/>
        </p:nvSpPr>
        <p:spPr>
          <a:xfrm>
            <a:off x="11907519" y="1520816"/>
            <a:ext cx="5627677" cy="7842310"/>
          </a:xfrm>
          <a:custGeom>
            <a:rect b="b" l="l" r="r" t="t"/>
            <a:pathLst>
              <a:path extrusionOk="0" h="7842310" w="5627677">
                <a:moveTo>
                  <a:pt x="0" y="0"/>
                </a:moveTo>
                <a:lnTo>
                  <a:pt x="5627677" y="0"/>
                </a:lnTo>
                <a:lnTo>
                  <a:pt x="5627677" y="7842310"/>
                </a:lnTo>
                <a:lnTo>
                  <a:pt x="0" y="7842310"/>
                </a:lnTo>
                <a:lnTo>
                  <a:pt x="0" y="0"/>
                </a:lnTo>
                <a:close/>
              </a:path>
            </a:pathLst>
          </a:custGeom>
          <a:blipFill rotWithShape="1">
            <a:blip r:embed="rId6">
              <a:alphaModFix/>
            </a:blip>
            <a:stretch>
              <a:fillRect b="0" l="0" r="0" t="-5585"/>
            </a:stretch>
          </a:blipFill>
          <a:ln>
            <a:noFill/>
          </a:ln>
        </p:spPr>
      </p:sp>
      <p:grpSp>
        <p:nvGrpSpPr>
          <p:cNvPr id="342" name="Google Shape;342;p7"/>
          <p:cNvGrpSpPr/>
          <p:nvPr/>
        </p:nvGrpSpPr>
        <p:grpSpPr>
          <a:xfrm>
            <a:off x="1983905" y="9036918"/>
            <a:ext cx="15063123" cy="688128"/>
            <a:chOff x="0" y="0"/>
            <a:chExt cx="20084164" cy="917504"/>
          </a:xfrm>
        </p:grpSpPr>
        <p:sp>
          <p:nvSpPr>
            <p:cNvPr id="343" name="Google Shape;343;p7"/>
            <p:cNvSpPr/>
            <p:nvPr/>
          </p:nvSpPr>
          <p:spPr>
            <a:xfrm>
              <a:off x="0" y="0"/>
              <a:ext cx="20084087" cy="917457"/>
            </a:xfrm>
            <a:custGeom>
              <a:rect b="b" l="l" r="r" t="t"/>
              <a:pathLst>
                <a:path extrusionOk="0" h="917457" w="20084087">
                  <a:moveTo>
                    <a:pt x="0" y="0"/>
                  </a:moveTo>
                  <a:lnTo>
                    <a:pt x="20084087" y="0"/>
                  </a:lnTo>
                  <a:lnTo>
                    <a:pt x="20084087" y="917457"/>
                  </a:lnTo>
                  <a:lnTo>
                    <a:pt x="0" y="917457"/>
                  </a:lnTo>
                  <a:close/>
                </a:path>
              </a:pathLst>
            </a:custGeom>
            <a:solidFill>
              <a:srgbClr val="254A72"/>
            </a:solidFill>
            <a:ln>
              <a:noFill/>
            </a:ln>
          </p:spPr>
        </p:sp>
        <p:sp>
          <p:nvSpPr>
            <p:cNvPr id="344" name="Google Shape;344;p7"/>
            <p:cNvSpPr txBox="1"/>
            <p:nvPr/>
          </p:nvSpPr>
          <p:spPr>
            <a:xfrm>
              <a:off x="0" y="28575"/>
              <a:ext cx="20084164" cy="888929"/>
            </a:xfrm>
            <a:prstGeom prst="rect">
              <a:avLst/>
            </a:prstGeom>
            <a:noFill/>
            <a:ln>
              <a:noFill/>
            </a:ln>
          </p:spPr>
          <p:txBody>
            <a:bodyPr anchorCtr="0" anchor="t" bIns="50800" lIns="50800" spcFirstLastPara="1" rIns="50800" wrap="square" tIns="50800">
              <a:noAutofit/>
            </a:bodyPr>
            <a:lstStyle/>
            <a:p>
              <a:pPr indent="0" lvl="0" marL="0" marR="0" rtl="0" algn="ctr">
                <a:lnSpc>
                  <a:spcPct val="95975"/>
                </a:lnSpc>
                <a:spcBef>
                  <a:spcPts val="0"/>
                </a:spcBef>
                <a:spcAft>
                  <a:spcPts val="0"/>
                </a:spcAft>
                <a:buNone/>
              </a:pPr>
              <a:r>
                <a:rPr b="0" i="0" lang="en-US" sz="1665" u="none" cap="none" strike="noStrike">
                  <a:solidFill>
                    <a:srgbClr val="FFFFFF"/>
                  </a:solidFill>
                  <a:latin typeface="Poppins"/>
                  <a:ea typeface="Poppins"/>
                  <a:cs typeface="Poppins"/>
                  <a:sym typeface="Poppins"/>
                </a:rPr>
                <a:t>Peraturan Presiden Republik Indonesia Nomor 132 Tahun 2022 </a:t>
              </a:r>
              <a:endParaRPr/>
            </a:p>
            <a:p>
              <a:pPr indent="0" lvl="0" marL="0" marR="0" rtl="0" algn="ctr">
                <a:lnSpc>
                  <a:spcPct val="95975"/>
                </a:lnSpc>
                <a:spcBef>
                  <a:spcPts val="0"/>
                </a:spcBef>
                <a:spcAft>
                  <a:spcPts val="0"/>
                </a:spcAft>
                <a:buNone/>
              </a:pPr>
              <a:r>
                <a:rPr b="0" i="0" lang="en-US" sz="1665" u="none" cap="none" strike="noStrike">
                  <a:solidFill>
                    <a:srgbClr val="FFFFFF"/>
                  </a:solidFill>
                  <a:latin typeface="Poppins"/>
                  <a:ea typeface="Poppins"/>
                  <a:cs typeface="Poppins"/>
                  <a:sym typeface="Poppins"/>
                </a:rPr>
                <a:t>Tentang Arsitektur Sistem Pemerintahan Berbasis Elektronik Nasional	</a:t>
              </a:r>
              <a:endParaRPr/>
            </a:p>
          </p:txBody>
        </p:sp>
      </p:grpSp>
      <p:grpSp>
        <p:nvGrpSpPr>
          <p:cNvPr id="345" name="Google Shape;345;p7"/>
          <p:cNvGrpSpPr/>
          <p:nvPr/>
        </p:nvGrpSpPr>
        <p:grpSpPr>
          <a:xfrm>
            <a:off x="75" y="336218"/>
            <a:ext cx="14340580" cy="996086"/>
            <a:chOff x="0" y="-38100"/>
            <a:chExt cx="19120773" cy="1328115"/>
          </a:xfrm>
        </p:grpSpPr>
        <p:sp>
          <p:nvSpPr>
            <p:cNvPr id="346" name="Google Shape;346;p7"/>
            <p:cNvSpPr/>
            <p:nvPr/>
          </p:nvSpPr>
          <p:spPr>
            <a:xfrm>
              <a:off x="0" y="0"/>
              <a:ext cx="19120737" cy="1289959"/>
            </a:xfrm>
            <a:custGeom>
              <a:rect b="b" l="l" r="r" t="t"/>
              <a:pathLst>
                <a:path extrusionOk="0" h="1289959" w="19120737">
                  <a:moveTo>
                    <a:pt x="0" y="0"/>
                  </a:moveTo>
                  <a:lnTo>
                    <a:pt x="19120737" y="0"/>
                  </a:lnTo>
                  <a:lnTo>
                    <a:pt x="19120737" y="1289959"/>
                  </a:lnTo>
                  <a:lnTo>
                    <a:pt x="0" y="1289959"/>
                  </a:lnTo>
                  <a:close/>
                </a:path>
              </a:pathLst>
            </a:custGeom>
            <a:solidFill>
              <a:srgbClr val="FFFFFF"/>
            </a:solidFill>
            <a:ln>
              <a:noFill/>
            </a:ln>
          </p:spPr>
        </p:sp>
        <p:sp>
          <p:nvSpPr>
            <p:cNvPr id="347" name="Google Shape;347;p7"/>
            <p:cNvSpPr txBox="1"/>
            <p:nvPr/>
          </p:nvSpPr>
          <p:spPr>
            <a:xfrm>
              <a:off x="0" y="-38100"/>
              <a:ext cx="19120773" cy="1328115"/>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b="1" i="0" lang="en-US" sz="3600" u="none" cap="none" strike="noStrike">
                  <a:solidFill>
                    <a:srgbClr val="000000"/>
                  </a:solidFill>
                  <a:latin typeface="Poppins"/>
                  <a:ea typeface="Poppins"/>
                  <a:cs typeface="Poppins"/>
                  <a:sym typeface="Poppins"/>
                </a:rPr>
                <a:t>Regulasi Arsitektur SPBE</a:t>
              </a:r>
              <a:endParaRPr/>
            </a:p>
          </p:txBody>
        </p:sp>
      </p:grpSp>
      <p:sp>
        <p:nvSpPr>
          <p:cNvPr id="348" name="Google Shape;348;p7"/>
          <p:cNvSpPr/>
          <p:nvPr/>
        </p:nvSpPr>
        <p:spPr>
          <a:xfrm>
            <a:off x="217323" y="172384"/>
            <a:ext cx="2977030" cy="2217887"/>
          </a:xfrm>
          <a:custGeom>
            <a:rect b="b" l="l" r="r" t="t"/>
            <a:pathLst>
              <a:path extrusionOk="0" h="2217887" w="2977030">
                <a:moveTo>
                  <a:pt x="0" y="0"/>
                </a:moveTo>
                <a:lnTo>
                  <a:pt x="2977030" y="0"/>
                </a:lnTo>
                <a:lnTo>
                  <a:pt x="2977030" y="2217887"/>
                </a:lnTo>
                <a:lnTo>
                  <a:pt x="0" y="2217887"/>
                </a:lnTo>
                <a:lnTo>
                  <a:pt x="0" y="0"/>
                </a:lnTo>
                <a:close/>
              </a:path>
            </a:pathLst>
          </a:custGeom>
          <a:blipFill rotWithShape="1">
            <a:blip r:embed="rId7">
              <a:alphaModFix/>
            </a:blip>
            <a:stretch>
              <a:fillRect b="0" l="0" r="0" t="0"/>
            </a:stretch>
          </a:blipFill>
          <a:ln>
            <a:noFill/>
          </a:ln>
        </p:spPr>
      </p:sp>
      <p:sp>
        <p:nvSpPr>
          <p:cNvPr id="349" name="Google Shape;349;p7"/>
          <p:cNvSpPr/>
          <p:nvPr/>
        </p:nvSpPr>
        <p:spPr>
          <a:xfrm>
            <a:off x="11735358" y="9717525"/>
            <a:ext cx="826769" cy="586740"/>
          </a:xfrm>
          <a:custGeom>
            <a:rect b="b" l="l" r="r" t="t"/>
            <a:pathLst>
              <a:path extrusionOk="0" h="782320" w="1102360">
                <a:moveTo>
                  <a:pt x="0" y="0"/>
                </a:moveTo>
                <a:lnTo>
                  <a:pt x="1102360" y="0"/>
                </a:lnTo>
                <a:lnTo>
                  <a:pt x="1102360" y="782320"/>
                </a:lnTo>
                <a:lnTo>
                  <a:pt x="0" y="782320"/>
                </a:lnTo>
                <a:close/>
              </a:path>
            </a:pathLst>
          </a:custGeom>
          <a:blipFill rotWithShape="1">
            <a:blip r:embed="rId8">
              <a:alphaModFix/>
            </a:blip>
            <a:stretch>
              <a:fillRect b="0" l="-40" r="-39" t="0"/>
            </a:stretch>
          </a:blipFill>
          <a:ln>
            <a:noFill/>
          </a:ln>
        </p:spPr>
      </p:sp>
      <p:grpSp>
        <p:nvGrpSpPr>
          <p:cNvPr id="350" name="Google Shape;350;p7"/>
          <p:cNvGrpSpPr/>
          <p:nvPr/>
        </p:nvGrpSpPr>
        <p:grpSpPr>
          <a:xfrm>
            <a:off x="6904111" y="5633568"/>
            <a:ext cx="4382405" cy="1833944"/>
            <a:chOff x="0" y="-19050"/>
            <a:chExt cx="1154214" cy="483014"/>
          </a:xfrm>
        </p:grpSpPr>
        <p:sp>
          <p:nvSpPr>
            <p:cNvPr id="351" name="Google Shape;351;p7"/>
            <p:cNvSpPr/>
            <p:nvPr/>
          </p:nvSpPr>
          <p:spPr>
            <a:xfrm>
              <a:off x="0" y="0"/>
              <a:ext cx="1154214" cy="463964"/>
            </a:xfrm>
            <a:custGeom>
              <a:rect b="b" l="l" r="r" t="t"/>
              <a:pathLst>
                <a:path extrusionOk="0" h="463964" w="1154214">
                  <a:moveTo>
                    <a:pt x="0" y="0"/>
                  </a:moveTo>
                  <a:lnTo>
                    <a:pt x="1154214" y="0"/>
                  </a:lnTo>
                  <a:lnTo>
                    <a:pt x="1154214" y="463964"/>
                  </a:lnTo>
                  <a:lnTo>
                    <a:pt x="0" y="463964"/>
                  </a:lnTo>
                  <a:close/>
                </a:path>
              </a:pathLst>
            </a:custGeom>
            <a:solidFill>
              <a:srgbClr val="000000">
                <a:alpha val="0"/>
              </a:srgbClr>
            </a:solidFill>
            <a:ln cap="sq" cmpd="sng" w="38100">
              <a:solidFill>
                <a:srgbClr val="534782"/>
              </a:solidFill>
              <a:prstDash val="dash"/>
              <a:miter lim="8000"/>
              <a:headEnd len="sm" w="sm" type="none"/>
              <a:tailEnd len="sm" w="sm" type="none"/>
            </a:ln>
          </p:spPr>
        </p:sp>
        <p:sp>
          <p:nvSpPr>
            <p:cNvPr id="352" name="Google Shape;352;p7"/>
            <p:cNvSpPr txBox="1"/>
            <p:nvPr/>
          </p:nvSpPr>
          <p:spPr>
            <a:xfrm>
              <a:off x="0" y="-19050"/>
              <a:ext cx="1154214" cy="483014"/>
            </a:xfrm>
            <a:prstGeom prst="rect">
              <a:avLst/>
            </a:prstGeom>
            <a:noFill/>
            <a:ln>
              <a:noFill/>
            </a:ln>
          </p:spPr>
          <p:txBody>
            <a:bodyPr anchorCtr="0" anchor="ctr" bIns="50800" lIns="50800" spcFirstLastPara="1" rIns="50800" wrap="square" tIns="50800">
              <a:noAutofit/>
            </a:bodyPr>
            <a:lstStyle/>
            <a:p>
              <a:pPr indent="0" lvl="0" marL="0" marR="0" rtl="0" algn="ctr">
                <a:lnSpc>
                  <a:spcPct val="13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7"/>
          <p:cNvGrpSpPr/>
          <p:nvPr/>
        </p:nvGrpSpPr>
        <p:grpSpPr>
          <a:xfrm>
            <a:off x="12806801" y="4887131"/>
            <a:ext cx="4253937" cy="1870650"/>
            <a:chOff x="0" y="-19050"/>
            <a:chExt cx="1120378" cy="492682"/>
          </a:xfrm>
        </p:grpSpPr>
        <p:sp>
          <p:nvSpPr>
            <p:cNvPr id="354" name="Google Shape;354;p7"/>
            <p:cNvSpPr/>
            <p:nvPr/>
          </p:nvSpPr>
          <p:spPr>
            <a:xfrm>
              <a:off x="0" y="0"/>
              <a:ext cx="1120378" cy="473632"/>
            </a:xfrm>
            <a:custGeom>
              <a:rect b="b" l="l" r="r" t="t"/>
              <a:pathLst>
                <a:path extrusionOk="0" h="473632" w="1120378">
                  <a:moveTo>
                    <a:pt x="0" y="0"/>
                  </a:moveTo>
                  <a:lnTo>
                    <a:pt x="1120378" y="0"/>
                  </a:lnTo>
                  <a:lnTo>
                    <a:pt x="1120378" y="473632"/>
                  </a:lnTo>
                  <a:lnTo>
                    <a:pt x="0" y="473632"/>
                  </a:lnTo>
                  <a:close/>
                </a:path>
              </a:pathLst>
            </a:custGeom>
            <a:solidFill>
              <a:srgbClr val="000000">
                <a:alpha val="0"/>
              </a:srgbClr>
            </a:solidFill>
            <a:ln cap="sq" cmpd="sng" w="38100">
              <a:solidFill>
                <a:srgbClr val="534782"/>
              </a:solidFill>
              <a:prstDash val="dash"/>
              <a:miter lim="8000"/>
              <a:headEnd len="sm" w="sm" type="none"/>
              <a:tailEnd len="sm" w="sm" type="none"/>
            </a:ln>
          </p:spPr>
        </p:sp>
        <p:sp>
          <p:nvSpPr>
            <p:cNvPr id="355" name="Google Shape;355;p7"/>
            <p:cNvSpPr txBox="1"/>
            <p:nvPr/>
          </p:nvSpPr>
          <p:spPr>
            <a:xfrm>
              <a:off x="0" y="-19050"/>
              <a:ext cx="1120378" cy="492682"/>
            </a:xfrm>
            <a:prstGeom prst="rect">
              <a:avLst/>
            </a:prstGeom>
            <a:noFill/>
            <a:ln>
              <a:noFill/>
            </a:ln>
          </p:spPr>
          <p:txBody>
            <a:bodyPr anchorCtr="0" anchor="ctr" bIns="50800" lIns="50800" spcFirstLastPara="1" rIns="50800" wrap="square" tIns="50800">
              <a:noAutofit/>
            </a:bodyPr>
            <a:lstStyle/>
            <a:p>
              <a:pPr indent="0" lvl="0" marL="0" marR="0" rtl="0" algn="ctr">
                <a:lnSpc>
                  <a:spcPct val="13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7"/>
          <p:cNvGrpSpPr/>
          <p:nvPr/>
        </p:nvGrpSpPr>
        <p:grpSpPr>
          <a:xfrm>
            <a:off x="1983905" y="7584461"/>
            <a:ext cx="15063123" cy="1406287"/>
            <a:chOff x="0" y="-28575"/>
            <a:chExt cx="3967242" cy="370380"/>
          </a:xfrm>
        </p:grpSpPr>
        <p:sp>
          <p:nvSpPr>
            <p:cNvPr id="357" name="Google Shape;357;p7"/>
            <p:cNvSpPr/>
            <p:nvPr/>
          </p:nvSpPr>
          <p:spPr>
            <a:xfrm>
              <a:off x="0" y="0"/>
              <a:ext cx="3967242" cy="341805"/>
            </a:xfrm>
            <a:custGeom>
              <a:rect b="b" l="l" r="r" t="t"/>
              <a:pathLst>
                <a:path extrusionOk="0" h="341805" w="3967242">
                  <a:moveTo>
                    <a:pt x="0" y="0"/>
                  </a:moveTo>
                  <a:lnTo>
                    <a:pt x="3967242" y="0"/>
                  </a:lnTo>
                  <a:lnTo>
                    <a:pt x="3967242" y="341805"/>
                  </a:lnTo>
                  <a:lnTo>
                    <a:pt x="0" y="341805"/>
                  </a:lnTo>
                  <a:close/>
                </a:path>
              </a:pathLst>
            </a:custGeom>
            <a:solidFill>
              <a:srgbClr val="FFFFFF"/>
            </a:solidFill>
            <a:ln cap="sq" cmpd="sng" w="38100">
              <a:solidFill>
                <a:srgbClr val="3A3069"/>
              </a:solidFill>
              <a:prstDash val="lgDash"/>
              <a:miter lim="8000"/>
              <a:headEnd len="sm" w="sm" type="none"/>
              <a:tailEnd len="sm" w="sm" type="none"/>
            </a:ln>
          </p:spPr>
        </p:sp>
        <p:sp>
          <p:nvSpPr>
            <p:cNvPr id="358" name="Google Shape;358;p7"/>
            <p:cNvSpPr txBox="1"/>
            <p:nvPr/>
          </p:nvSpPr>
          <p:spPr>
            <a:xfrm>
              <a:off x="0" y="-28575"/>
              <a:ext cx="3967242" cy="370380"/>
            </a:xfrm>
            <a:prstGeom prst="rect">
              <a:avLst/>
            </a:prstGeom>
            <a:noFill/>
            <a:ln>
              <a:noFill/>
            </a:ln>
          </p:spPr>
          <p:txBody>
            <a:bodyPr anchorCtr="0" anchor="ctr" bIns="50800" lIns="50800" spcFirstLastPara="1" rIns="50800" wrap="square" tIns="50800">
              <a:noAutofit/>
            </a:bodyPr>
            <a:lstStyle/>
            <a:p>
              <a:pPr indent="0" lvl="0" marL="0" marR="0" rtl="0" algn="ctr">
                <a:lnSpc>
                  <a:spcPct val="120011"/>
                </a:lnSpc>
                <a:spcBef>
                  <a:spcPts val="0"/>
                </a:spcBef>
                <a:spcAft>
                  <a:spcPts val="0"/>
                </a:spcAft>
                <a:buNone/>
              </a:pPr>
              <a:r>
                <a:rPr b="0" i="0" lang="en-US" sz="1699" u="none" cap="none" strike="noStrike">
                  <a:solidFill>
                    <a:srgbClr val="000000"/>
                  </a:solidFill>
                  <a:latin typeface="Poppins"/>
                  <a:ea typeface="Poppins"/>
                  <a:cs typeface="Poppins"/>
                  <a:sym typeface="Poppins"/>
                </a:rPr>
                <a:t>Kemendikburistek memiliki tugas mendukung pembangunan dibidang Pendidikan. Strategi pembangunan SPBE dalam bidang pendidikan ini dilakukan melalui:</a:t>
              </a:r>
              <a:endParaRPr/>
            </a:p>
            <a:p>
              <a:pPr indent="0" lvl="0" marL="0" marR="0" rtl="0" algn="ctr">
                <a:lnSpc>
                  <a:spcPct val="120011"/>
                </a:lnSpc>
                <a:spcBef>
                  <a:spcPts val="0"/>
                </a:spcBef>
                <a:spcAft>
                  <a:spcPts val="0"/>
                </a:spcAft>
                <a:buNone/>
              </a:pPr>
              <a:r>
                <a:rPr b="0" i="0" lang="en-US" sz="1699" u="none" cap="none" strike="noStrike">
                  <a:solidFill>
                    <a:srgbClr val="000000"/>
                  </a:solidFill>
                  <a:latin typeface="Poppins"/>
                  <a:ea typeface="Poppins"/>
                  <a:cs typeface="Poppins"/>
                  <a:sym typeface="Poppins"/>
                </a:rPr>
                <a:t>Ptatform layanan pendidikan berbasis teknologi dan </a:t>
              </a:r>
              <a:endParaRPr/>
            </a:p>
            <a:p>
              <a:pPr indent="0" lvl="0" marL="0" marR="0" rtl="0" algn="ctr">
                <a:lnSpc>
                  <a:spcPct val="120013"/>
                </a:lnSpc>
                <a:spcBef>
                  <a:spcPts val="0"/>
                </a:spcBef>
                <a:spcAft>
                  <a:spcPts val="0"/>
                </a:spcAft>
                <a:buNone/>
              </a:pPr>
              <a:r>
                <a:rPr b="0" i="0" lang="en-US" sz="1499" u="none" cap="none" strike="noStrike">
                  <a:solidFill>
                    <a:srgbClr val="000000"/>
                  </a:solidFill>
                  <a:latin typeface="Poppins"/>
                  <a:ea typeface="Poppins"/>
                  <a:cs typeface="Poppins"/>
                  <a:sym typeface="Poppins"/>
                </a:rPr>
                <a:t>Pengembangan konten digital pendidikan</a:t>
              </a:r>
              <a:endParaRPr/>
            </a:p>
          </p:txBody>
        </p:sp>
      </p:grpSp>
      <p:sp>
        <p:nvSpPr>
          <p:cNvPr id="359" name="Google Shape;359;p7"/>
          <p:cNvSpPr txBox="1"/>
          <p:nvPr/>
        </p:nvSpPr>
        <p:spPr>
          <a:xfrm>
            <a:off x="12610324" y="9929534"/>
            <a:ext cx="5468805" cy="193419"/>
          </a:xfrm>
          <a:prstGeom prst="rect">
            <a:avLst/>
          </a:prstGeom>
          <a:noFill/>
          <a:ln>
            <a:noFill/>
          </a:ln>
        </p:spPr>
        <p:txBody>
          <a:bodyPr anchorCtr="0" anchor="t" bIns="0" lIns="0" spcFirstLastPara="1" rIns="0" wrap="square" tIns="0">
            <a:spAutoFit/>
          </a:bodyPr>
          <a:lstStyle/>
          <a:p>
            <a:pPr indent="0" lvl="0" marL="0" marR="0" rtl="0" algn="l">
              <a:lnSpc>
                <a:spcPct val="112363"/>
              </a:lnSpc>
              <a:spcBef>
                <a:spcPts val="0"/>
              </a:spcBef>
              <a:spcAft>
                <a:spcPts val="0"/>
              </a:spcAft>
              <a:buNone/>
            </a:pPr>
            <a:r>
              <a:rPr b="0" i="0" lang="en-US" sz="1286" u="none" cap="none" strike="noStrike">
                <a:solidFill>
                  <a:srgbClr val="FFFFFF"/>
                </a:solidFill>
                <a:latin typeface="Poppins"/>
                <a:ea typeface="Poppins"/>
                <a:cs typeface="Poppins"/>
                <a:sym typeface="Poppins"/>
              </a:rPr>
              <a:t>Kementerian Pendidikan, Kebudayaan, Riset, dan Teknologi</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4A72"/>
        </a:solidFill>
      </p:bgPr>
    </p:bg>
    <p:spTree>
      <p:nvGrpSpPr>
        <p:cNvPr id="363" name="Shape 363"/>
        <p:cNvGrpSpPr/>
        <p:nvPr/>
      </p:nvGrpSpPr>
      <p:grpSpPr>
        <a:xfrm>
          <a:off x="0" y="0"/>
          <a:ext cx="0" cy="0"/>
          <a:chOff x="0" y="0"/>
          <a:chExt cx="0" cy="0"/>
        </a:xfrm>
      </p:grpSpPr>
      <p:sp>
        <p:nvSpPr>
          <p:cNvPr id="364" name="Google Shape;364;p8"/>
          <p:cNvSpPr txBox="1"/>
          <p:nvPr/>
        </p:nvSpPr>
        <p:spPr>
          <a:xfrm>
            <a:off x="17705643" y="9867251"/>
            <a:ext cx="286200" cy="247650"/>
          </a:xfrm>
          <a:prstGeom prst="rect">
            <a:avLst/>
          </a:prstGeom>
          <a:noFill/>
          <a:ln>
            <a:noFill/>
          </a:ln>
        </p:spPr>
        <p:txBody>
          <a:bodyPr anchorCtr="0" anchor="t" bIns="0" lIns="0" spcFirstLastPara="1" rIns="0" wrap="square" tIns="0">
            <a:spAutoFit/>
          </a:bodyPr>
          <a:lstStyle/>
          <a:p>
            <a:pPr indent="0" lvl="0" marL="0" marR="0" rtl="0" algn="r">
              <a:lnSpc>
                <a:spcPct val="119974"/>
              </a:lnSpc>
              <a:spcBef>
                <a:spcPts val="0"/>
              </a:spcBef>
              <a:spcAft>
                <a:spcPts val="0"/>
              </a:spcAft>
              <a:buNone/>
            </a:pPr>
            <a:r>
              <a:rPr b="0" i="0" lang="en-US" sz="1582" u="none" cap="none" strike="noStrike">
                <a:solidFill>
                  <a:srgbClr val="FFFFFF"/>
                </a:solidFill>
                <a:latin typeface="Poppins"/>
                <a:ea typeface="Poppins"/>
                <a:cs typeface="Poppins"/>
                <a:sym typeface="Poppins"/>
              </a:rPr>
              <a:t>‹#›</a:t>
            </a:r>
            <a:endParaRPr/>
          </a:p>
        </p:txBody>
      </p:sp>
      <p:sp>
        <p:nvSpPr>
          <p:cNvPr id="365" name="Google Shape;365;p8"/>
          <p:cNvSpPr/>
          <p:nvPr/>
        </p:nvSpPr>
        <p:spPr>
          <a:xfrm>
            <a:off x="75" y="9601425"/>
            <a:ext cx="18288000" cy="116110"/>
          </a:xfrm>
          <a:custGeom>
            <a:rect b="b" l="l" r="r" t="t"/>
            <a:pathLst>
              <a:path extrusionOk="0" h="154813" w="24384000">
                <a:moveTo>
                  <a:pt x="0" y="0"/>
                </a:moveTo>
                <a:lnTo>
                  <a:pt x="24384000" y="0"/>
                </a:lnTo>
                <a:lnTo>
                  <a:pt x="24384000" y="154813"/>
                </a:lnTo>
                <a:lnTo>
                  <a:pt x="0" y="154813"/>
                </a:lnTo>
                <a:close/>
              </a:path>
            </a:pathLst>
          </a:custGeom>
          <a:solidFill>
            <a:srgbClr val="FFFFFF"/>
          </a:solidFill>
          <a:ln>
            <a:noFill/>
          </a:ln>
        </p:spPr>
      </p:sp>
      <p:sp>
        <p:nvSpPr>
          <p:cNvPr id="366" name="Google Shape;366;p8"/>
          <p:cNvSpPr txBox="1"/>
          <p:nvPr/>
        </p:nvSpPr>
        <p:spPr>
          <a:xfrm>
            <a:off x="871526" y="9897873"/>
            <a:ext cx="10571400" cy="180975"/>
          </a:xfrm>
          <a:prstGeom prst="rect">
            <a:avLst/>
          </a:prstGeom>
          <a:noFill/>
          <a:ln>
            <a:noFill/>
          </a:ln>
        </p:spPr>
        <p:txBody>
          <a:bodyPr anchorCtr="0" anchor="t" bIns="0" lIns="0" spcFirstLastPara="1" rIns="0" wrap="square" tIns="0">
            <a:spAutoFit/>
          </a:bodyPr>
          <a:lstStyle/>
          <a:p>
            <a:pPr indent="0" lvl="0" marL="0" marR="0" rtl="0" algn="l">
              <a:lnSpc>
                <a:spcPct val="120055"/>
              </a:lnSpc>
              <a:spcBef>
                <a:spcPts val="0"/>
              </a:spcBef>
              <a:spcAft>
                <a:spcPts val="0"/>
              </a:spcAft>
              <a:buNone/>
            </a:pPr>
            <a:r>
              <a:rPr b="0" i="0" lang="en-US" sz="1087" u="none" cap="none" strike="noStrike">
                <a:solidFill>
                  <a:srgbClr val="FFFFFF"/>
                </a:solidFill>
                <a:latin typeface="Poppins"/>
                <a:ea typeface="Poppins"/>
                <a:cs typeface="Poppins"/>
                <a:sym typeface="Poppins"/>
              </a:rPr>
              <a:t>Dokumen Rahasia I 2022 - Kemendikbudristek. Informasi ini bersifat pribadi dan rahasia. Konten apa pun hanya milik Kemendikbudristek</a:t>
            </a:r>
            <a:endParaRPr/>
          </a:p>
        </p:txBody>
      </p:sp>
      <p:sp>
        <p:nvSpPr>
          <p:cNvPr id="367" name="Google Shape;367;p8"/>
          <p:cNvSpPr/>
          <p:nvPr/>
        </p:nvSpPr>
        <p:spPr>
          <a:xfrm>
            <a:off x="17037520" y="9816405"/>
            <a:ext cx="379841" cy="385762"/>
          </a:xfrm>
          <a:custGeom>
            <a:rect b="b" l="l" r="r" t="t"/>
            <a:pathLst>
              <a:path extrusionOk="0" h="385762" w="379841">
                <a:moveTo>
                  <a:pt x="0" y="0"/>
                </a:moveTo>
                <a:lnTo>
                  <a:pt x="379841" y="0"/>
                </a:lnTo>
                <a:lnTo>
                  <a:pt x="379841" y="385762"/>
                </a:lnTo>
                <a:lnTo>
                  <a:pt x="0" y="385762"/>
                </a:lnTo>
                <a:lnTo>
                  <a:pt x="0" y="0"/>
                </a:lnTo>
                <a:close/>
              </a:path>
            </a:pathLst>
          </a:custGeom>
          <a:blipFill rotWithShape="1">
            <a:blip r:embed="rId3">
              <a:alphaModFix/>
            </a:blip>
            <a:stretch>
              <a:fillRect b="0" l="0" r="0" t="0"/>
            </a:stretch>
          </a:blipFill>
          <a:ln>
            <a:noFill/>
          </a:ln>
        </p:spPr>
      </p:sp>
      <p:grpSp>
        <p:nvGrpSpPr>
          <p:cNvPr id="368" name="Google Shape;368;p8"/>
          <p:cNvGrpSpPr/>
          <p:nvPr/>
        </p:nvGrpSpPr>
        <p:grpSpPr>
          <a:xfrm>
            <a:off x="1028700" y="754710"/>
            <a:ext cx="4220272" cy="7376184"/>
            <a:chOff x="0" y="-28575"/>
            <a:chExt cx="5627030" cy="9834912"/>
          </a:xfrm>
        </p:grpSpPr>
        <p:sp>
          <p:nvSpPr>
            <p:cNvPr id="369" name="Google Shape;369;p8"/>
            <p:cNvSpPr/>
            <p:nvPr/>
          </p:nvSpPr>
          <p:spPr>
            <a:xfrm>
              <a:off x="0" y="0"/>
              <a:ext cx="5627030" cy="9805912"/>
            </a:xfrm>
            <a:custGeom>
              <a:rect b="b" l="l" r="r" t="t"/>
              <a:pathLst>
                <a:path extrusionOk="0" h="9805912" w="5627030">
                  <a:moveTo>
                    <a:pt x="0" y="0"/>
                  </a:moveTo>
                  <a:lnTo>
                    <a:pt x="5627030" y="0"/>
                  </a:lnTo>
                  <a:lnTo>
                    <a:pt x="5627030" y="9805912"/>
                  </a:lnTo>
                  <a:lnTo>
                    <a:pt x="0" y="9805912"/>
                  </a:lnTo>
                  <a:close/>
                </a:path>
              </a:pathLst>
            </a:custGeom>
            <a:solidFill>
              <a:srgbClr val="FFFFFF"/>
            </a:solidFill>
            <a:ln>
              <a:noFill/>
            </a:ln>
          </p:spPr>
        </p:sp>
        <p:sp>
          <p:nvSpPr>
            <p:cNvPr id="370" name="Google Shape;370;p8"/>
            <p:cNvSpPr txBox="1"/>
            <p:nvPr/>
          </p:nvSpPr>
          <p:spPr>
            <a:xfrm>
              <a:off x="0" y="-28575"/>
              <a:ext cx="5627030" cy="9834912"/>
            </a:xfrm>
            <a:prstGeom prst="rect">
              <a:avLst/>
            </a:prstGeom>
            <a:noFill/>
            <a:ln>
              <a:noFill/>
            </a:ln>
          </p:spPr>
          <p:txBody>
            <a:bodyPr anchorCtr="0" anchor="t" bIns="50800" lIns="50800" spcFirstLastPara="1" rIns="50800" wrap="square" tIns="50800">
              <a:noAutofit/>
            </a:bodyPr>
            <a:lstStyle/>
            <a:p>
              <a:pPr indent="0" lvl="0" marL="0" marR="0" rtl="0" algn="ctr">
                <a:lnSpc>
                  <a:spcPct val="2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1" name="Google Shape;371;p8"/>
          <p:cNvSpPr txBox="1"/>
          <p:nvPr/>
        </p:nvSpPr>
        <p:spPr>
          <a:xfrm>
            <a:off x="17104486" y="9858007"/>
            <a:ext cx="1051466" cy="2571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600" u="none" cap="none" strike="noStrike">
                <a:solidFill>
                  <a:srgbClr val="FFFFFF"/>
                </a:solidFill>
                <a:latin typeface="Poppins"/>
                <a:ea typeface="Poppins"/>
                <a:cs typeface="Poppins"/>
                <a:sym typeface="Poppins"/>
              </a:rPr>
              <a:t>8</a:t>
            </a:r>
            <a:endParaRPr/>
          </a:p>
        </p:txBody>
      </p:sp>
      <p:sp>
        <p:nvSpPr>
          <p:cNvPr id="372" name="Google Shape;372;p8"/>
          <p:cNvSpPr/>
          <p:nvPr/>
        </p:nvSpPr>
        <p:spPr>
          <a:xfrm>
            <a:off x="1905" y="9538334"/>
            <a:ext cx="18286096" cy="748665"/>
          </a:xfrm>
          <a:custGeom>
            <a:rect b="b" l="l" r="r" t="t"/>
            <a:pathLst>
              <a:path extrusionOk="0" h="998220" w="24381461">
                <a:moveTo>
                  <a:pt x="24381461" y="998220"/>
                </a:moveTo>
                <a:lnTo>
                  <a:pt x="24381461" y="0"/>
                </a:lnTo>
                <a:lnTo>
                  <a:pt x="0" y="0"/>
                </a:lnTo>
                <a:lnTo>
                  <a:pt x="0" y="998220"/>
                </a:lnTo>
                <a:lnTo>
                  <a:pt x="24381461" y="998220"/>
                </a:lnTo>
                <a:close/>
              </a:path>
            </a:pathLst>
          </a:custGeom>
          <a:solidFill>
            <a:srgbClr val="043459"/>
          </a:solidFill>
          <a:ln>
            <a:noFill/>
          </a:ln>
        </p:spPr>
      </p:sp>
      <p:sp>
        <p:nvSpPr>
          <p:cNvPr id="373" name="Google Shape;373;p8"/>
          <p:cNvSpPr/>
          <p:nvPr/>
        </p:nvSpPr>
        <p:spPr>
          <a:xfrm>
            <a:off x="-7620" y="9528808"/>
            <a:ext cx="18305146" cy="767715"/>
          </a:xfrm>
          <a:custGeom>
            <a:rect b="b" l="l" r="r" t="t"/>
            <a:pathLst>
              <a:path extrusionOk="0" h="1023620" w="24406861">
                <a:moveTo>
                  <a:pt x="24394161" y="1023620"/>
                </a:moveTo>
                <a:lnTo>
                  <a:pt x="12700" y="1023620"/>
                </a:lnTo>
                <a:cubicBezTo>
                  <a:pt x="5715" y="1023620"/>
                  <a:pt x="0" y="1017905"/>
                  <a:pt x="0" y="1010920"/>
                </a:cubicBezTo>
                <a:lnTo>
                  <a:pt x="0" y="12700"/>
                </a:lnTo>
                <a:cubicBezTo>
                  <a:pt x="0" y="5715"/>
                  <a:pt x="5715" y="0"/>
                  <a:pt x="12700" y="0"/>
                </a:cubicBezTo>
                <a:lnTo>
                  <a:pt x="24394161" y="0"/>
                </a:lnTo>
                <a:cubicBezTo>
                  <a:pt x="24401146" y="0"/>
                  <a:pt x="24406861" y="5715"/>
                  <a:pt x="24406861" y="12700"/>
                </a:cubicBezTo>
                <a:lnTo>
                  <a:pt x="24406861" y="1010920"/>
                </a:lnTo>
                <a:cubicBezTo>
                  <a:pt x="24406861" y="1017905"/>
                  <a:pt x="24401146" y="1023620"/>
                  <a:pt x="24394161" y="1023620"/>
                </a:cubicBezTo>
                <a:moveTo>
                  <a:pt x="24394161" y="998220"/>
                </a:moveTo>
                <a:lnTo>
                  <a:pt x="24394161" y="1010920"/>
                </a:lnTo>
                <a:lnTo>
                  <a:pt x="24381461" y="1010920"/>
                </a:lnTo>
                <a:lnTo>
                  <a:pt x="24381461" y="12700"/>
                </a:lnTo>
                <a:lnTo>
                  <a:pt x="24394161" y="12700"/>
                </a:lnTo>
                <a:lnTo>
                  <a:pt x="24394161" y="25400"/>
                </a:lnTo>
                <a:lnTo>
                  <a:pt x="12700" y="25400"/>
                </a:lnTo>
                <a:lnTo>
                  <a:pt x="12700" y="12700"/>
                </a:lnTo>
                <a:lnTo>
                  <a:pt x="25400" y="12700"/>
                </a:lnTo>
                <a:lnTo>
                  <a:pt x="25400" y="1010920"/>
                </a:lnTo>
                <a:lnTo>
                  <a:pt x="12700" y="1010920"/>
                </a:lnTo>
                <a:lnTo>
                  <a:pt x="12700" y="998220"/>
                </a:lnTo>
                <a:lnTo>
                  <a:pt x="24394161" y="998220"/>
                </a:lnTo>
                <a:close/>
              </a:path>
            </a:pathLst>
          </a:custGeom>
          <a:solidFill>
            <a:srgbClr val="0434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8"/>
          <p:cNvSpPr/>
          <p:nvPr/>
        </p:nvSpPr>
        <p:spPr>
          <a:xfrm>
            <a:off x="11812180" y="9623553"/>
            <a:ext cx="826769" cy="586740"/>
          </a:xfrm>
          <a:custGeom>
            <a:rect b="b" l="l" r="r" t="t"/>
            <a:pathLst>
              <a:path extrusionOk="0" h="782320" w="1102360">
                <a:moveTo>
                  <a:pt x="0" y="0"/>
                </a:moveTo>
                <a:lnTo>
                  <a:pt x="1102360" y="0"/>
                </a:lnTo>
                <a:lnTo>
                  <a:pt x="1102360" y="782320"/>
                </a:lnTo>
                <a:lnTo>
                  <a:pt x="0" y="782320"/>
                </a:lnTo>
                <a:close/>
              </a:path>
            </a:pathLst>
          </a:custGeom>
          <a:blipFill rotWithShape="1">
            <a:blip r:embed="rId4">
              <a:alphaModFix/>
            </a:blip>
            <a:stretch>
              <a:fillRect b="0" l="-40" r="-39" t="0"/>
            </a:stretch>
          </a:blipFill>
          <a:ln>
            <a:noFill/>
          </a:ln>
        </p:spPr>
      </p:sp>
      <p:sp>
        <p:nvSpPr>
          <p:cNvPr id="375" name="Google Shape;375;p8"/>
          <p:cNvSpPr/>
          <p:nvPr/>
        </p:nvSpPr>
        <p:spPr>
          <a:xfrm>
            <a:off x="6521615" y="776141"/>
            <a:ext cx="10581130" cy="8004191"/>
          </a:xfrm>
          <a:custGeom>
            <a:rect b="b" l="l" r="r" t="t"/>
            <a:pathLst>
              <a:path extrusionOk="0" h="8004191" w="10581130">
                <a:moveTo>
                  <a:pt x="0" y="0"/>
                </a:moveTo>
                <a:lnTo>
                  <a:pt x="10581130" y="0"/>
                </a:lnTo>
                <a:lnTo>
                  <a:pt x="10581130" y="8004191"/>
                </a:lnTo>
                <a:lnTo>
                  <a:pt x="0" y="8004191"/>
                </a:lnTo>
                <a:lnTo>
                  <a:pt x="0" y="0"/>
                </a:lnTo>
                <a:close/>
              </a:path>
            </a:pathLst>
          </a:custGeom>
          <a:blipFill rotWithShape="1">
            <a:blip r:embed="rId5">
              <a:alphaModFix/>
            </a:blip>
            <a:stretch>
              <a:fillRect b="0" l="-8212" r="-372" t="-18999"/>
            </a:stretch>
          </a:blipFill>
          <a:ln>
            <a:noFill/>
          </a:ln>
        </p:spPr>
      </p:sp>
      <p:sp>
        <p:nvSpPr>
          <p:cNvPr id="376" name="Google Shape;376;p8"/>
          <p:cNvSpPr/>
          <p:nvPr/>
        </p:nvSpPr>
        <p:spPr>
          <a:xfrm>
            <a:off x="453984" y="4334400"/>
            <a:ext cx="5369704" cy="4698491"/>
          </a:xfrm>
          <a:custGeom>
            <a:rect b="b" l="l" r="r" t="t"/>
            <a:pathLst>
              <a:path extrusionOk="0" h="4698491" w="5369704">
                <a:moveTo>
                  <a:pt x="0" y="0"/>
                </a:moveTo>
                <a:lnTo>
                  <a:pt x="5369704" y="0"/>
                </a:lnTo>
                <a:lnTo>
                  <a:pt x="5369704" y="4698491"/>
                </a:lnTo>
                <a:lnTo>
                  <a:pt x="0" y="4698491"/>
                </a:lnTo>
                <a:lnTo>
                  <a:pt x="0" y="0"/>
                </a:lnTo>
                <a:close/>
              </a:path>
            </a:pathLst>
          </a:custGeom>
          <a:blipFill rotWithShape="1">
            <a:blip r:embed="rId6">
              <a:alphaModFix/>
            </a:blip>
            <a:stretch>
              <a:fillRect b="0" l="0" r="0" t="0"/>
            </a:stretch>
          </a:blipFill>
          <a:ln>
            <a:noFill/>
          </a:ln>
        </p:spPr>
      </p:sp>
      <p:sp>
        <p:nvSpPr>
          <p:cNvPr id="377" name="Google Shape;377;p8"/>
          <p:cNvSpPr txBox="1"/>
          <p:nvPr/>
        </p:nvSpPr>
        <p:spPr>
          <a:xfrm>
            <a:off x="12687146" y="9835562"/>
            <a:ext cx="5468805" cy="193419"/>
          </a:xfrm>
          <a:prstGeom prst="rect">
            <a:avLst/>
          </a:prstGeom>
          <a:noFill/>
          <a:ln>
            <a:noFill/>
          </a:ln>
        </p:spPr>
        <p:txBody>
          <a:bodyPr anchorCtr="0" anchor="t" bIns="0" lIns="0" spcFirstLastPara="1" rIns="0" wrap="square" tIns="0">
            <a:spAutoFit/>
          </a:bodyPr>
          <a:lstStyle/>
          <a:p>
            <a:pPr indent="0" lvl="0" marL="0" marR="0" rtl="0" algn="l">
              <a:lnSpc>
                <a:spcPct val="112363"/>
              </a:lnSpc>
              <a:spcBef>
                <a:spcPts val="0"/>
              </a:spcBef>
              <a:spcAft>
                <a:spcPts val="0"/>
              </a:spcAft>
              <a:buNone/>
            </a:pPr>
            <a:r>
              <a:rPr b="0" i="0" lang="en-US" sz="1286" u="none" cap="none" strike="noStrike">
                <a:solidFill>
                  <a:srgbClr val="FFFFFF"/>
                </a:solidFill>
                <a:latin typeface="Poppins"/>
                <a:ea typeface="Poppins"/>
                <a:cs typeface="Poppins"/>
                <a:sym typeface="Poppins"/>
              </a:rPr>
              <a:t>Kementerian Pendidikan, Kebudayaan, Riset, dan Teknologi</a:t>
            </a:r>
            <a:endParaRPr/>
          </a:p>
        </p:txBody>
      </p:sp>
      <p:sp>
        <p:nvSpPr>
          <p:cNvPr id="378" name="Google Shape;378;p8"/>
          <p:cNvSpPr txBox="1"/>
          <p:nvPr/>
        </p:nvSpPr>
        <p:spPr>
          <a:xfrm>
            <a:off x="1141443" y="1219725"/>
            <a:ext cx="4107529" cy="2619375"/>
          </a:xfrm>
          <a:prstGeom prst="rect">
            <a:avLst/>
          </a:prstGeom>
          <a:noFill/>
          <a:ln>
            <a:noFill/>
          </a:ln>
        </p:spPr>
        <p:txBody>
          <a:bodyPr anchorCtr="0" anchor="t" bIns="0" lIns="0" spcFirstLastPara="1" rIns="0" wrap="square" tIns="0">
            <a:spAutoFit/>
          </a:bodyPr>
          <a:lstStyle/>
          <a:p>
            <a:pPr indent="0" lvl="0" marL="0" marR="0" rtl="0" algn="ctr">
              <a:lnSpc>
                <a:spcPct val="120023"/>
              </a:lnSpc>
              <a:spcBef>
                <a:spcPts val="0"/>
              </a:spcBef>
              <a:spcAft>
                <a:spcPts val="0"/>
              </a:spcAft>
              <a:buNone/>
            </a:pPr>
            <a:r>
              <a:rPr b="1" i="0" lang="en-US" sz="4295" u="none" cap="none" strike="noStrike">
                <a:solidFill>
                  <a:srgbClr val="000000"/>
                </a:solidFill>
                <a:latin typeface="Poppins"/>
                <a:ea typeface="Poppins"/>
                <a:cs typeface="Poppins"/>
                <a:sym typeface="Poppins"/>
              </a:rPr>
              <a:t>SATU DATA PENDIDIKAN, BUDAYA DAN BAHASA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64776"/>
        </a:solidFill>
      </p:bgPr>
    </p:bg>
    <p:spTree>
      <p:nvGrpSpPr>
        <p:cNvPr id="382" name="Shape 382"/>
        <p:cNvGrpSpPr/>
        <p:nvPr/>
      </p:nvGrpSpPr>
      <p:grpSpPr>
        <a:xfrm>
          <a:off x="0" y="0"/>
          <a:ext cx="0" cy="0"/>
          <a:chOff x="0" y="0"/>
          <a:chExt cx="0" cy="0"/>
        </a:xfrm>
      </p:grpSpPr>
      <p:sp>
        <p:nvSpPr>
          <p:cNvPr id="383" name="Google Shape;383;p9"/>
          <p:cNvSpPr txBox="1"/>
          <p:nvPr/>
        </p:nvSpPr>
        <p:spPr>
          <a:xfrm>
            <a:off x="17705643" y="9876776"/>
            <a:ext cx="286200" cy="238125"/>
          </a:xfrm>
          <a:prstGeom prst="rect">
            <a:avLst/>
          </a:prstGeom>
          <a:noFill/>
          <a:ln>
            <a:noFill/>
          </a:ln>
        </p:spPr>
        <p:txBody>
          <a:bodyPr anchorCtr="0" anchor="t" bIns="0" lIns="0" spcFirstLastPara="1" rIns="0" wrap="square" tIns="0">
            <a:spAutoFit/>
          </a:bodyPr>
          <a:lstStyle/>
          <a:p>
            <a:pPr indent="0" lvl="0" marL="0" marR="0" rtl="0" algn="r">
              <a:lnSpc>
                <a:spcPct val="119974"/>
              </a:lnSpc>
              <a:spcBef>
                <a:spcPts val="0"/>
              </a:spcBef>
              <a:spcAft>
                <a:spcPts val="0"/>
              </a:spcAft>
              <a:buNone/>
            </a:pPr>
            <a:r>
              <a:rPr b="0" i="0" lang="en-US" sz="1582" u="none" cap="none" strike="noStrike">
                <a:solidFill>
                  <a:srgbClr val="F1ECF0"/>
                </a:solidFill>
                <a:latin typeface="Open Sans"/>
                <a:ea typeface="Open Sans"/>
                <a:cs typeface="Open Sans"/>
                <a:sym typeface="Open Sans"/>
              </a:rPr>
              <a:t>‹#›</a:t>
            </a:r>
            <a:endParaRPr/>
          </a:p>
        </p:txBody>
      </p:sp>
      <p:sp>
        <p:nvSpPr>
          <p:cNvPr id="384" name="Google Shape;384;p9"/>
          <p:cNvSpPr/>
          <p:nvPr/>
        </p:nvSpPr>
        <p:spPr>
          <a:xfrm>
            <a:off x="75" y="9601425"/>
            <a:ext cx="18288000" cy="116110"/>
          </a:xfrm>
          <a:custGeom>
            <a:rect b="b" l="l" r="r" t="t"/>
            <a:pathLst>
              <a:path extrusionOk="0" h="154813" w="24384000">
                <a:moveTo>
                  <a:pt x="0" y="0"/>
                </a:moveTo>
                <a:lnTo>
                  <a:pt x="24384000" y="0"/>
                </a:lnTo>
                <a:lnTo>
                  <a:pt x="24384000" y="154813"/>
                </a:lnTo>
                <a:lnTo>
                  <a:pt x="0" y="154813"/>
                </a:lnTo>
                <a:close/>
              </a:path>
            </a:pathLst>
          </a:custGeom>
          <a:solidFill>
            <a:srgbClr val="271B2E"/>
          </a:solidFill>
          <a:ln>
            <a:noFill/>
          </a:ln>
        </p:spPr>
      </p:sp>
      <p:sp>
        <p:nvSpPr>
          <p:cNvPr id="385" name="Google Shape;385;p9"/>
          <p:cNvSpPr txBox="1"/>
          <p:nvPr/>
        </p:nvSpPr>
        <p:spPr>
          <a:xfrm>
            <a:off x="871526" y="9916923"/>
            <a:ext cx="10571400" cy="161925"/>
          </a:xfrm>
          <a:prstGeom prst="rect">
            <a:avLst/>
          </a:prstGeom>
          <a:noFill/>
          <a:ln>
            <a:noFill/>
          </a:ln>
        </p:spPr>
        <p:txBody>
          <a:bodyPr anchorCtr="0" anchor="t" bIns="0" lIns="0" spcFirstLastPara="1" rIns="0" wrap="square" tIns="0">
            <a:spAutoFit/>
          </a:bodyPr>
          <a:lstStyle/>
          <a:p>
            <a:pPr indent="0" lvl="0" marL="0" marR="0" rtl="0" algn="l">
              <a:lnSpc>
                <a:spcPct val="120055"/>
              </a:lnSpc>
              <a:spcBef>
                <a:spcPts val="0"/>
              </a:spcBef>
              <a:spcAft>
                <a:spcPts val="0"/>
              </a:spcAft>
              <a:buNone/>
            </a:pPr>
            <a:r>
              <a:rPr b="1" i="0" lang="en-US" sz="1087" u="none" cap="none" strike="noStrike">
                <a:solidFill>
                  <a:srgbClr val="F1ECF0"/>
                </a:solidFill>
                <a:latin typeface="Open Sans"/>
                <a:ea typeface="Open Sans"/>
                <a:cs typeface="Open Sans"/>
                <a:sym typeface="Open Sans"/>
              </a:rPr>
              <a:t>DOKUMEN RAHASIA I 2022 - KEMENDIKBUDRISTEK. INFORMASI INI BERSIFAT PRIBADI DAN RAHASIA. KONTEN APA PUN HANYA MILIK KEMENDIKBUDRISTEK</a:t>
            </a:r>
            <a:endParaRPr/>
          </a:p>
        </p:txBody>
      </p:sp>
      <p:sp>
        <p:nvSpPr>
          <p:cNvPr id="386" name="Google Shape;386;p9"/>
          <p:cNvSpPr/>
          <p:nvPr/>
        </p:nvSpPr>
        <p:spPr>
          <a:xfrm>
            <a:off x="17037520" y="9816405"/>
            <a:ext cx="379841" cy="385762"/>
          </a:xfrm>
          <a:custGeom>
            <a:rect b="b" l="l" r="r" t="t"/>
            <a:pathLst>
              <a:path extrusionOk="0" h="385762" w="379841">
                <a:moveTo>
                  <a:pt x="0" y="0"/>
                </a:moveTo>
                <a:lnTo>
                  <a:pt x="379841" y="0"/>
                </a:lnTo>
                <a:lnTo>
                  <a:pt x="379841" y="385762"/>
                </a:lnTo>
                <a:lnTo>
                  <a:pt x="0" y="385762"/>
                </a:lnTo>
                <a:lnTo>
                  <a:pt x="0" y="0"/>
                </a:lnTo>
                <a:close/>
              </a:path>
            </a:pathLst>
          </a:custGeom>
          <a:blipFill rotWithShape="1">
            <a:blip r:embed="rId3">
              <a:alphaModFix/>
            </a:blip>
            <a:stretch>
              <a:fillRect b="0" l="0" r="0" t="0"/>
            </a:stretch>
          </a:blipFill>
          <a:ln>
            <a:noFill/>
          </a:ln>
        </p:spPr>
      </p:sp>
      <p:grpSp>
        <p:nvGrpSpPr>
          <p:cNvPr id="387" name="Google Shape;387;p9"/>
          <p:cNvGrpSpPr/>
          <p:nvPr/>
        </p:nvGrpSpPr>
        <p:grpSpPr>
          <a:xfrm>
            <a:off x="3233061" y="231502"/>
            <a:ext cx="11788830" cy="1327842"/>
            <a:chOff x="0" y="-9525"/>
            <a:chExt cx="15718440" cy="1770456"/>
          </a:xfrm>
        </p:grpSpPr>
        <p:sp>
          <p:nvSpPr>
            <p:cNvPr id="388" name="Google Shape;388;p9"/>
            <p:cNvSpPr/>
            <p:nvPr/>
          </p:nvSpPr>
          <p:spPr>
            <a:xfrm>
              <a:off x="0" y="0"/>
              <a:ext cx="15718410" cy="1760855"/>
            </a:xfrm>
            <a:custGeom>
              <a:rect b="b" l="l" r="r" t="t"/>
              <a:pathLst>
                <a:path extrusionOk="0" h="1760855" w="15718410">
                  <a:moveTo>
                    <a:pt x="0" y="0"/>
                  </a:moveTo>
                  <a:lnTo>
                    <a:pt x="15718410" y="0"/>
                  </a:lnTo>
                  <a:lnTo>
                    <a:pt x="15718410" y="1760855"/>
                  </a:lnTo>
                  <a:lnTo>
                    <a:pt x="0" y="1760855"/>
                  </a:lnTo>
                  <a:close/>
                </a:path>
              </a:pathLst>
            </a:custGeom>
            <a:solidFill>
              <a:srgbClr val="271B2E"/>
            </a:solidFill>
            <a:ln>
              <a:noFill/>
            </a:ln>
          </p:spPr>
        </p:sp>
        <p:sp>
          <p:nvSpPr>
            <p:cNvPr id="389" name="Google Shape;389;p9"/>
            <p:cNvSpPr txBox="1"/>
            <p:nvPr/>
          </p:nvSpPr>
          <p:spPr>
            <a:xfrm>
              <a:off x="0" y="-9525"/>
              <a:ext cx="15718440" cy="1770456"/>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b="0" i="0" lang="en-US" sz="3600" u="none" cap="none" strike="noStrike">
                  <a:solidFill>
                    <a:srgbClr val="F1ECF0"/>
                  </a:solidFill>
                  <a:latin typeface="Archivo Black"/>
                  <a:ea typeface="Archivo Black"/>
                  <a:cs typeface="Archivo Black"/>
                  <a:sym typeface="Archivo Black"/>
                </a:rPr>
                <a:t>RENCANA PRODUK REGULASI SPBE TAHUN 2023</a:t>
              </a:r>
              <a:endParaRPr/>
            </a:p>
          </p:txBody>
        </p:sp>
      </p:grpSp>
      <p:sp>
        <p:nvSpPr>
          <p:cNvPr id="390" name="Google Shape;390;p9"/>
          <p:cNvSpPr/>
          <p:nvPr/>
        </p:nvSpPr>
        <p:spPr>
          <a:xfrm>
            <a:off x="7967" y="0"/>
            <a:ext cx="18280034" cy="10287000"/>
          </a:xfrm>
          <a:custGeom>
            <a:rect b="b" l="l" r="r" t="t"/>
            <a:pathLst>
              <a:path extrusionOk="0" h="10287000" w="18280034">
                <a:moveTo>
                  <a:pt x="0" y="0"/>
                </a:moveTo>
                <a:lnTo>
                  <a:pt x="18280033" y="0"/>
                </a:lnTo>
                <a:lnTo>
                  <a:pt x="18280033" y="10287000"/>
                </a:lnTo>
                <a:lnTo>
                  <a:pt x="0" y="10287000"/>
                </a:lnTo>
                <a:lnTo>
                  <a:pt x="0" y="0"/>
                </a:lnTo>
                <a:close/>
              </a:path>
            </a:pathLst>
          </a:custGeom>
          <a:blipFill rotWithShape="1">
            <a:blip r:embed="rId4">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