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850"/>
    <a:srgbClr val="E04444"/>
    <a:srgbClr val="3DB022"/>
    <a:srgbClr val="A162D0"/>
    <a:srgbClr val="F1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C4BB-1FDB-4A18-A7F9-3880E8091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F1182-19A7-4DD7-A609-A574B5A43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19540-CA42-4704-9445-E13D494A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817B-3C54-432F-BA35-E5CAB03E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9A16-2DCF-49C6-83F1-869B8587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694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2D75-A5B5-4DAA-9F09-4EB07E83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F32E4-FBEA-4F45-BEBF-AC6C0D60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161E1-0022-40EF-B186-334F0631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AB7C0-453C-44B9-85AE-21A04AC6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2273E-19E8-49D0-8701-3CC04B5E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312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91ABF-ED12-4D25-BF2F-B8228EC91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30C18-67F8-4397-A999-79D30C98C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6A4B-65EE-46DF-AE98-1A3CC347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CAA96-341F-4382-887F-2A160E58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49E6-7E67-46D9-871A-29C384D0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15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FB2E-CF3B-4E8E-900D-BCECA897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20EF-BEC2-4A5F-967E-B69F76BB4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3E9D9-30CF-46A0-A54E-7AFA24C0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D04FD-78F2-4A6F-A087-2ABBB13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9C07-3C0D-47F8-8CEC-511347A2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835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9BCA-A84F-4496-A834-A6139605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C55B9-2BF7-43B1-8430-102E69AB7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59D58-5C64-4B26-8312-E35D3F6C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7A09-4408-44BA-A19B-B9254553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FD16-50F5-4777-A855-3301CE4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045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693A-44F2-44E8-8C38-EF0CA8E1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1E05-2EE9-48EC-9F21-A8172251D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F2716-6BDF-4A6B-BC43-8523EC97A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3E21E-DB2B-47D4-AADC-1D730CA9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5264-1412-4158-B249-CC5B1259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CB056-A620-4BD6-8420-B434F299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00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70F9-6E50-47DF-BF46-6A8C1A45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C99B3-C58A-40C2-9F0D-36A1D6A5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506B3-F8EB-4106-943D-770F9546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DE2D1-F38C-491E-9FB6-CAB1A22D6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B4A11-67E8-4134-9E65-550CD4659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575B9-9893-4C88-9B58-5F4FE105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291E7-DA8F-4803-9B77-69C4B1A9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47383-0970-40E5-A7AF-C705907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969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689-054A-40B3-A028-7A6E8F8A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3A6CC-310F-4ECD-BC1F-FB2D036E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9B999-3365-4824-B94D-1A95F548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F5D89-0030-407C-B181-82FCFCA1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158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8B169-134D-487B-8EF6-E811BEDE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2161D-C4D2-4D28-AB77-31425597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1AEA5-3D12-45D6-A7A1-6C5F0398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679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E51D-8030-4629-A240-30B6E5D0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4C40-5F26-45AF-A7D7-E67169361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B41D4-6E9E-4FBB-B99A-B9911440A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F010B-3ACA-41B8-B3A2-AC2F45F7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BA04A-1479-471F-ACAA-A1CC677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E1B59-333E-4B38-A421-4FBAEDC6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206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D9A3-F6D8-43AA-9EF3-17E0FE55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60C0-0B68-4573-AC81-D2C85BD26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39AB9-B237-4F20-AFA5-7C1CCBE58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8EB74-CF43-4B32-93D7-3AD9B9AB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A4B95-2864-4272-8A6B-E6147345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262FB-3A8D-46D9-866E-F1037342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718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D33E0-8234-4BBB-82DA-B01F009C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063E4-AD11-4C49-8ECF-E114F3E4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FF44D-7BDF-4ABA-A79B-C9B635792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D59D-5710-4DED-80BD-2C255186C9EA}" type="datetimeFigureOut">
              <a:rPr lang="en-ID" smtClean="0"/>
              <a:t>30/09/2019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6504-E1D4-4A03-B2E0-919EDC288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79B55-906E-4414-8CE4-9DEC8B5E6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AA5F-3936-4345-8F23-8C60857328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096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FE3050-E745-4669-ADAE-7719A48505DE}"/>
              </a:ext>
            </a:extLst>
          </p:cNvPr>
          <p:cNvSpPr/>
          <p:nvPr/>
        </p:nvSpPr>
        <p:spPr>
          <a:xfrm>
            <a:off x="1074198" y="683581"/>
            <a:ext cx="10111666" cy="5468644"/>
          </a:xfrm>
          <a:prstGeom prst="rect">
            <a:avLst/>
          </a:prstGeom>
          <a:noFill/>
          <a:ln w="76200">
            <a:solidFill>
              <a:srgbClr val="E0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E635C-CF2D-4159-B28E-38B14296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9" y="2592280"/>
            <a:ext cx="5274634" cy="1484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767FEE-3365-42F2-93E4-EC8550E90145}"/>
              </a:ext>
            </a:extLst>
          </p:cNvPr>
          <p:cNvSpPr/>
          <p:nvPr/>
        </p:nvSpPr>
        <p:spPr>
          <a:xfrm>
            <a:off x="9552373" y="190870"/>
            <a:ext cx="230820" cy="1029810"/>
          </a:xfrm>
          <a:prstGeom prst="rect">
            <a:avLst/>
          </a:prstGeom>
          <a:solidFill>
            <a:srgbClr val="7A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5771D-36D9-4310-8861-B7BF793E85C9}"/>
              </a:ext>
            </a:extLst>
          </p:cNvPr>
          <p:cNvSpPr/>
          <p:nvPr/>
        </p:nvSpPr>
        <p:spPr>
          <a:xfrm>
            <a:off x="9864571" y="190870"/>
            <a:ext cx="230820" cy="1029810"/>
          </a:xfrm>
          <a:prstGeom prst="rect">
            <a:avLst/>
          </a:prstGeom>
          <a:solidFill>
            <a:srgbClr val="7A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7116E7-925B-4C14-942F-588CB230E227}"/>
              </a:ext>
            </a:extLst>
          </p:cNvPr>
          <p:cNvSpPr/>
          <p:nvPr/>
        </p:nvSpPr>
        <p:spPr>
          <a:xfrm>
            <a:off x="496040" y="962118"/>
            <a:ext cx="1156316" cy="114743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0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5086E-14E8-4EAF-A290-19EDB3142829}"/>
              </a:ext>
            </a:extLst>
          </p:cNvPr>
          <p:cNvSpPr txBox="1"/>
          <p:nvPr/>
        </p:nvSpPr>
        <p:spPr>
          <a:xfrm>
            <a:off x="1313895" y="4174658"/>
            <a:ext cx="4177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7AB850"/>
                </a:solidFill>
                <a:latin typeface="Bahnschrift SemiLight" panose="020B0502040204020203" pitchFamily="34" charset="0"/>
              </a:rPr>
              <a:t>Fitur</a:t>
            </a:r>
            <a:r>
              <a:rPr lang="en-US" sz="4400" b="1" dirty="0">
                <a:solidFill>
                  <a:srgbClr val="7AB850"/>
                </a:solidFill>
                <a:latin typeface="Bahnschrift SemiLight" panose="020B0502040204020203" pitchFamily="34" charset="0"/>
              </a:rPr>
              <a:t> dan </a:t>
            </a:r>
            <a:r>
              <a:rPr lang="en-US" sz="4400" b="1" dirty="0" err="1">
                <a:solidFill>
                  <a:srgbClr val="7AB850"/>
                </a:solidFill>
                <a:latin typeface="Bahnschrift SemiLight" panose="020B0502040204020203" pitchFamily="34" charset="0"/>
              </a:rPr>
              <a:t>Fungsi</a:t>
            </a:r>
            <a:endParaRPr lang="en-ID" sz="4400" b="1" dirty="0">
              <a:solidFill>
                <a:srgbClr val="7AB85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CA8AC-F96A-44CF-BB6F-59B5324E6CDA}"/>
              </a:ext>
            </a:extLst>
          </p:cNvPr>
          <p:cNvSpPr txBox="1"/>
          <p:nvPr/>
        </p:nvSpPr>
        <p:spPr>
          <a:xfrm>
            <a:off x="1313895" y="4811268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Bahnschrift SemiLight" panose="020B0502040204020203" pitchFamily="34" charset="0"/>
              </a:rPr>
              <a:t>Anjungan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Integritas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Akademik</a:t>
            </a:r>
            <a:r>
              <a:rPr lang="en-US" sz="2400" dirty="0">
                <a:latin typeface="Bahnschrift SemiLight" panose="020B0502040204020203" pitchFamily="34" charset="0"/>
              </a:rPr>
              <a:t> Indonesia</a:t>
            </a:r>
            <a:endParaRPr lang="en-ID" sz="2400" dirty="0">
              <a:latin typeface="Bahnschrift SemiLight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24481-BA18-4FAD-977D-B62F71600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18" y="2109557"/>
            <a:ext cx="813662" cy="7694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1CDCE0-50F1-4E49-921D-ADDF98E18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67" y="3010478"/>
            <a:ext cx="1463621" cy="14636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6851A4-F2CC-4C2C-B33E-6CED48129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71" y="2670504"/>
            <a:ext cx="812994" cy="769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93BCC4-2BFA-4191-97D4-E49FD3879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47" y="3932656"/>
            <a:ext cx="83903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1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446B49-B681-4D0D-A589-9439FDF21C56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8B1031-6ACD-4FD0-BAF7-1DB8C558C28B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2A6983-D717-4DD8-BEB3-996CAC3507C5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F073D-BC8C-4697-BF90-E4BBC97E6515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2A40BB-EFDE-4057-B7B8-552125F9C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15442C3-906D-4C2F-B409-B335B1FF266F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E65FD-CC86-4A5B-B134-2994A2CBE819}"/>
              </a:ext>
            </a:extLst>
          </p:cNvPr>
          <p:cNvSpPr/>
          <p:nvPr/>
        </p:nvSpPr>
        <p:spPr>
          <a:xfrm>
            <a:off x="7445406" y="909002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latin typeface="Copperplate Gothic Bold" panose="020E0705020206020404" pitchFamily="34" charset="0"/>
              </a:rPr>
              <a:t>Sumber</a:t>
            </a:r>
            <a:endParaRPr lang="en-US" b="1" dirty="0">
              <a:latin typeface="Copperplate Gothic Bold" panose="020E0705020206020404" pitchFamily="34" charset="0"/>
            </a:endParaRPr>
          </a:p>
          <a:p>
            <a:r>
              <a:rPr lang="en-US" b="1" dirty="0">
                <a:latin typeface="Copperplate Gothic Bold" panose="020E0705020206020404" pitchFamily="34" charset="0"/>
              </a:rPr>
              <a:t>KASUS RETRAKSI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D13C6-E39F-4256-8073-ABDE1A55F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70" y="1872374"/>
            <a:ext cx="3854525" cy="898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37B23-11D4-424E-9C5A-68A3C57C2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51" y="2884604"/>
            <a:ext cx="1088792" cy="1088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683669-26D6-4F28-AA97-5E2E78BE85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4483" r="7100" b="25823"/>
          <a:stretch/>
        </p:blipFill>
        <p:spPr>
          <a:xfrm>
            <a:off x="1644403" y="3286745"/>
            <a:ext cx="3160346" cy="1047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AE4CD4-F8BB-49C8-B1F2-99232437B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5" y="4601913"/>
            <a:ext cx="3296574" cy="10559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FF8E14-C8B7-40A9-8BB1-62DC90A42C12}"/>
              </a:ext>
            </a:extLst>
          </p:cNvPr>
          <p:cNvSpPr/>
          <p:nvPr/>
        </p:nvSpPr>
        <p:spPr>
          <a:xfrm>
            <a:off x="10733923" y="909002"/>
            <a:ext cx="1179910" cy="842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Bahnschrift SemiLight" panose="020B0502040204020203" pitchFamily="34" charset="0"/>
              </a:rPr>
              <a:t>252</a:t>
            </a:r>
            <a:endParaRPr lang="en-ID" sz="48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0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1639F-B38E-4DCE-886D-E877CACC1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68"/>
          <a:stretch/>
        </p:blipFill>
        <p:spPr>
          <a:xfrm>
            <a:off x="1216552" y="953092"/>
            <a:ext cx="10039199" cy="47195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E82CD3-47E3-4994-A491-43225A469597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992FAA-FD7B-4F06-9DA9-628E8D12CE83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A1DA8B-ED38-465A-977D-3DD74E0230B9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9D9521-6D8B-44F0-8153-DAA0078372E9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395DB-F54C-4C71-B946-40190C7D9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FCE5AD8-0D50-4B41-A013-9324CCF207A4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8674F-CBD5-4A39-9BC6-BF90957069A9}"/>
              </a:ext>
            </a:extLst>
          </p:cNvPr>
          <p:cNvSpPr/>
          <p:nvPr/>
        </p:nvSpPr>
        <p:spPr>
          <a:xfrm>
            <a:off x="7430610" y="1811826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MENDAFTARKAN</a:t>
            </a:r>
            <a:endParaRPr lang="en-US" b="1" dirty="0">
              <a:latin typeface="Copperplate Gothic Bold" panose="020E0705020206020404" pitchFamily="34" charset="0"/>
            </a:endParaRPr>
          </a:p>
          <a:p>
            <a:r>
              <a:rPr lang="en-US" b="1" dirty="0">
                <a:latin typeface="Copperplate Gothic Bold" panose="020E0705020206020404" pitchFamily="34" charset="0"/>
              </a:rPr>
              <a:t>KASUS RETRAKSI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0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2616C-A183-4D6D-A7D0-5D4DD1B53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1" t="27310" r="13343" b="49942"/>
          <a:stretch/>
        </p:blipFill>
        <p:spPr>
          <a:xfrm>
            <a:off x="1491549" y="2681765"/>
            <a:ext cx="10067168" cy="166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430610" y="1811826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FORM PENDAFTARAN</a:t>
            </a:r>
            <a:endParaRPr lang="en-US" b="1" dirty="0">
              <a:latin typeface="Copperplate Gothic Bold" panose="020E0705020206020404" pitchFamily="34" charset="0"/>
            </a:endParaRPr>
          </a:p>
          <a:p>
            <a:r>
              <a:rPr lang="en-US" b="1" dirty="0">
                <a:latin typeface="Copperplate Gothic Bold" panose="020E0705020206020404" pitchFamily="34" charset="0"/>
              </a:rPr>
              <a:t>KASUS RETRAKSI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9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FORM PENDAFTARAN</a:t>
            </a:r>
            <a:endParaRPr lang="en-US" b="1" dirty="0">
              <a:latin typeface="Copperplate Gothic Bold" panose="020E0705020206020404" pitchFamily="34" charset="0"/>
            </a:endParaRPr>
          </a:p>
          <a:p>
            <a:r>
              <a:rPr lang="en-US" b="1" dirty="0">
                <a:latin typeface="Copperplate Gothic Bold" panose="020E0705020206020404" pitchFamily="34" charset="0"/>
              </a:rPr>
              <a:t>KASUS RETRAKSI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083C3-E0A9-4E35-8DC6-3B226BF39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6" t="14896" r="55410" b="19438"/>
          <a:stretch/>
        </p:blipFill>
        <p:spPr>
          <a:xfrm>
            <a:off x="1216552" y="1034061"/>
            <a:ext cx="4115556" cy="4600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2D10C4-1314-4A8F-B021-16551BA26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47" t="14404" r="13786" b="22887"/>
          <a:stretch/>
        </p:blipFill>
        <p:spPr>
          <a:xfrm>
            <a:off x="6109094" y="2246050"/>
            <a:ext cx="5147791" cy="421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2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49FE1-80DF-4DEB-B3CF-7750110149D1}"/>
              </a:ext>
            </a:extLst>
          </p:cNvPr>
          <p:cNvCxnSpPr>
            <a:cxnSpLocks/>
          </p:cNvCxnSpPr>
          <p:nvPr/>
        </p:nvCxnSpPr>
        <p:spPr>
          <a:xfrm>
            <a:off x="4159510" y="1145913"/>
            <a:ext cx="0" cy="50977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AC5AFD-1683-4665-ADBD-1A4D38F2996E}"/>
              </a:ext>
            </a:extLst>
          </p:cNvPr>
          <p:cNvGrpSpPr/>
          <p:nvPr/>
        </p:nvGrpSpPr>
        <p:grpSpPr>
          <a:xfrm>
            <a:off x="4024510" y="1399451"/>
            <a:ext cx="270000" cy="270000"/>
            <a:chOff x="4483964" y="1465564"/>
            <a:chExt cx="270000" cy="27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6107B5-3F88-4D50-88CF-91FC3DD11527}"/>
                </a:ext>
              </a:extLst>
            </p:cNvPr>
            <p:cNvSpPr/>
            <p:nvPr/>
          </p:nvSpPr>
          <p:spPr>
            <a:xfrm>
              <a:off x="4527613" y="1509211"/>
              <a:ext cx="187200" cy="187200"/>
            </a:xfrm>
            <a:prstGeom prst="ellipse">
              <a:avLst/>
            </a:prstGeom>
            <a:solidFill>
              <a:srgbClr val="7A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E065-1459-44E2-AEE4-00D3694A3B10}"/>
                </a:ext>
              </a:extLst>
            </p:cNvPr>
            <p:cNvSpPr/>
            <p:nvPr/>
          </p:nvSpPr>
          <p:spPr>
            <a:xfrm>
              <a:off x="4483964" y="1465564"/>
              <a:ext cx="270000" cy="270000"/>
            </a:xfrm>
            <a:prstGeom prst="ellipse">
              <a:avLst/>
            </a:prstGeom>
            <a:noFill/>
            <a:ln w="28575">
              <a:solidFill>
                <a:srgbClr val="E04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68EB60-DDE2-4E7E-B617-62478624E99F}"/>
              </a:ext>
            </a:extLst>
          </p:cNvPr>
          <p:cNvGrpSpPr/>
          <p:nvPr/>
        </p:nvGrpSpPr>
        <p:grpSpPr>
          <a:xfrm>
            <a:off x="4020871" y="2108568"/>
            <a:ext cx="270000" cy="270000"/>
            <a:chOff x="4483964" y="1465564"/>
            <a:chExt cx="270000" cy="27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FF0C17-ECDA-4302-893F-8270298AF2F6}"/>
                </a:ext>
              </a:extLst>
            </p:cNvPr>
            <p:cNvSpPr/>
            <p:nvPr/>
          </p:nvSpPr>
          <p:spPr>
            <a:xfrm>
              <a:off x="4527613" y="1509211"/>
              <a:ext cx="187200" cy="187200"/>
            </a:xfrm>
            <a:prstGeom prst="ellipse">
              <a:avLst/>
            </a:prstGeom>
            <a:solidFill>
              <a:srgbClr val="7A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14A627-892A-426E-99AE-FE68FA47C5D5}"/>
                </a:ext>
              </a:extLst>
            </p:cNvPr>
            <p:cNvSpPr/>
            <p:nvPr/>
          </p:nvSpPr>
          <p:spPr>
            <a:xfrm>
              <a:off x="4483964" y="1465564"/>
              <a:ext cx="270000" cy="270000"/>
            </a:xfrm>
            <a:prstGeom prst="ellipse">
              <a:avLst/>
            </a:prstGeom>
            <a:noFill/>
            <a:ln w="28575">
              <a:solidFill>
                <a:srgbClr val="E04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CEE126-D6BB-4919-9410-2DED8F863917}"/>
              </a:ext>
            </a:extLst>
          </p:cNvPr>
          <p:cNvSpPr txBox="1"/>
          <p:nvPr/>
        </p:nvSpPr>
        <p:spPr>
          <a:xfrm>
            <a:off x="2445789" y="1303618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Pelapor</a:t>
            </a:r>
            <a:r>
              <a:rPr lang="en-US" sz="1200" b="1" dirty="0">
                <a:solidFill>
                  <a:srgbClr val="7AB850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melaporkan</a:t>
            </a:r>
            <a:endParaRPr lang="en-US" sz="1200" b="1" dirty="0">
              <a:latin typeface="Bahnschrift" panose="020B0502040204020203" pitchFamily="34" charset="0"/>
            </a:endParaRPr>
          </a:p>
          <a:p>
            <a:r>
              <a:rPr lang="en-US" sz="1200" b="1" dirty="0" err="1">
                <a:latin typeface="Bahnschrift" panose="020B0502040204020203" pitchFamily="34" charset="0"/>
              </a:rPr>
              <a:t>kasus</a:t>
            </a:r>
            <a:endParaRPr lang="en-ID" sz="1200" b="1" dirty="0">
              <a:latin typeface="Bahnschrift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C6883E-98F4-4882-BB77-9EEFAD12499E}"/>
              </a:ext>
            </a:extLst>
          </p:cNvPr>
          <p:cNvSpPr txBox="1"/>
          <p:nvPr/>
        </p:nvSpPr>
        <p:spPr>
          <a:xfrm>
            <a:off x="4386929" y="2101569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04444"/>
                </a:solidFill>
                <a:latin typeface="Bahnschrift Light" panose="020B0502040204020203" pitchFamily="34" charset="0"/>
              </a:rPr>
              <a:t>Admin</a:t>
            </a:r>
            <a:r>
              <a:rPr lang="en-US" sz="1200" b="1" dirty="0">
                <a:solidFill>
                  <a:srgbClr val="7AB850"/>
                </a:solidFill>
                <a:latin typeface="Bahnschrift Light" panose="020B0502040204020203" pitchFamily="34" charset="0"/>
              </a:rPr>
              <a:t> </a:t>
            </a:r>
            <a:r>
              <a:rPr lang="en-US" sz="1200" b="1" dirty="0" err="1">
                <a:latin typeface="Bahnschrift Light" panose="020B0502040204020203" pitchFamily="34" charset="0"/>
              </a:rPr>
              <a:t>memvalidasi</a:t>
            </a:r>
            <a:endParaRPr lang="en-ID" sz="1200" b="1" dirty="0">
              <a:latin typeface="Bahnschrift Light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CC43B9-0D31-4134-B882-81383A89CD4B}"/>
              </a:ext>
            </a:extLst>
          </p:cNvPr>
          <p:cNvGrpSpPr/>
          <p:nvPr/>
        </p:nvGrpSpPr>
        <p:grpSpPr>
          <a:xfrm>
            <a:off x="4018655" y="2817685"/>
            <a:ext cx="270000" cy="270000"/>
            <a:chOff x="4483964" y="1465564"/>
            <a:chExt cx="270000" cy="27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B5F2E4-05DE-4F3F-9F4A-860CCECBD4DB}"/>
                </a:ext>
              </a:extLst>
            </p:cNvPr>
            <p:cNvSpPr/>
            <p:nvPr/>
          </p:nvSpPr>
          <p:spPr>
            <a:xfrm>
              <a:off x="4527613" y="1509211"/>
              <a:ext cx="187200" cy="187200"/>
            </a:xfrm>
            <a:prstGeom prst="ellipse">
              <a:avLst/>
            </a:prstGeom>
            <a:solidFill>
              <a:srgbClr val="7A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8EA1499-1956-4905-927F-1413C16B799C}"/>
                </a:ext>
              </a:extLst>
            </p:cNvPr>
            <p:cNvSpPr/>
            <p:nvPr/>
          </p:nvSpPr>
          <p:spPr>
            <a:xfrm>
              <a:off x="4483964" y="1465564"/>
              <a:ext cx="270000" cy="270000"/>
            </a:xfrm>
            <a:prstGeom prst="ellipse">
              <a:avLst/>
            </a:prstGeom>
            <a:noFill/>
            <a:ln w="28575">
              <a:solidFill>
                <a:srgbClr val="E04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5C2F167-FD4C-4FE1-9C22-BFF7E4A45ADB}"/>
              </a:ext>
            </a:extLst>
          </p:cNvPr>
          <p:cNvSpPr txBox="1"/>
          <p:nvPr/>
        </p:nvSpPr>
        <p:spPr>
          <a:xfrm>
            <a:off x="2439934" y="2721852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04444"/>
                </a:solidFill>
                <a:latin typeface="Bahnschrift" panose="020B0502040204020203" pitchFamily="34" charset="0"/>
              </a:rPr>
              <a:t>Admin</a:t>
            </a:r>
            <a:r>
              <a:rPr lang="en-US" sz="1200" b="1" dirty="0">
                <a:solidFill>
                  <a:srgbClr val="7AB850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meneruskan</a:t>
            </a:r>
            <a:endParaRPr lang="en-US" sz="1200" b="1" dirty="0">
              <a:latin typeface="Bahnschrift" panose="020B0502040204020203" pitchFamily="34" charset="0"/>
            </a:endParaRPr>
          </a:p>
          <a:p>
            <a:r>
              <a:rPr lang="en-US" sz="1200" b="1" dirty="0" err="1">
                <a:latin typeface="Bahnschrift" panose="020B0502040204020203" pitchFamily="34" charset="0"/>
              </a:rPr>
              <a:t>Ke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pimpinan</a:t>
            </a:r>
            <a:r>
              <a:rPr lang="en-US" sz="1200" b="1" dirty="0">
                <a:latin typeface="Bahnschrift" panose="020B0502040204020203" pitchFamily="34" charset="0"/>
              </a:rPr>
              <a:t> PT</a:t>
            </a:r>
            <a:endParaRPr lang="en-ID" sz="1200" b="1" dirty="0">
              <a:latin typeface="Bahnschrift" panose="020B050204020402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80CEC0-2548-4EC1-BA96-F4124F0D05F0}"/>
              </a:ext>
            </a:extLst>
          </p:cNvPr>
          <p:cNvGrpSpPr/>
          <p:nvPr/>
        </p:nvGrpSpPr>
        <p:grpSpPr>
          <a:xfrm>
            <a:off x="4018655" y="3494648"/>
            <a:ext cx="270000" cy="270000"/>
            <a:chOff x="4483964" y="1465564"/>
            <a:chExt cx="270000" cy="27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6E2CA2-613F-4C76-B9B4-2D1C7C61FBF2}"/>
                </a:ext>
              </a:extLst>
            </p:cNvPr>
            <p:cNvSpPr/>
            <p:nvPr/>
          </p:nvSpPr>
          <p:spPr>
            <a:xfrm>
              <a:off x="4527613" y="1509211"/>
              <a:ext cx="187200" cy="187200"/>
            </a:xfrm>
            <a:prstGeom prst="ellipse">
              <a:avLst/>
            </a:prstGeom>
            <a:solidFill>
              <a:srgbClr val="7A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679171-9B21-4F02-B923-CF3B8F26FE42}"/>
                </a:ext>
              </a:extLst>
            </p:cNvPr>
            <p:cNvSpPr/>
            <p:nvPr/>
          </p:nvSpPr>
          <p:spPr>
            <a:xfrm>
              <a:off x="4483964" y="1465564"/>
              <a:ext cx="270000" cy="270000"/>
            </a:xfrm>
            <a:prstGeom prst="ellipse">
              <a:avLst/>
            </a:prstGeom>
            <a:noFill/>
            <a:ln w="28575">
              <a:solidFill>
                <a:srgbClr val="E04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5F5F897-B65D-4DD0-BC5F-ACD19342C689}"/>
              </a:ext>
            </a:extLst>
          </p:cNvPr>
          <p:cNvSpPr txBox="1"/>
          <p:nvPr/>
        </p:nvSpPr>
        <p:spPr>
          <a:xfrm>
            <a:off x="4384713" y="3487649"/>
            <a:ext cx="2850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Pimpinan</a:t>
            </a:r>
            <a:r>
              <a:rPr lang="en-US" sz="1200" b="1" dirty="0">
                <a:solidFill>
                  <a:srgbClr val="E04444"/>
                </a:solidFill>
                <a:latin typeface="Bahnschrift" panose="020B0502040204020203" pitchFamily="34" charset="0"/>
              </a:rPr>
              <a:t> PT</a:t>
            </a:r>
            <a:r>
              <a:rPr lang="en-US" sz="1200" b="1" dirty="0">
                <a:solidFill>
                  <a:srgbClr val="7AB850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memproses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selama</a:t>
            </a:r>
            <a:r>
              <a:rPr lang="en-US" sz="1200" b="1" dirty="0">
                <a:latin typeface="Bahnschrift" panose="020B0502040204020203" pitchFamily="34" charset="0"/>
              </a:rPr>
              <a:t> 21 </a:t>
            </a:r>
            <a:r>
              <a:rPr lang="en-US" sz="1200" b="1" dirty="0" err="1">
                <a:latin typeface="Bahnschrift" panose="020B0502040204020203" pitchFamily="34" charset="0"/>
              </a:rPr>
              <a:t>hari</a:t>
            </a:r>
            <a:endParaRPr lang="en-ID" sz="1200" b="1" dirty="0">
              <a:latin typeface="Bahnschrift" panose="020B050204020402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E2F4B5-8D56-47EF-8823-B4380994AC61}"/>
              </a:ext>
            </a:extLst>
          </p:cNvPr>
          <p:cNvGrpSpPr/>
          <p:nvPr/>
        </p:nvGrpSpPr>
        <p:grpSpPr>
          <a:xfrm>
            <a:off x="4010518" y="4188108"/>
            <a:ext cx="270000" cy="270000"/>
            <a:chOff x="4483964" y="1465564"/>
            <a:chExt cx="270000" cy="27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8A6157-269E-4146-A840-47B09AAD4FF0}"/>
                </a:ext>
              </a:extLst>
            </p:cNvPr>
            <p:cNvSpPr/>
            <p:nvPr/>
          </p:nvSpPr>
          <p:spPr>
            <a:xfrm>
              <a:off x="4527613" y="1509211"/>
              <a:ext cx="187200" cy="187200"/>
            </a:xfrm>
            <a:prstGeom prst="ellipse">
              <a:avLst/>
            </a:prstGeom>
            <a:solidFill>
              <a:srgbClr val="7A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B32B892-B702-435D-BA46-EC848ECC3C1E}"/>
                </a:ext>
              </a:extLst>
            </p:cNvPr>
            <p:cNvSpPr/>
            <p:nvPr/>
          </p:nvSpPr>
          <p:spPr>
            <a:xfrm>
              <a:off x="4483964" y="1465564"/>
              <a:ext cx="270000" cy="270000"/>
            </a:xfrm>
            <a:prstGeom prst="ellipse">
              <a:avLst/>
            </a:prstGeom>
            <a:noFill/>
            <a:ln w="28575">
              <a:solidFill>
                <a:srgbClr val="E04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AF8F2C0-8DD0-44CC-B4A4-A74D43F783AC}"/>
              </a:ext>
            </a:extLst>
          </p:cNvPr>
          <p:cNvSpPr txBox="1"/>
          <p:nvPr/>
        </p:nvSpPr>
        <p:spPr>
          <a:xfrm>
            <a:off x="2166866" y="409227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04444"/>
                </a:solidFill>
                <a:latin typeface="Bahnschrift" panose="020B0502040204020203" pitchFamily="34" charset="0"/>
              </a:rPr>
              <a:t>Admin</a:t>
            </a:r>
            <a:r>
              <a:rPr lang="en-US" sz="1200" b="1" dirty="0">
                <a:solidFill>
                  <a:srgbClr val="7AB850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mengambil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alih</a:t>
            </a:r>
            <a:endParaRPr lang="en-US" sz="1200" b="1" dirty="0">
              <a:latin typeface="Bahnschrift" panose="020B0502040204020203" pitchFamily="34" charset="0"/>
            </a:endParaRPr>
          </a:p>
          <a:p>
            <a:r>
              <a:rPr lang="en-US" sz="1200" b="1" dirty="0" err="1">
                <a:latin typeface="Bahnschrift" panose="020B0502040204020203" pitchFamily="34" charset="0"/>
              </a:rPr>
              <a:t>untuk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memproses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kasus</a:t>
            </a:r>
            <a:endParaRPr lang="en-ID" sz="1200" b="1" dirty="0">
              <a:latin typeface="Bahnschrift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C40D90-81F8-4BE3-A27A-D5DB7D2EC7F4}"/>
              </a:ext>
            </a:extLst>
          </p:cNvPr>
          <p:cNvSpPr/>
          <p:nvPr/>
        </p:nvSpPr>
        <p:spPr>
          <a:xfrm>
            <a:off x="2096431" y="3932384"/>
            <a:ext cx="2393858" cy="781446"/>
          </a:xfrm>
          <a:prstGeom prst="rect">
            <a:avLst/>
          </a:prstGeom>
          <a:noFill/>
          <a:ln w="19050">
            <a:solidFill>
              <a:srgbClr val="7AB8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Arrow: Notched Right 40">
            <a:extLst>
              <a:ext uri="{FF2B5EF4-FFF2-40B4-BE49-F238E27FC236}">
                <a16:creationId xmlns:a16="http://schemas.microsoft.com/office/drawing/2014/main" id="{4BC87CD6-6E93-414D-B27D-3B342BB434D1}"/>
              </a:ext>
            </a:extLst>
          </p:cNvPr>
          <p:cNvSpPr/>
          <p:nvPr/>
        </p:nvSpPr>
        <p:spPr>
          <a:xfrm flipH="1">
            <a:off x="4697913" y="4092275"/>
            <a:ext cx="555255" cy="393511"/>
          </a:xfrm>
          <a:prstGeom prst="notchedRightArrow">
            <a:avLst/>
          </a:prstGeom>
          <a:solidFill>
            <a:srgbClr val="7A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945C20-04EA-4A60-837C-7D5517A0C849}"/>
              </a:ext>
            </a:extLst>
          </p:cNvPr>
          <p:cNvSpPr txBox="1"/>
          <p:nvPr/>
        </p:nvSpPr>
        <p:spPr>
          <a:xfrm>
            <a:off x="5359572" y="3965864"/>
            <a:ext cx="187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Jika</a:t>
            </a:r>
            <a:r>
              <a:rPr lang="en-US" sz="1200" b="1" dirty="0">
                <a:solidFill>
                  <a:srgbClr val="E04444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Pimpinan</a:t>
            </a:r>
            <a:r>
              <a:rPr lang="en-US" sz="1200" b="1" dirty="0">
                <a:solidFill>
                  <a:srgbClr val="E04444"/>
                </a:solidFill>
                <a:latin typeface="Bahnschrift" panose="020B0502040204020203" pitchFamily="34" charset="0"/>
              </a:rPr>
              <a:t> PT </a:t>
            </a:r>
            <a:r>
              <a:rPr lang="en-US" sz="1200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tidak</a:t>
            </a:r>
            <a:r>
              <a:rPr lang="en-US" sz="1200" b="1" dirty="0">
                <a:solidFill>
                  <a:srgbClr val="E04444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menyelesaikan</a:t>
            </a:r>
            <a:r>
              <a:rPr lang="en-US" sz="1200" b="1" dirty="0">
                <a:solidFill>
                  <a:srgbClr val="E04444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kasus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selama</a:t>
            </a:r>
            <a:r>
              <a:rPr lang="en-US" sz="1200" b="1" dirty="0">
                <a:latin typeface="Bahnschrift" panose="020B0502040204020203" pitchFamily="34" charset="0"/>
              </a:rPr>
              <a:t> 21 </a:t>
            </a:r>
            <a:r>
              <a:rPr lang="en-US" sz="1200" b="1" dirty="0" err="1">
                <a:latin typeface="Bahnschrift" panose="020B0502040204020203" pitchFamily="34" charset="0"/>
              </a:rPr>
              <a:t>hari</a:t>
            </a:r>
            <a:endParaRPr lang="en-ID" sz="1200" b="1" dirty="0">
              <a:latin typeface="Bahnschrift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AD0375-7E57-4826-B6B7-DF591F06A22D}"/>
              </a:ext>
            </a:extLst>
          </p:cNvPr>
          <p:cNvGrpSpPr/>
          <p:nvPr/>
        </p:nvGrpSpPr>
        <p:grpSpPr>
          <a:xfrm>
            <a:off x="4018655" y="4952959"/>
            <a:ext cx="270000" cy="270000"/>
            <a:chOff x="4483964" y="1465564"/>
            <a:chExt cx="270000" cy="27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1C0884F-D9DF-4808-9F8D-62DAF0F73AC8}"/>
                </a:ext>
              </a:extLst>
            </p:cNvPr>
            <p:cNvSpPr/>
            <p:nvPr/>
          </p:nvSpPr>
          <p:spPr>
            <a:xfrm>
              <a:off x="4527613" y="1509211"/>
              <a:ext cx="187200" cy="187200"/>
            </a:xfrm>
            <a:prstGeom prst="ellipse">
              <a:avLst/>
            </a:prstGeom>
            <a:solidFill>
              <a:srgbClr val="7A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82ED0F-8F4A-4379-835E-B848BAC133BC}"/>
                </a:ext>
              </a:extLst>
            </p:cNvPr>
            <p:cNvSpPr/>
            <p:nvPr/>
          </p:nvSpPr>
          <p:spPr>
            <a:xfrm>
              <a:off x="4483964" y="1465564"/>
              <a:ext cx="270000" cy="270000"/>
            </a:xfrm>
            <a:prstGeom prst="ellipse">
              <a:avLst/>
            </a:prstGeom>
            <a:noFill/>
            <a:ln w="28575">
              <a:solidFill>
                <a:srgbClr val="E04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2595AA9-D3E2-4E4A-8548-49C84A3E2F30}"/>
              </a:ext>
            </a:extLst>
          </p:cNvPr>
          <p:cNvSpPr txBox="1"/>
          <p:nvPr/>
        </p:nvSpPr>
        <p:spPr>
          <a:xfrm>
            <a:off x="4384713" y="4945960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hnschrift" panose="020B0502040204020203" pitchFamily="34" charset="0"/>
              </a:rPr>
              <a:t>Hasil </a:t>
            </a:r>
            <a:r>
              <a:rPr lang="en-US" sz="1200" b="1" dirty="0" err="1">
                <a:latin typeface="Bahnschrift" panose="020B0502040204020203" pitchFamily="34" charset="0"/>
              </a:rPr>
              <a:t>Akhir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dari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pelaporan</a:t>
            </a:r>
            <a:r>
              <a:rPr lang="en-US" sz="1200" b="1" dirty="0">
                <a:latin typeface="Bahnschrift" panose="020B0502040204020203" pitchFamily="34" charset="0"/>
              </a:rPr>
              <a:t> </a:t>
            </a:r>
            <a:r>
              <a:rPr lang="en-US" sz="1200" b="1" dirty="0" err="1">
                <a:latin typeface="Bahnschrift" panose="020B0502040204020203" pitchFamily="34" charset="0"/>
              </a:rPr>
              <a:t>kasus</a:t>
            </a:r>
            <a:endParaRPr lang="en-ID" sz="1200" b="1" dirty="0">
              <a:latin typeface="Bahnschrift" panose="020B0502040204020203" pitchFamily="34" charset="0"/>
            </a:endParaRPr>
          </a:p>
        </p:txBody>
      </p:sp>
      <p:pic>
        <p:nvPicPr>
          <p:cNvPr id="48" name="Graphic 47" descr="Lock">
            <a:extLst>
              <a:ext uri="{FF2B5EF4-FFF2-40B4-BE49-F238E27FC236}">
                <a16:creationId xmlns:a16="http://schemas.microsoft.com/office/drawing/2014/main" id="{BB56B3C8-CCAA-4C9D-8C76-3CDA7F1D1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4160" y="2711748"/>
            <a:ext cx="914400" cy="91440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120B3A7-2964-467C-9128-270EE4A11F2E}"/>
              </a:ext>
            </a:extLst>
          </p:cNvPr>
          <p:cNvSpPr/>
          <p:nvPr/>
        </p:nvSpPr>
        <p:spPr>
          <a:xfrm>
            <a:off x="7482355" y="2378568"/>
            <a:ext cx="4031978" cy="1809540"/>
          </a:xfrm>
          <a:prstGeom prst="roundRect">
            <a:avLst>
              <a:gd name="adj" fmla="val 5874"/>
            </a:avLst>
          </a:prstGeom>
          <a:noFill/>
          <a:ln w="28575">
            <a:solidFill>
              <a:srgbClr val="E044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697FF6-C776-41E0-A6EE-D44F674381A3}"/>
              </a:ext>
            </a:extLst>
          </p:cNvPr>
          <p:cNvSpPr txBox="1"/>
          <p:nvPr/>
        </p:nvSpPr>
        <p:spPr>
          <a:xfrm>
            <a:off x="8578560" y="2544674"/>
            <a:ext cx="2704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Pelapor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Wajib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terdaftar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di SISTEM,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Dan </a:t>
            </a:r>
            <a:r>
              <a:rPr lang="en-US" b="1" dirty="0" err="1">
                <a:solidFill>
                  <a:srgbClr val="E04444"/>
                </a:solidFill>
                <a:latin typeface="Bahnschrift" panose="020B0502040204020203" pitchFamily="34" charset="0"/>
              </a:rPr>
              <a:t>Wajib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login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saat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melaporkan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Kasus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8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TAHAP 1</a:t>
            </a:r>
          </a:p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1B18D-2AD1-48E3-A527-BB3BC4C4E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6"/>
          <a:stretch/>
        </p:blipFill>
        <p:spPr>
          <a:xfrm>
            <a:off x="1988965" y="2257364"/>
            <a:ext cx="8391624" cy="29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8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TAHAP 2</a:t>
            </a:r>
          </a:p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1B18D-2AD1-48E3-A527-BB3BC4C4E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 b="61914"/>
          <a:stretch/>
        </p:blipFill>
        <p:spPr>
          <a:xfrm>
            <a:off x="1394060" y="2031973"/>
            <a:ext cx="10181480" cy="44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TAHAP 3</a:t>
            </a:r>
          </a:p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1B18D-2AD1-48E3-A527-BB3BC4C4E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0" b="52590"/>
          <a:stretch/>
        </p:blipFill>
        <p:spPr>
          <a:xfrm>
            <a:off x="1101717" y="2583405"/>
            <a:ext cx="10181480" cy="29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TAHAP 4</a:t>
            </a:r>
          </a:p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1B18D-2AD1-48E3-A527-BB3BC4C4E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0" b="42009"/>
          <a:stretch/>
        </p:blipFill>
        <p:spPr>
          <a:xfrm>
            <a:off x="1101717" y="2467994"/>
            <a:ext cx="10181480" cy="27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TAHAP 5</a:t>
            </a:r>
          </a:p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1B18D-2AD1-48E3-A527-BB3BC4C4E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3" b="32572"/>
          <a:stretch/>
        </p:blipFill>
        <p:spPr>
          <a:xfrm>
            <a:off x="1101717" y="2459122"/>
            <a:ext cx="10181480" cy="28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9AFE3A-0F54-44D7-A92D-FED9C8D03E9D}"/>
              </a:ext>
            </a:extLst>
          </p:cNvPr>
          <p:cNvSpPr txBox="1"/>
          <p:nvPr/>
        </p:nvSpPr>
        <p:spPr>
          <a:xfrm>
            <a:off x="3622405" y="2218988"/>
            <a:ext cx="494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Bahnschrift SemiBold SemiConden" panose="020B0502040204020203" pitchFamily="34" charset="0"/>
              </a:rPr>
              <a:t>Anjungan</a:t>
            </a:r>
            <a:r>
              <a:rPr lang="en-US" sz="2400" dirty="0">
                <a:latin typeface="Bahnschrift SemiBold SemiConden" panose="020B0502040204020203" pitchFamily="34" charset="0"/>
              </a:rPr>
              <a:t> </a:t>
            </a:r>
            <a:r>
              <a:rPr lang="en-US" sz="2400" dirty="0" err="1">
                <a:latin typeface="Bahnschrift SemiBold SemiConden" panose="020B0502040204020203" pitchFamily="34" charset="0"/>
              </a:rPr>
              <a:t>Integritas</a:t>
            </a:r>
            <a:r>
              <a:rPr lang="en-US" sz="2400" dirty="0">
                <a:latin typeface="Bahnschrift SemiBold SemiConden" panose="020B0502040204020203" pitchFamily="34" charset="0"/>
              </a:rPr>
              <a:t> </a:t>
            </a:r>
            <a:r>
              <a:rPr lang="en-US" sz="2400" dirty="0" err="1">
                <a:latin typeface="Bahnschrift SemiBold SemiConden" panose="020B0502040204020203" pitchFamily="34" charset="0"/>
              </a:rPr>
              <a:t>Akademik</a:t>
            </a:r>
            <a:r>
              <a:rPr lang="en-US" sz="2400" dirty="0">
                <a:latin typeface="Bahnschrift SemiBold SemiConden" panose="020B0502040204020203" pitchFamily="34" charset="0"/>
              </a:rPr>
              <a:t> Indonesia</a:t>
            </a:r>
            <a:endParaRPr lang="en-ID" sz="2400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9013F-BBA6-4A8D-B31F-47DA6FD53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18394" r="6669" b="29428"/>
          <a:stretch/>
        </p:blipFill>
        <p:spPr>
          <a:xfrm>
            <a:off x="4344139" y="1444461"/>
            <a:ext cx="3503721" cy="774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E300E2-36D6-4015-A5B7-7AEE73261729}"/>
              </a:ext>
            </a:extLst>
          </p:cNvPr>
          <p:cNvSpPr txBox="1"/>
          <p:nvPr/>
        </p:nvSpPr>
        <p:spPr>
          <a:xfrm>
            <a:off x="1581703" y="3055297"/>
            <a:ext cx="902859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>
                <a:latin typeface="Corbel Light" panose="020B0303020204020204" pitchFamily="34" charset="0"/>
              </a:rPr>
              <a:t>ANJANI (</a:t>
            </a:r>
            <a:r>
              <a:rPr lang="en-ID" dirty="0" err="1">
                <a:latin typeface="Corbel Light" panose="020B0303020204020204" pitchFamily="34" charset="0"/>
              </a:rPr>
              <a:t>Anjungan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Integritas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Akademik</a:t>
            </a:r>
            <a:r>
              <a:rPr lang="en-ID" dirty="0">
                <a:latin typeface="Corbel Light" panose="020B0303020204020204" pitchFamily="34" charset="0"/>
              </a:rPr>
              <a:t> Indonesia) </a:t>
            </a:r>
            <a:r>
              <a:rPr lang="en-ID" dirty="0" err="1">
                <a:latin typeface="Corbel Light" panose="020B0303020204020204" pitchFamily="34" charset="0"/>
              </a:rPr>
              <a:t>merupakan</a:t>
            </a:r>
            <a:r>
              <a:rPr lang="en-ID" dirty="0">
                <a:latin typeface="Corbel Light" panose="020B0303020204020204" pitchFamily="34" charset="0"/>
              </a:rPr>
              <a:t> portal yang </a:t>
            </a:r>
            <a:r>
              <a:rPr lang="en-ID" dirty="0" err="1">
                <a:latin typeface="Corbel Light" panose="020B0303020204020204" pitchFamily="34" charset="0"/>
              </a:rPr>
              <a:t>disiapkan</a:t>
            </a:r>
            <a:r>
              <a:rPr lang="en-ID" dirty="0">
                <a:latin typeface="Corbel Light" panose="020B0303020204020204" pitchFamily="34" charset="0"/>
              </a:rPr>
              <a:t> oleh </a:t>
            </a:r>
            <a:r>
              <a:rPr lang="en-ID" dirty="0" err="1">
                <a:latin typeface="Corbel Light" panose="020B0303020204020204" pitchFamily="34" charset="0"/>
              </a:rPr>
              <a:t>Kemenristekdikti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sebagai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amanat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dari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Permenristekdikti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nomor</a:t>
            </a:r>
            <a:r>
              <a:rPr lang="en-ID" dirty="0">
                <a:latin typeface="Corbel Light" panose="020B0303020204020204" pitchFamily="34" charset="0"/>
              </a:rPr>
              <a:t> …. </a:t>
            </a:r>
            <a:r>
              <a:rPr lang="en-ID" dirty="0" err="1">
                <a:latin typeface="Corbel Light" panose="020B0303020204020204" pitchFamily="34" charset="0"/>
              </a:rPr>
              <a:t>Tahun</a:t>
            </a:r>
            <a:r>
              <a:rPr lang="en-ID" dirty="0">
                <a:latin typeface="Corbel Light" panose="020B0303020204020204" pitchFamily="34" charset="0"/>
              </a:rPr>
              <a:t> 2019 </a:t>
            </a:r>
            <a:r>
              <a:rPr lang="en-ID" dirty="0" err="1">
                <a:latin typeface="Corbel Light" panose="020B0303020204020204" pitchFamily="34" charset="0"/>
              </a:rPr>
              <a:t>tentang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integritas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akademik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untuk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melakukan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promosi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dalam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Pembinaan</a:t>
            </a:r>
            <a:r>
              <a:rPr lang="en-ID" dirty="0">
                <a:latin typeface="Corbel Light" panose="020B0303020204020204" pitchFamily="34" charset="0"/>
              </a:rPr>
              <a:t>, </a:t>
            </a:r>
            <a:r>
              <a:rPr lang="en-ID" dirty="0" err="1">
                <a:latin typeface="Corbel Light" panose="020B0303020204020204" pitchFamily="34" charset="0"/>
              </a:rPr>
              <a:t>Evaluasi</a:t>
            </a:r>
            <a:r>
              <a:rPr lang="en-ID" dirty="0">
                <a:latin typeface="Corbel Light" panose="020B0303020204020204" pitchFamily="34" charset="0"/>
              </a:rPr>
              <a:t> dan </a:t>
            </a:r>
            <a:r>
              <a:rPr lang="en-ID" dirty="0" err="1">
                <a:latin typeface="Corbel Light" panose="020B0303020204020204" pitchFamily="34" charset="0"/>
              </a:rPr>
              <a:t>Pengukuran</a:t>
            </a:r>
            <a:r>
              <a:rPr lang="en-ID" dirty="0">
                <a:latin typeface="Corbel Light" panose="020B0303020204020204" pitchFamily="34" charset="0"/>
              </a:rPr>
              <a:t>, </a:t>
            </a:r>
            <a:r>
              <a:rPr lang="en-ID" dirty="0" err="1">
                <a:latin typeface="Corbel Light" panose="020B0303020204020204" pitchFamily="34" charset="0"/>
              </a:rPr>
              <a:t>Klasifikasi</a:t>
            </a:r>
            <a:r>
              <a:rPr lang="en-ID" dirty="0">
                <a:latin typeface="Corbel Light" panose="020B0303020204020204" pitchFamily="34" charset="0"/>
              </a:rPr>
              <a:t> dan </a:t>
            </a:r>
            <a:r>
              <a:rPr lang="en-ID" dirty="0" err="1">
                <a:latin typeface="Corbel Light" panose="020B0303020204020204" pitchFamily="34" charset="0"/>
              </a:rPr>
              <a:t>Pelanggaran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serta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sanksi</a:t>
            </a:r>
            <a:r>
              <a:rPr lang="en-ID" dirty="0">
                <a:latin typeface="Corbel Light" panose="020B0303020204020204" pitchFamily="34" charset="0"/>
              </a:rPr>
              <a:t> yang </a:t>
            </a:r>
            <a:r>
              <a:rPr lang="en-ID" dirty="0" err="1">
                <a:latin typeface="Corbel Light" panose="020B0303020204020204" pitchFamily="34" charset="0"/>
              </a:rPr>
              <a:t>diberikan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untuk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pelanggar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integritas</a:t>
            </a:r>
            <a:r>
              <a:rPr lang="en-ID" dirty="0">
                <a:latin typeface="Corbel Light" panose="020B0303020204020204" pitchFamily="34" charset="0"/>
              </a:rPr>
              <a:t> </a:t>
            </a:r>
            <a:r>
              <a:rPr lang="en-ID" dirty="0" err="1">
                <a:latin typeface="Corbel Light" panose="020B0303020204020204" pitchFamily="34" charset="0"/>
              </a:rPr>
              <a:t>Akademik</a:t>
            </a:r>
            <a:endParaRPr lang="en-ID" dirty="0">
              <a:latin typeface="Corbel Light" panose="020B03030202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DD5C77-341A-45E0-9C84-024C1DC9123A}"/>
              </a:ext>
            </a:extLst>
          </p:cNvPr>
          <p:cNvSpPr/>
          <p:nvPr/>
        </p:nvSpPr>
        <p:spPr>
          <a:xfrm>
            <a:off x="3871401" y="5227107"/>
            <a:ext cx="4449193" cy="372863"/>
          </a:xfrm>
          <a:prstGeom prst="roundRect">
            <a:avLst>
              <a:gd name="adj" fmla="val 50000"/>
            </a:avLst>
          </a:prstGeom>
          <a:solidFill>
            <a:srgbClr val="7A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http://anjani.ristekdikti.go.id</a:t>
            </a:r>
            <a:endParaRPr lang="en-ID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9F3C0E-FC34-47E2-AE51-C3D1AD624726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315C23-0938-4BB8-A479-29C9BB54AF80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3D4FE0-2FDD-4D4B-BBC1-FF709BC782B3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A14951-5431-4525-8A38-9F98FF64BE0E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64159260-EDE9-443A-A797-F3A9329B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6C06A5C9-DCEE-4B6A-A5AE-9971AE3ACBF4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939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TAHAP 6</a:t>
            </a:r>
          </a:p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1B18D-2AD1-48E3-A527-BB3BC4C4E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8" b="14446"/>
          <a:stretch/>
        </p:blipFill>
        <p:spPr>
          <a:xfrm>
            <a:off x="1075405" y="2101569"/>
            <a:ext cx="10181480" cy="40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90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272D2C-6799-42D8-A766-03F21552373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A7A6-49B1-4B38-B37C-BC67598AAEF4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971797-B4D2-448B-9ADD-D910A51E38D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B9E39-F4BB-4855-A57B-D37A5E14EA86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AD1B10-D464-4145-ABBF-0D6F09C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2EEE45-910A-427E-95F2-3016E65DCB3A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17F7-72E8-4318-91FC-88145DE66984}"/>
              </a:ext>
            </a:extLst>
          </p:cNvPr>
          <p:cNvSpPr/>
          <p:nvPr/>
        </p:nvSpPr>
        <p:spPr>
          <a:xfrm>
            <a:off x="7368466" y="834500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TAHAP 7</a:t>
            </a:r>
          </a:p>
          <a:p>
            <a:r>
              <a:rPr lang="en-US" b="1" dirty="0">
                <a:latin typeface="Copperplate Gothic Bold" panose="020E0705020206020404" pitchFamily="34" charset="0"/>
              </a:rPr>
              <a:t>ALUR PELAPORAN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1B18D-2AD1-48E3-A527-BB3BC4C4E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2" b="4453"/>
          <a:stretch/>
        </p:blipFill>
        <p:spPr>
          <a:xfrm>
            <a:off x="1125249" y="2101569"/>
            <a:ext cx="10181480" cy="40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AF8C3C-C4DE-467F-9D08-57B26D59EC9F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B5B802-45E7-4719-B81F-2877A8E6318F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12E8DA-4A78-4C2D-A43A-12E62A75E3C4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3CA534-AEEA-4EF0-B600-3411F8F83373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F0617EB-55EB-4FD7-9FC2-B1ACFFD26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316E15-B2A4-4CCB-BC9F-58D0A420633F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0D6E0-BDBD-49E7-B4AE-1B09B53C70E6}"/>
              </a:ext>
            </a:extLst>
          </p:cNvPr>
          <p:cNvSpPr txBox="1"/>
          <p:nvPr/>
        </p:nvSpPr>
        <p:spPr>
          <a:xfrm>
            <a:off x="1125249" y="2547891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Bahnschrift" panose="020B0502040204020203" pitchFamily="34" charset="0"/>
              </a:rPr>
              <a:t>Terimakasih</a:t>
            </a:r>
            <a:endParaRPr lang="en-ID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9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58BFEE-19BB-4AAC-89D4-D028C4A4AF9F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231ECB-CA43-445C-92E9-968740BF9613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BE1668-5A25-473A-B6FF-55ED44BC9AE6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FAA94A-3BD1-4F5A-8A51-4CFC33493A52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8517EA5-F128-4B64-AD54-B1B91E1A7B12}"/>
              </a:ext>
            </a:extLst>
          </p:cNvPr>
          <p:cNvSpPr/>
          <p:nvPr/>
        </p:nvSpPr>
        <p:spPr>
          <a:xfrm>
            <a:off x="7368466" y="906563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dirty="0" err="1">
                <a:latin typeface="Copperplate Gothic Bold" panose="020E0705020206020404" pitchFamily="34" charset="0"/>
              </a:rPr>
              <a:t>Integrasi</a:t>
            </a:r>
            <a:r>
              <a:rPr lang="en-ID" b="1" dirty="0">
                <a:latin typeface="Copperplate Gothic Bold" panose="020E0705020206020404" pitchFamily="34" charset="0"/>
              </a:rPr>
              <a:t> ANJANI, SINTA, RAMA, GARUDA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66F75-EA57-4FDD-BC11-35D725837968}"/>
              </a:ext>
            </a:extLst>
          </p:cNvPr>
          <p:cNvSpPr/>
          <p:nvPr/>
        </p:nvSpPr>
        <p:spPr>
          <a:xfrm>
            <a:off x="926659" y="4937735"/>
            <a:ext cx="4823534" cy="1129902"/>
          </a:xfrm>
          <a:prstGeom prst="rect">
            <a:avLst/>
          </a:prstGeom>
          <a:solidFill>
            <a:srgbClr val="7AB85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err="1">
                <a:latin typeface="Bahnschrift SemiLight" panose="020B0502040204020203" pitchFamily="34" charset="0"/>
              </a:rPr>
              <a:t>menyiapkan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sarana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perangkat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lunak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untuk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mendeteksi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kesamaan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Karya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Ilmiah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sehingga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tingkat</a:t>
            </a:r>
            <a:r>
              <a:rPr lang="en-ID" dirty="0">
                <a:latin typeface="Bahnschrift SemiLight" panose="020B0502040204020203" pitchFamily="34" charset="0"/>
              </a:rPr>
              <a:t> plagiarism </a:t>
            </a:r>
            <a:r>
              <a:rPr lang="en-ID" dirty="0" err="1">
                <a:latin typeface="Bahnschrift SemiLight" panose="020B0502040204020203" pitchFamily="34" charset="0"/>
              </a:rPr>
              <a:t>dapat</a:t>
            </a:r>
            <a:r>
              <a:rPr lang="en-ID" dirty="0">
                <a:latin typeface="Bahnschrift SemiLight" panose="020B0502040204020203" pitchFamily="34" charset="0"/>
              </a:rPr>
              <a:t> </a:t>
            </a:r>
            <a:r>
              <a:rPr lang="en-ID" dirty="0" err="1">
                <a:latin typeface="Bahnschrift SemiLight" panose="020B0502040204020203" pitchFamily="34" charset="0"/>
              </a:rPr>
              <a:t>diukur</a:t>
            </a:r>
            <a:r>
              <a:rPr lang="en-ID" dirty="0">
                <a:latin typeface="Bahnschrift SemiLight" panose="020B0502040204020203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96C6FF-03BF-49EB-B355-27F32AB06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7" y="1606858"/>
            <a:ext cx="5397192" cy="2558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0ABA16-98BA-4E2F-B0C5-4F7D7534E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623B900-3C1F-44B6-A67E-E26BA6775A51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955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9DB47-5B4B-4BF3-9EFD-A3296A0F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99" y="3040555"/>
            <a:ext cx="2194564" cy="128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C0B40-FCB3-4F4F-9EEC-A4C12FBD5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0" y="3103040"/>
            <a:ext cx="2194564" cy="1158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B5CF5-AF67-4CF5-A467-B47E82913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92" y="2960703"/>
            <a:ext cx="2265474" cy="1300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5A66B5-5671-402D-BF36-DABE8E349A3C}"/>
              </a:ext>
            </a:extLst>
          </p:cNvPr>
          <p:cNvSpPr txBox="1"/>
          <p:nvPr/>
        </p:nvSpPr>
        <p:spPr>
          <a:xfrm>
            <a:off x="1447060" y="4456590"/>
            <a:ext cx="20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/>
              <a:t>Integritas</a:t>
            </a:r>
            <a:r>
              <a:rPr lang="en-ID" b="1" dirty="0"/>
              <a:t> </a:t>
            </a:r>
            <a:r>
              <a:rPr lang="en-ID" b="1" dirty="0" err="1"/>
              <a:t>Akademik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10D99-71A9-42DC-A962-EF1E35CCBD85}"/>
              </a:ext>
            </a:extLst>
          </p:cNvPr>
          <p:cNvSpPr txBox="1"/>
          <p:nvPr/>
        </p:nvSpPr>
        <p:spPr>
          <a:xfrm>
            <a:off x="5130223" y="4456590"/>
            <a:ext cx="193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/>
              <a:t>Dokumen</a:t>
            </a:r>
            <a:r>
              <a:rPr lang="en-ID" b="1" dirty="0"/>
              <a:t> </a:t>
            </a:r>
            <a:r>
              <a:rPr lang="en-ID" b="1" dirty="0" err="1"/>
              <a:t>Retraksi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6DDDD-84B2-4C16-9746-7E16D981A0F5}"/>
              </a:ext>
            </a:extLst>
          </p:cNvPr>
          <p:cNvSpPr txBox="1"/>
          <p:nvPr/>
        </p:nvSpPr>
        <p:spPr>
          <a:xfrm>
            <a:off x="9044298" y="4456590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/>
              <a:t>Analisa </a:t>
            </a:r>
            <a:r>
              <a:rPr lang="en-ID" b="1" dirty="0" err="1"/>
              <a:t>Dokumen</a:t>
            </a:r>
            <a:endParaRPr lang="en-ID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09C704-D217-44ED-A2FD-3CE784F30753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DD6625-D695-441C-AFC0-EDBBFCC0F699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55F253-1171-4B2F-B24C-29DF5B81B3F4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209D0-2312-4028-BA33-E4968ECC3911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6C844C-2E77-440C-BF9D-49512B60A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FF2E86F-255A-4D40-94CD-1F012AFC3EE8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19F88A-AE35-44E6-AFE8-EF55549E62EC}"/>
              </a:ext>
            </a:extLst>
          </p:cNvPr>
          <p:cNvSpPr/>
          <p:nvPr/>
        </p:nvSpPr>
        <p:spPr>
          <a:xfrm>
            <a:off x="7368466" y="906563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pperplate Gothic Bold" panose="020E0705020206020404" pitchFamily="34" charset="0"/>
              </a:rPr>
              <a:t>M</a:t>
            </a:r>
            <a:r>
              <a:rPr lang="en-ID" b="1" dirty="0" err="1">
                <a:latin typeface="Copperplate Gothic Bold" panose="020E0705020206020404" pitchFamily="34" charset="0"/>
              </a:rPr>
              <a:t>enu</a:t>
            </a:r>
            <a:r>
              <a:rPr lang="en-ID" b="1" dirty="0">
                <a:latin typeface="Copperplate Gothic Bold" panose="020E0705020206020404" pitchFamily="34" charset="0"/>
              </a:rPr>
              <a:t> UTAMA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8B4AB-30DE-4E28-B226-73D1393134CA}"/>
              </a:ext>
            </a:extLst>
          </p:cNvPr>
          <p:cNvSpPr/>
          <p:nvPr/>
        </p:nvSpPr>
        <p:spPr>
          <a:xfrm>
            <a:off x="10666682" y="906563"/>
            <a:ext cx="1045923" cy="842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dirty="0">
              <a:latin typeface="Bahnschrift SemiLight" panose="020B0502040204020203" pitchFamily="34" charset="0"/>
            </a:endParaRPr>
          </a:p>
        </p:txBody>
      </p:sp>
      <p:pic>
        <p:nvPicPr>
          <p:cNvPr id="24" name="Graphic 23" descr="Braille">
            <a:extLst>
              <a:ext uri="{FF2B5EF4-FFF2-40B4-BE49-F238E27FC236}">
                <a16:creationId xmlns:a16="http://schemas.microsoft.com/office/drawing/2014/main" id="{ED6277F9-661F-4C5B-A405-25E57F8CE6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2443" y="8388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53808-23DD-4B58-8FD9-88B77CA46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0" b="6184"/>
          <a:stretch/>
        </p:blipFill>
        <p:spPr>
          <a:xfrm>
            <a:off x="1125249" y="909002"/>
            <a:ext cx="10805451" cy="47055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CEF169-0593-47D6-BA89-FAD94D986B30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B776AF-D0E1-4851-9AFD-9D6806958DCA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A9158D-B63B-45CB-9564-D45A96121732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F005C9-2792-4D22-B9E7-424832EB58B9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139863-B457-4542-B395-32F5109F6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56214D-DD6A-4DEC-AB5F-150923DE17AB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E0AA7-F4FF-4DC1-893C-31A706D2A37B}"/>
              </a:ext>
            </a:extLst>
          </p:cNvPr>
          <p:cNvSpPr/>
          <p:nvPr/>
        </p:nvSpPr>
        <p:spPr>
          <a:xfrm>
            <a:off x="7368466" y="1856474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pperplate Gothic Bold" panose="020E0705020206020404" pitchFamily="34" charset="0"/>
              </a:rPr>
              <a:t>LANDING PAGE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0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28359-89C6-477B-94E5-52F595DD1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39"/>
          <a:stretch/>
        </p:blipFill>
        <p:spPr>
          <a:xfrm>
            <a:off x="1125249" y="1034061"/>
            <a:ext cx="10407588" cy="487755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458A39-37E6-4F09-82F2-8D664AF37A86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188C55-124D-46C1-92DE-1C2E2430CD73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DC4ED-FB48-4F9E-A158-B20EFF8BF4B7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264176-E223-47F2-8802-B621A769C5C7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6EC7D41-A5E6-4588-A271-E9CFEFA6B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037145D-7AEC-4C8C-951E-8A8A8C6C1D71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00366-5584-4D50-BD52-75D00E43B5EB}"/>
              </a:ext>
            </a:extLst>
          </p:cNvPr>
          <p:cNvSpPr/>
          <p:nvPr/>
        </p:nvSpPr>
        <p:spPr>
          <a:xfrm>
            <a:off x="7368466" y="1856474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Copperplate Gothic Bold" panose="020E0705020206020404" pitchFamily="34" charset="0"/>
              </a:rPr>
              <a:t>Penyimpangan</a:t>
            </a:r>
            <a:r>
              <a:rPr lang="en-US" b="1" dirty="0">
                <a:latin typeface="Copperplate Gothic Bold" panose="020E0705020206020404" pitchFamily="34" charset="0"/>
              </a:rPr>
              <a:t> dan </a:t>
            </a:r>
            <a:r>
              <a:rPr lang="en-US" b="1" dirty="0" err="1">
                <a:latin typeface="Copperplate Gothic Bold" panose="020E0705020206020404" pitchFamily="34" charset="0"/>
              </a:rPr>
              <a:t>sanksi</a:t>
            </a:r>
            <a:endParaRPr lang="en-US" b="1" dirty="0">
              <a:latin typeface="Copperplate Gothic Bold" panose="020E0705020206020404" pitchFamily="34" charset="0"/>
            </a:endParaRPr>
          </a:p>
          <a:p>
            <a:r>
              <a:rPr lang="en-US" b="1" dirty="0" err="1">
                <a:latin typeface="Copperplate Gothic Bold" panose="020E0705020206020404" pitchFamily="34" charset="0"/>
              </a:rPr>
              <a:t>Integritas</a:t>
            </a:r>
            <a:r>
              <a:rPr lang="en-US" b="1" dirty="0">
                <a:latin typeface="Copperplate Gothic Bold" panose="020E0705020206020404" pitchFamily="34" charset="0"/>
              </a:rPr>
              <a:t> AKADEMIK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75E0C3-642F-461D-845E-A5FF24E0A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6"/>
          <a:stretch/>
        </p:blipFill>
        <p:spPr>
          <a:xfrm>
            <a:off x="1198992" y="1034061"/>
            <a:ext cx="10477297" cy="488733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39D947-D9D7-4965-A761-38CD65DCF8EB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E38083-FE26-4762-A39C-19D914B18AA8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95154D-14B2-4144-8AC5-1E1004D2850E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BCCD95-1C08-4EF3-BD8D-BD54795C0873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9FABB65-A84C-494B-B27B-333D0AE6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5F72944-23F4-4215-80BE-99BD22CFDEFB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12A8CD-B3B4-4C2B-8347-89D12C7C20E2}"/>
              </a:ext>
            </a:extLst>
          </p:cNvPr>
          <p:cNvSpPr/>
          <p:nvPr/>
        </p:nvSpPr>
        <p:spPr>
          <a:xfrm>
            <a:off x="7368466" y="1856474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pperplate Gothic Bold" panose="020E0705020206020404" pitchFamily="34" charset="0"/>
              </a:rPr>
              <a:t>SIMULASI PENGUKURAN SANKSI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8A0EB3-1B3F-4CC7-B5F3-14C9A5556DED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E69629-F16B-4883-9DDB-C5FF0140777D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D3BA99-01A4-4EF0-A886-24A446E6747C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9494EE-EBB1-4C67-B18D-2DB36DB91DE4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71ED1A1-8320-48FC-AF62-FA3FC628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332515-CE64-49A0-9B5B-EE60C501FB66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E6F4BA-774A-4384-8171-12506C6A64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30" t="20376" r="23559"/>
          <a:stretch/>
        </p:blipFill>
        <p:spPr>
          <a:xfrm>
            <a:off x="1258416" y="859851"/>
            <a:ext cx="7050781" cy="5660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5B38C0-7E67-4DA8-B2C6-2D40023DD0A6}"/>
              </a:ext>
            </a:extLst>
          </p:cNvPr>
          <p:cNvSpPr/>
          <p:nvPr/>
        </p:nvSpPr>
        <p:spPr>
          <a:xfrm>
            <a:off x="7368466" y="1536618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HASIL</a:t>
            </a:r>
            <a:endParaRPr lang="en-US" b="1" dirty="0">
              <a:latin typeface="Copperplate Gothic Bold" panose="020E0705020206020404" pitchFamily="34" charset="0"/>
            </a:endParaRPr>
          </a:p>
          <a:p>
            <a:r>
              <a:rPr lang="en-US" b="1" dirty="0">
                <a:latin typeface="Copperplate Gothic Bold" panose="020E0705020206020404" pitchFamily="34" charset="0"/>
              </a:rPr>
              <a:t>SIMULASI PENGUKURAN SANKSI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1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3A3DF-A75F-4659-B088-BBFD422C8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3"/>
          <a:stretch/>
        </p:blipFill>
        <p:spPr>
          <a:xfrm>
            <a:off x="1168724" y="834500"/>
            <a:ext cx="10111514" cy="474616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446B49-B681-4D0D-A589-9439FDF21C56}"/>
              </a:ext>
            </a:extLst>
          </p:cNvPr>
          <p:cNvCxnSpPr>
            <a:cxnSpLocks/>
          </p:cNvCxnSpPr>
          <p:nvPr/>
        </p:nvCxnSpPr>
        <p:spPr>
          <a:xfrm>
            <a:off x="710213" y="639191"/>
            <a:ext cx="10546672" cy="0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8B1031-6ACD-4FD0-BAF7-1DB8C558C28B}"/>
              </a:ext>
            </a:extLst>
          </p:cNvPr>
          <p:cNvCxnSpPr>
            <a:cxnSpLocks/>
          </p:cNvCxnSpPr>
          <p:nvPr/>
        </p:nvCxnSpPr>
        <p:spPr>
          <a:xfrm>
            <a:off x="908803" y="586279"/>
            <a:ext cx="17856" cy="5453156"/>
          </a:xfrm>
          <a:prstGeom prst="line">
            <a:avLst/>
          </a:prstGeom>
          <a:ln w="57150">
            <a:solidFill>
              <a:srgbClr val="7A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2A6983-D717-4DD8-BEB3-996CAC3507C5}"/>
              </a:ext>
            </a:extLst>
          </p:cNvPr>
          <p:cNvCxnSpPr>
            <a:cxnSpLocks/>
          </p:cNvCxnSpPr>
          <p:nvPr/>
        </p:nvCxnSpPr>
        <p:spPr>
          <a:xfrm>
            <a:off x="1926454" y="463117"/>
            <a:ext cx="3161189" cy="0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F073D-BC8C-4697-BF90-E4BBC97E6515}"/>
              </a:ext>
            </a:extLst>
          </p:cNvPr>
          <p:cNvCxnSpPr>
            <a:cxnSpLocks/>
          </p:cNvCxnSpPr>
          <p:nvPr/>
        </p:nvCxnSpPr>
        <p:spPr>
          <a:xfrm>
            <a:off x="745725" y="909002"/>
            <a:ext cx="0" cy="2385135"/>
          </a:xfrm>
          <a:prstGeom prst="line">
            <a:avLst/>
          </a:prstGeom>
          <a:ln w="57150">
            <a:solidFill>
              <a:srgbClr val="E0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2A40BB-EFDE-4057-B7B8-552125F9C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" y="338058"/>
            <a:ext cx="1764075" cy="4964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15442C3-906D-4C2F-B409-B335B1FF266F}"/>
              </a:ext>
            </a:extLst>
          </p:cNvPr>
          <p:cNvSpPr/>
          <p:nvPr/>
        </p:nvSpPr>
        <p:spPr>
          <a:xfrm>
            <a:off x="577046" y="263556"/>
            <a:ext cx="666141" cy="645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E65FD-CC86-4A5B-B134-2994A2CBE819}"/>
              </a:ext>
            </a:extLst>
          </p:cNvPr>
          <p:cNvSpPr/>
          <p:nvPr/>
        </p:nvSpPr>
        <p:spPr>
          <a:xfrm>
            <a:off x="7430610" y="1811826"/>
            <a:ext cx="4823534" cy="1129902"/>
          </a:xfrm>
          <a:prstGeom prst="rect">
            <a:avLst/>
          </a:prstGeom>
          <a:solidFill>
            <a:srgbClr val="E0444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pperplate Gothic Bold" panose="020E0705020206020404" pitchFamily="34" charset="0"/>
              </a:rPr>
              <a:t>Kumpulan</a:t>
            </a:r>
            <a:endParaRPr lang="en-US" b="1" dirty="0">
              <a:latin typeface="Copperplate Gothic Bold" panose="020E0705020206020404" pitchFamily="34" charset="0"/>
            </a:endParaRPr>
          </a:p>
          <a:p>
            <a:r>
              <a:rPr lang="en-US" b="1" dirty="0">
                <a:latin typeface="Copperplate Gothic Bold" panose="020E0705020206020404" pitchFamily="34" charset="0"/>
              </a:rPr>
              <a:t>KASUS RETRAKSI</a:t>
            </a:r>
            <a:endParaRPr lang="en-ID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0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208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Bahnschrift</vt:lpstr>
      <vt:lpstr>Bahnschrift Light</vt:lpstr>
      <vt:lpstr>Bahnschrift SemiBold SemiConden</vt:lpstr>
      <vt:lpstr>Bahnschrift SemiLight</vt:lpstr>
      <vt:lpstr>Calibri</vt:lpstr>
      <vt:lpstr>Calibri Light</vt:lpstr>
      <vt:lpstr>Comic Sans MS</vt:lpstr>
      <vt:lpstr>Copperplate Gothic Bold</vt:lpstr>
      <vt:lpstr>Corbel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RUSMAL</dc:creator>
  <cp:lastModifiedBy>RUSMAL</cp:lastModifiedBy>
  <cp:revision>16</cp:revision>
  <dcterms:created xsi:type="dcterms:W3CDTF">2019-09-29T21:38:42Z</dcterms:created>
  <dcterms:modified xsi:type="dcterms:W3CDTF">2019-09-30T01:40:31Z</dcterms:modified>
</cp:coreProperties>
</file>