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34A"/>
    <a:srgbClr val="007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9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9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880A-2A27-489E-8A99-F05F69CC6CC1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D605-146B-4804-B961-E0B0183F7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6" y="2380292"/>
            <a:ext cx="1851645" cy="1808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8611" y="2634292"/>
            <a:ext cx="3236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Bahnschrift SemiBold" panose="020B0502040204020203" pitchFamily="34" charset="0"/>
              </a:rPr>
              <a:t>Alur</a:t>
            </a:r>
            <a:r>
              <a:rPr lang="en-US" sz="3200" b="1" dirty="0">
                <a:latin typeface="Bahnschrift SemiBold" panose="020B0502040204020203" pitchFamily="34" charset="0"/>
              </a:rPr>
              <a:t> </a:t>
            </a:r>
            <a:r>
              <a:rPr lang="en-US" sz="3200" b="1" dirty="0" err="1">
                <a:latin typeface="Bahnschrift SemiBold" panose="020B0502040204020203" pitchFamily="34" charset="0"/>
              </a:rPr>
              <a:t>Pelaporan</a:t>
            </a:r>
            <a:endParaRPr lang="en-US" sz="3200" b="1" dirty="0">
              <a:latin typeface="Bahnschrift SemiBold" panose="020B0502040204020203" pitchFamily="34" charset="0"/>
            </a:endParaRPr>
          </a:p>
          <a:p>
            <a:r>
              <a:rPr lang="en-US" sz="3200" b="1" dirty="0" err="1">
                <a:latin typeface="Bahnschrift SemiBold" panose="020B0502040204020203" pitchFamily="34" charset="0"/>
              </a:rPr>
              <a:t>Kasus</a:t>
            </a:r>
            <a:endParaRPr lang="en-US" sz="3200" b="1" dirty="0">
              <a:latin typeface="Bahnschrift SemiBol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666"/>
          <a:stretch/>
        </p:blipFill>
        <p:spPr>
          <a:xfrm>
            <a:off x="0" y="948645"/>
            <a:ext cx="11304392" cy="52727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670628"/>
            <a:ext cx="8911772" cy="682172"/>
          </a:xfrm>
          <a:prstGeom prst="roundRect">
            <a:avLst/>
          </a:prstGeom>
          <a:noFill/>
          <a:ln w="28575"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5036457" y="3585029"/>
            <a:ext cx="478972" cy="464458"/>
          </a:xfrm>
          <a:prstGeom prst="up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5142" y="165956"/>
            <a:ext cx="32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Pelaporan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dicatat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Sistem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285" y="4115597"/>
            <a:ext cx="1843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ndara" panose="020E0502030303020204" pitchFamily="34" charset="0"/>
              </a:rPr>
              <a:t>Klik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melihat</a:t>
            </a:r>
            <a:r>
              <a:rPr lang="en-US" dirty="0">
                <a:latin typeface="Candara" panose="020E0502030303020204" pitchFamily="34" charset="0"/>
              </a:rPr>
              <a:t> detail</a:t>
            </a:r>
          </a:p>
        </p:txBody>
      </p:sp>
      <p:sp>
        <p:nvSpPr>
          <p:cNvPr id="7" name="Rectangle 6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79"/>
          <a:stretch/>
        </p:blipFill>
        <p:spPr>
          <a:xfrm>
            <a:off x="190293" y="1074057"/>
            <a:ext cx="11865182" cy="55013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23656" y="4335919"/>
            <a:ext cx="1538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Bukti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17256" y="4513942"/>
            <a:ext cx="406400" cy="290286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693" y="435698"/>
            <a:ext cx="5850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Pelapor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bisa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memantau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sampai</a:t>
            </a:r>
            <a:r>
              <a:rPr lang="en-US" dirty="0">
                <a:latin typeface="Candara" panose="020E0502030303020204" pitchFamily="34" charset="0"/>
              </a:rPr>
              <a:t> mana </a:t>
            </a:r>
            <a:r>
              <a:rPr lang="en-US" dirty="0" err="1">
                <a:latin typeface="Candara" panose="020E0502030303020204" pitchFamily="34" charset="0"/>
              </a:rPr>
              <a:t>perkembangan</a:t>
            </a:r>
            <a:r>
              <a:rPr lang="en-US" dirty="0">
                <a:latin typeface="Candara" panose="020E0502030303020204" pitchFamily="34" charset="0"/>
              </a:rPr>
              <a:t> proses </a:t>
            </a:r>
            <a:r>
              <a:rPr lang="en-US" dirty="0" err="1">
                <a:latin typeface="Candara" panose="020E0502030303020204" pitchFamily="34" charset="0"/>
              </a:rPr>
              <a:t>pelaporannya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69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943" y="2632529"/>
            <a:ext cx="592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ndara" panose="020E0502030303020204" pitchFamily="34" charset="0"/>
              </a:rPr>
              <a:t>Setelah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ada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laporan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maka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selanjutnya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adalah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tugas</a:t>
            </a:r>
            <a:r>
              <a:rPr lang="en-US" sz="2400" dirty="0">
                <a:latin typeface="Candara" panose="020E0502030303020204" pitchFamily="34" charset="0"/>
              </a:rPr>
              <a:t> admin </a:t>
            </a:r>
            <a:r>
              <a:rPr lang="en-US" sz="2400" dirty="0" err="1">
                <a:latin typeface="Candara" panose="020E0502030303020204" pitchFamily="34" charset="0"/>
              </a:rPr>
              <a:t>untuk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meneruskan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ke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Pimpinan</a:t>
            </a:r>
            <a:r>
              <a:rPr lang="en-US" sz="2400" dirty="0">
                <a:latin typeface="Candara" panose="020E0502030303020204" pitchFamily="34" charset="0"/>
              </a:rPr>
              <a:t> PT </a:t>
            </a:r>
            <a:r>
              <a:rPr lang="en-US" sz="2400" dirty="0" err="1">
                <a:latin typeface="Candara" panose="020E0502030303020204" pitchFamily="34" charset="0"/>
              </a:rPr>
              <a:t>atau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diproses</a:t>
            </a:r>
            <a:r>
              <a:rPr lang="en-US" sz="2400" dirty="0">
                <a:latin typeface="Candara" panose="020E0502030303020204" pitchFamily="34" charset="0"/>
              </a:rPr>
              <a:t> di </a:t>
            </a:r>
            <a:r>
              <a:rPr lang="en-US" sz="2400" dirty="0" err="1">
                <a:latin typeface="Candara" panose="020E0502030303020204" pitchFamily="34" charset="0"/>
              </a:rPr>
              <a:t>Ristekdikti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771" y="2356758"/>
            <a:ext cx="5921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ndara" panose="020E0502030303020204" pitchFamily="34" charset="0"/>
              </a:rPr>
              <a:t>Setelah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ada</a:t>
            </a:r>
            <a:r>
              <a:rPr lang="en-US" sz="2400" dirty="0">
                <a:latin typeface="Candara" panose="020E0502030303020204" pitchFamily="34" charset="0"/>
              </a:rPr>
              <a:t> admin </a:t>
            </a:r>
            <a:r>
              <a:rPr lang="en-US" sz="2400" dirty="0" err="1">
                <a:latin typeface="Candara" panose="020E0502030303020204" pitchFamily="34" charset="0"/>
              </a:rPr>
              <a:t>mengirimkan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laporan</a:t>
            </a:r>
            <a:r>
              <a:rPr lang="en-US" sz="2400" dirty="0">
                <a:latin typeface="Candara" panose="020E0502030303020204" pitchFamily="34" charset="0"/>
              </a:rPr>
              <a:t> (Email) </a:t>
            </a:r>
            <a:r>
              <a:rPr lang="en-US" sz="2400" dirty="0" err="1">
                <a:latin typeface="Candara" panose="020E0502030303020204" pitchFamily="34" charset="0"/>
              </a:rPr>
              <a:t>ke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Pimpinan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Perguruan</a:t>
            </a:r>
            <a:r>
              <a:rPr lang="en-US" sz="2400" dirty="0">
                <a:latin typeface="Candara" panose="020E0502030303020204" pitchFamily="34" charset="0"/>
              </a:rPr>
              <a:t> Tinggi, </a:t>
            </a:r>
            <a:r>
              <a:rPr lang="en-US" sz="2400" dirty="0" err="1">
                <a:latin typeface="Candara" panose="020E0502030303020204" pitchFamily="34" charset="0"/>
              </a:rPr>
              <a:t>Selanjutnya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Pimpinan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Perguruan</a:t>
            </a:r>
            <a:r>
              <a:rPr lang="en-US" sz="2400" dirty="0">
                <a:latin typeface="Candara" panose="020E0502030303020204" pitchFamily="34" charset="0"/>
              </a:rPr>
              <a:t> Tinggi login </a:t>
            </a:r>
            <a:r>
              <a:rPr lang="en-US" sz="2400" dirty="0" err="1">
                <a:latin typeface="Candara" panose="020E0502030303020204" pitchFamily="34" charset="0"/>
              </a:rPr>
              <a:t>pada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Sistem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untuk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memproses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laporan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tersebut</a:t>
            </a:r>
            <a:r>
              <a:rPr lang="en-U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 rot="19081332">
            <a:off x="11287787" y="-911115"/>
            <a:ext cx="408194" cy="2779150"/>
          </a:xfrm>
          <a:prstGeom prst="rect">
            <a:avLst/>
          </a:prstGeom>
          <a:solidFill>
            <a:srgbClr val="007849"/>
          </a:solidFill>
          <a:ln>
            <a:solidFill>
              <a:srgbClr val="007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5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021"/>
          <a:stretch/>
        </p:blipFill>
        <p:spPr>
          <a:xfrm>
            <a:off x="570762" y="1582057"/>
            <a:ext cx="10855156" cy="5042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9161" y="783259"/>
            <a:ext cx="822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http://anjani.ristekdikti.go.id/pelaporan/pimpinan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59542" y="2297348"/>
            <a:ext cx="4020457" cy="2840709"/>
          </a:xfrm>
          <a:prstGeom prst="roundRect">
            <a:avLst>
              <a:gd name="adj" fmla="val 5738"/>
            </a:avLst>
          </a:prstGeom>
          <a:noFill/>
          <a:ln w="38100">
            <a:solidFill>
              <a:srgbClr val="007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532741" y="5260067"/>
            <a:ext cx="537029" cy="449943"/>
          </a:xfrm>
          <a:prstGeom prst="upArrow">
            <a:avLst/>
          </a:prstGeom>
          <a:solidFill>
            <a:srgbClr val="007849"/>
          </a:solidFill>
          <a:ln>
            <a:solidFill>
              <a:srgbClr val="007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9542" y="5797878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ndara" panose="020E0502030303020204" pitchFamily="34" charset="0"/>
              </a:rPr>
              <a:t>Gunakan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Akun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dikirim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dari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Sistem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4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" t="14641"/>
          <a:stretch/>
        </p:blipFill>
        <p:spPr>
          <a:xfrm>
            <a:off x="550063" y="1306286"/>
            <a:ext cx="11138739" cy="5138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9882" y="478460"/>
            <a:ext cx="4567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Daftar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Pimpinan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Perguruan</a:t>
            </a:r>
            <a:r>
              <a:rPr lang="en-US" dirty="0">
                <a:latin typeface="Candara" panose="020E0502030303020204" pitchFamily="34" charset="0"/>
              </a:rPr>
              <a:t> Tinggi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1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88" t="14228"/>
          <a:stretch/>
        </p:blipFill>
        <p:spPr>
          <a:xfrm>
            <a:off x="610632" y="1538514"/>
            <a:ext cx="11047514" cy="5114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602" y="609088"/>
            <a:ext cx="509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Pimpinan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Perguruan</a:t>
            </a:r>
            <a:r>
              <a:rPr lang="en-US" dirty="0">
                <a:latin typeface="Candara" panose="020E0502030303020204" pitchFamily="34" charset="0"/>
              </a:rPr>
              <a:t> Tinggi </a:t>
            </a:r>
            <a:r>
              <a:rPr lang="en-US" dirty="0" err="1">
                <a:latin typeface="Candara" panose="020E0502030303020204" pitchFamily="34" charset="0"/>
              </a:rPr>
              <a:t>Memproses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sesuai</a:t>
            </a:r>
            <a:r>
              <a:rPr lang="en-US" dirty="0">
                <a:latin typeface="Candara" panose="020E0502030303020204" pitchFamily="34" charset="0"/>
              </a:rPr>
              <a:t> dengan </a:t>
            </a:r>
            <a:r>
              <a:rPr lang="en-US" dirty="0" err="1">
                <a:latin typeface="Candara" panose="020E0502030303020204" pitchFamily="34" charset="0"/>
              </a:rPr>
              <a:t>Nomor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Pelaporan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diterima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3294743"/>
            <a:ext cx="8914946" cy="1524000"/>
          </a:xfrm>
          <a:prstGeom prst="rect">
            <a:avLst/>
          </a:prstGeom>
          <a:noFill/>
          <a:ln w="38100"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702629" y="3690938"/>
            <a:ext cx="333828" cy="365805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51779" y="3687411"/>
            <a:ext cx="684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Klik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8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89" t="23313" r="1475" b="17428"/>
          <a:stretch/>
        </p:blipFill>
        <p:spPr>
          <a:xfrm>
            <a:off x="203201" y="2119086"/>
            <a:ext cx="10348685" cy="416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479143" y="2119086"/>
            <a:ext cx="515257" cy="449943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201" y="1066439"/>
            <a:ext cx="5099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Pimpinan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Memproses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Laporan</a:t>
            </a:r>
            <a:r>
              <a:rPr lang="en-US" dirty="0">
                <a:latin typeface="Candara" panose="020E0502030303020204" pitchFamily="34" charset="0"/>
              </a:rPr>
              <a:t> dengan </a:t>
            </a:r>
            <a:r>
              <a:rPr lang="en-US" dirty="0" err="1">
                <a:latin typeface="Candara" panose="020E0502030303020204" pitchFamily="34" charset="0"/>
              </a:rPr>
              <a:t>menambahkan</a:t>
            </a:r>
            <a:r>
              <a:rPr lang="en-US" dirty="0">
                <a:latin typeface="Candara" panose="020E0502030303020204" pitchFamily="34" charset="0"/>
              </a:rPr>
              <a:t> Progress agar </a:t>
            </a:r>
            <a:r>
              <a:rPr lang="en-US" dirty="0" err="1">
                <a:latin typeface="Candara" panose="020E0502030303020204" pitchFamily="34" charset="0"/>
              </a:rPr>
              <a:t>bisa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dipantau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4400" y="2159391"/>
            <a:ext cx="684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Klik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227" y="4945519"/>
            <a:ext cx="1538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Bukti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349827" y="5123542"/>
            <a:ext cx="406400" cy="290286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8765" t="23932" r="805" b="18047"/>
          <a:stretch/>
        </p:blipFill>
        <p:spPr>
          <a:xfrm>
            <a:off x="522514" y="1952784"/>
            <a:ext cx="10464801" cy="40785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3774" y="1168039"/>
            <a:ext cx="4122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Form progress </a:t>
            </a:r>
            <a:r>
              <a:rPr lang="en-US" dirty="0" err="1">
                <a:latin typeface="Candara" panose="020E0502030303020204" pitchFamily="34" charset="0"/>
              </a:rPr>
              <a:t>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aktif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selama</a:t>
            </a:r>
            <a:r>
              <a:rPr lang="en-US" dirty="0">
                <a:latin typeface="Candara" panose="020E0502030303020204" pitchFamily="34" charset="0"/>
              </a:rPr>
              <a:t> 21 </a:t>
            </a:r>
            <a:r>
              <a:rPr lang="en-US" dirty="0" err="1">
                <a:latin typeface="Candara" panose="020E0502030303020204" pitchFamily="34" charset="0"/>
              </a:rPr>
              <a:t>hari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042400" y="1741714"/>
            <a:ext cx="1814285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361714" y="1168039"/>
            <a:ext cx="391886" cy="47207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16686" y="697107"/>
            <a:ext cx="253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Form progress </a:t>
            </a:r>
            <a:r>
              <a:rPr lang="en-US" dirty="0" err="1">
                <a:latin typeface="Candara" panose="020E0502030303020204" pitchFamily="34" charset="0"/>
              </a:rPr>
              <a:t>tersedia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9084" y="4684262"/>
            <a:ext cx="1538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Bukti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1712684" y="4862285"/>
            <a:ext cx="406400" cy="290286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17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62" t="21867" r="1140" b="15364"/>
          <a:stretch/>
        </p:blipFill>
        <p:spPr>
          <a:xfrm>
            <a:off x="725713" y="1857829"/>
            <a:ext cx="10551886" cy="4412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463314" y="1857829"/>
            <a:ext cx="1814285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9493061">
            <a:off x="9408313" y="1342491"/>
            <a:ext cx="391886" cy="47207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34556" y="960988"/>
            <a:ext cx="253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Form progress </a:t>
            </a:r>
            <a:r>
              <a:rPr lang="en-US" dirty="0" err="1">
                <a:latin typeface="Candara" panose="020E0502030303020204" pitchFamily="34" charset="0"/>
              </a:rPr>
              <a:t>tidak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tersedia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713" y="960988"/>
            <a:ext cx="5399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Form progress </a:t>
            </a:r>
            <a:r>
              <a:rPr lang="en-US" dirty="0" err="1">
                <a:latin typeface="Candara" panose="020E0502030303020204" pitchFamily="34" charset="0"/>
              </a:rPr>
              <a:t>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tidak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aktif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jika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melebihi</a:t>
            </a:r>
            <a:r>
              <a:rPr lang="en-US" dirty="0">
                <a:latin typeface="Candara" panose="020E0502030303020204" pitchFamily="34" charset="0"/>
              </a:rPr>
              <a:t> 21 </a:t>
            </a:r>
            <a:r>
              <a:rPr lang="en-US" dirty="0" err="1">
                <a:latin typeface="Candara" panose="020E0502030303020204" pitchFamily="34" charset="0"/>
              </a:rPr>
              <a:t>hari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terhitung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sejak</a:t>
            </a:r>
            <a:r>
              <a:rPr lang="en-US" dirty="0">
                <a:latin typeface="Candara" panose="020E0502030303020204" pitchFamily="34" charset="0"/>
              </a:rPr>
              <a:t> rector </a:t>
            </a:r>
            <a:r>
              <a:rPr lang="en-US" dirty="0" err="1">
                <a:latin typeface="Candara" panose="020E0502030303020204" pitchFamily="34" charset="0"/>
              </a:rPr>
              <a:t>pertama</a:t>
            </a:r>
            <a:r>
              <a:rPr lang="en-US" dirty="0">
                <a:latin typeface="Candara" panose="020E0502030303020204" pitchFamily="34" charset="0"/>
              </a:rPr>
              <a:t> kali </a:t>
            </a:r>
            <a:r>
              <a:rPr lang="en-US" dirty="0" err="1">
                <a:latin typeface="Candara" panose="020E0502030303020204" pitchFamily="34" charset="0"/>
              </a:rPr>
              <a:t>dikirimi</a:t>
            </a:r>
            <a:r>
              <a:rPr lang="en-US" dirty="0">
                <a:latin typeface="Candara" panose="020E0502030303020204" pitchFamily="34" charset="0"/>
              </a:rPr>
              <a:t> email)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4513" y="1952784"/>
            <a:ext cx="1814285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3193788">
            <a:off x="6843483" y="1334954"/>
            <a:ext cx="391886" cy="47207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50" t="14326" r="4782"/>
          <a:stretch/>
        </p:blipFill>
        <p:spPr>
          <a:xfrm>
            <a:off x="675860" y="1952784"/>
            <a:ext cx="8150087" cy="4225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583095" y="345938"/>
            <a:ext cx="481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melakukan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Kasus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Pelapor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harus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terlebih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dahulu</a:t>
            </a:r>
            <a:r>
              <a:rPr lang="en-US" dirty="0">
                <a:latin typeface="Candara" panose="020E0502030303020204" pitchFamily="34" charset="0"/>
              </a:rPr>
              <a:t> login </a:t>
            </a:r>
            <a:r>
              <a:rPr lang="en-US" dirty="0" err="1">
                <a:latin typeface="Candara" panose="020E0502030303020204" pitchFamily="34" charset="0"/>
              </a:rPr>
              <a:t>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sistem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60" y="1429564"/>
            <a:ext cx="663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http://anjani.ristekdikti.go.id/pelaporan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434469" y="4916556"/>
            <a:ext cx="702366" cy="410818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8375373" y="4660300"/>
            <a:ext cx="326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Jika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belum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memiliki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akun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maka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harus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membuat</a:t>
            </a:r>
            <a:r>
              <a:rPr lang="en-US" dirty="0">
                <a:latin typeface="Candara" panose="020E0502030303020204" pitchFamily="34" charset="0"/>
              </a:rPr>
              <a:t> account </a:t>
            </a:r>
            <a:r>
              <a:rPr lang="en-US" dirty="0" err="1">
                <a:latin typeface="Candara" panose="020E0502030303020204" pitchFamily="34" charset="0"/>
              </a:rPr>
              <a:t>terlebih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dahulu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4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42" t="23520" r="3483" b="4832"/>
          <a:stretch/>
        </p:blipFill>
        <p:spPr>
          <a:xfrm>
            <a:off x="899886" y="1494972"/>
            <a:ext cx="10145486" cy="5036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9256" y="627160"/>
            <a:ext cx="5399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Lampiran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tiap</a:t>
            </a:r>
            <a:r>
              <a:rPr lang="en-US" dirty="0">
                <a:latin typeface="Candara" panose="020E0502030303020204" pitchFamily="34" charset="0"/>
              </a:rPr>
              <a:t> progress </a:t>
            </a:r>
            <a:r>
              <a:rPr lang="en-US" dirty="0" err="1">
                <a:latin typeface="Candara" panose="020E0502030303020204" pitchFamily="34" charset="0"/>
              </a:rPr>
              <a:t>dapat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didownload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oleh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Pimpinan</a:t>
            </a:r>
            <a:r>
              <a:rPr lang="en-US" dirty="0">
                <a:latin typeface="Candara" panose="020E0502030303020204" pitchFamily="34" charset="0"/>
              </a:rPr>
              <a:t> PT, Admin, </a:t>
            </a:r>
            <a:r>
              <a:rPr lang="en-US" dirty="0" err="1">
                <a:latin typeface="Candara" panose="020E0502030303020204" pitchFamily="34" charset="0"/>
              </a:rPr>
              <a:t>dan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9129486" y="2757715"/>
            <a:ext cx="406400" cy="420914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9077" y="2645006"/>
            <a:ext cx="1281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Download </a:t>
            </a:r>
            <a:r>
              <a:rPr lang="en-US" dirty="0" err="1">
                <a:latin typeface="Candara" panose="020E0502030303020204" pitchFamily="34" charset="0"/>
              </a:rPr>
              <a:t>Lampiran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752" t="14313" r="7322" b="18672"/>
          <a:stretch/>
        </p:blipFill>
        <p:spPr>
          <a:xfrm>
            <a:off x="258416" y="873216"/>
            <a:ext cx="4605906" cy="46418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5376676" y="783259"/>
            <a:ext cx="4521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saat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mendaftar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Pelapor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mengisi</a:t>
            </a: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</a:rPr>
              <a:t>Nama </a:t>
            </a:r>
            <a:r>
              <a:rPr lang="en-US" dirty="0" err="1">
                <a:latin typeface="Candara" panose="020E0502030303020204" pitchFamily="34" charset="0"/>
              </a:rPr>
              <a:t>Lengkap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</a:rPr>
              <a:t>NIK (</a:t>
            </a:r>
            <a:r>
              <a:rPr lang="en-US" dirty="0" err="1">
                <a:latin typeface="Candara" panose="020E0502030303020204" pitchFamily="34" charset="0"/>
              </a:rPr>
              <a:t>Nomor</a:t>
            </a:r>
            <a:r>
              <a:rPr lang="en-US" dirty="0">
                <a:latin typeface="Candara" panose="020E0502030303020204" pitchFamily="34" charset="0"/>
              </a:rPr>
              <a:t> KTP)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</a:rPr>
              <a:t>Nama </a:t>
            </a:r>
            <a:r>
              <a:rPr lang="en-US" dirty="0" err="1">
                <a:latin typeface="Candara" panose="020E0502030303020204" pitchFamily="34" charset="0"/>
              </a:rPr>
              <a:t>Afiliasi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harus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menggunakan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tersedia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dari</a:t>
            </a:r>
            <a:r>
              <a:rPr lang="en-US" dirty="0">
                <a:latin typeface="Candara" panose="020E0502030303020204" pitchFamily="34" charset="0"/>
              </a:rPr>
              <a:t> system)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</a:rPr>
              <a:t>Email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ndara" panose="020E0502030303020204" pitchFamily="34" charset="0"/>
              </a:rPr>
              <a:t>Password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76675" y="4314734"/>
            <a:ext cx="452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saat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mendaftar</a:t>
            </a:r>
            <a:r>
              <a:rPr lang="en-US" dirty="0">
                <a:latin typeface="Candara" panose="020E0502030303020204" pitchFamily="34" charset="0"/>
              </a:rPr>
              <a:t> system </a:t>
            </a:r>
            <a:r>
              <a:rPr lang="en-US" dirty="0" err="1">
                <a:latin typeface="Candara" panose="020E0502030303020204" pitchFamily="34" charset="0"/>
              </a:rPr>
              <a:t>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mengirimkan</a:t>
            </a:r>
            <a:r>
              <a:rPr lang="en-US" dirty="0">
                <a:latin typeface="Candara" panose="020E0502030303020204" pitchFamily="34" charset="0"/>
              </a:rPr>
              <a:t> link </a:t>
            </a:r>
            <a:r>
              <a:rPr lang="en-US" dirty="0" err="1">
                <a:latin typeface="Candara" panose="020E0502030303020204" pitchFamily="34" charset="0"/>
              </a:rPr>
              <a:t>ke</a:t>
            </a:r>
            <a:r>
              <a:rPr lang="en-US" dirty="0">
                <a:latin typeface="Candara" panose="020E0502030303020204" pitchFamily="34" charset="0"/>
              </a:rPr>
              <a:t> email </a:t>
            </a:r>
            <a:r>
              <a:rPr lang="en-US" dirty="0" err="1">
                <a:latin typeface="Candara" panose="020E0502030303020204" pitchFamily="34" charset="0"/>
              </a:rPr>
              <a:t>terdaftar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dilakukan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verifikasi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5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15" t="23860" r="25207" b="17454"/>
          <a:stretch/>
        </p:blipFill>
        <p:spPr>
          <a:xfrm>
            <a:off x="579843" y="1509484"/>
            <a:ext cx="9830907" cy="4615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843" y="884857"/>
            <a:ext cx="663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Konfirmasi</a:t>
            </a:r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dikirim</a:t>
            </a:r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ke</a:t>
            </a:r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Email </a:t>
            </a:r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terdaftar</a:t>
            </a:r>
            <a:endParaRPr lang="en-US" sz="28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5371" y="5268686"/>
            <a:ext cx="8447315" cy="856341"/>
          </a:xfrm>
          <a:prstGeom prst="roundRect">
            <a:avLst/>
          </a:prstGeom>
          <a:noFill/>
          <a:ln w="28575"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9477829" y="5464627"/>
            <a:ext cx="537029" cy="464457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10160001" y="5303104"/>
            <a:ext cx="134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Klik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verifikasi</a:t>
            </a:r>
            <a:endParaRPr lang="en-US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73"/>
          <a:stretch/>
        </p:blipFill>
        <p:spPr>
          <a:xfrm>
            <a:off x="1132114" y="1781635"/>
            <a:ext cx="9774918" cy="4532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2114" y="971943"/>
            <a:ext cx="663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Akun</a:t>
            </a:r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telah</a:t>
            </a:r>
            <a:r>
              <a:rPr lang="en-US" sz="28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ahnschrift SemiBold" panose="020B0502040204020203" pitchFamily="34" charset="0"/>
              </a:rPr>
              <a:t>diaktivasi</a:t>
            </a:r>
            <a:endParaRPr lang="en-US" sz="28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0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274" t="15316" r="6494" b="6713"/>
          <a:stretch/>
        </p:blipFill>
        <p:spPr>
          <a:xfrm>
            <a:off x="435430" y="1233715"/>
            <a:ext cx="10072914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583095" y="345938"/>
            <a:ext cx="481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halaman</a:t>
            </a:r>
            <a:r>
              <a:rPr lang="en-US" dirty="0">
                <a:latin typeface="Candara" panose="020E0502030303020204" pitchFamily="34" charset="0"/>
              </a:rPr>
              <a:t> login, </a:t>
            </a:r>
            <a:r>
              <a:rPr lang="en-US" dirty="0" err="1">
                <a:latin typeface="Candara" panose="020E0502030303020204" pitchFamily="34" charset="0"/>
              </a:rPr>
              <a:t>masukan</a:t>
            </a:r>
            <a:r>
              <a:rPr lang="en-US" dirty="0">
                <a:latin typeface="Candara" panose="020E0502030303020204" pitchFamily="34" charset="0"/>
              </a:rPr>
              <a:t> email </a:t>
            </a:r>
            <a:r>
              <a:rPr lang="en-US" dirty="0" err="1">
                <a:latin typeface="Candara" panose="020E0502030303020204" pitchFamily="34" charset="0"/>
              </a:rPr>
              <a:t>dan</a:t>
            </a:r>
            <a:r>
              <a:rPr lang="en-US" dirty="0">
                <a:latin typeface="Candara" panose="020E0502030303020204" pitchFamily="34" charset="0"/>
              </a:rPr>
              <a:t> password yang </a:t>
            </a:r>
            <a:r>
              <a:rPr lang="en-US" dirty="0" err="1">
                <a:latin typeface="Candara" panose="020E0502030303020204" pitchFamily="34" charset="0"/>
              </a:rPr>
              <a:t>didaftarkan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12114" y="2075543"/>
            <a:ext cx="4198636" cy="3846286"/>
          </a:xfrm>
          <a:prstGeom prst="roundRect">
            <a:avLst/>
          </a:prstGeom>
          <a:noFill/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035"/>
          <a:stretch/>
        </p:blipFill>
        <p:spPr>
          <a:xfrm>
            <a:off x="265943" y="1103086"/>
            <a:ext cx="11700632" cy="5434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943" y="3190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Dashboard </a:t>
            </a:r>
            <a:r>
              <a:rPr lang="en-US" dirty="0" err="1">
                <a:latin typeface="Candara" panose="020E0502030303020204" pitchFamily="34" charset="0"/>
              </a:rPr>
              <a:t>halaman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pelapor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52572" y="3653291"/>
            <a:ext cx="435429" cy="333828"/>
          </a:xfrm>
          <a:prstGeom prst="lef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5718628" y="3497039"/>
            <a:ext cx="242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Klik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melaporkan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kasus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terbaru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068283" y="4665439"/>
            <a:ext cx="198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ndara" panose="020E0502030303020204" pitchFamily="34" charset="0"/>
              </a:rPr>
              <a:t>Klik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untuk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melihat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kasus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sudah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dilaporkan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815771" y="4143369"/>
            <a:ext cx="362858" cy="399601"/>
          </a:xfrm>
          <a:prstGeom prst="up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89" t="24758" r="46318" b="54594"/>
          <a:stretch/>
        </p:blipFill>
        <p:spPr>
          <a:xfrm>
            <a:off x="440115" y="2489812"/>
            <a:ext cx="4513942" cy="14514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115" y="5985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Jika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Terlapor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merupakan</a:t>
            </a:r>
            <a:r>
              <a:rPr lang="en-US" dirty="0">
                <a:latin typeface="Candara" panose="020E0502030303020204" pitchFamily="34" charset="0"/>
              </a:rPr>
              <a:t> author di SINTA (</a:t>
            </a:r>
            <a:r>
              <a:rPr lang="en-US" dirty="0" err="1">
                <a:latin typeface="Candara" panose="020E0502030303020204" pitchFamily="34" charset="0"/>
              </a:rPr>
              <a:t>terdaftar</a:t>
            </a:r>
            <a:r>
              <a:rPr lang="en-US" dirty="0">
                <a:latin typeface="Candara" panose="020E0502030303020204" pitchFamily="34" charset="0"/>
              </a:rPr>
              <a:t> di SINTA). </a:t>
            </a:r>
            <a:r>
              <a:rPr lang="en-US" dirty="0" err="1">
                <a:latin typeface="Candara" panose="020E0502030303020204" pitchFamily="34" charset="0"/>
              </a:rPr>
              <a:t>Maka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cukup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memasukkan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Sinta</a:t>
            </a:r>
            <a:r>
              <a:rPr lang="en-US" dirty="0">
                <a:latin typeface="Candara" panose="020E0502030303020204" pitchFamily="34" charset="0"/>
              </a:rPr>
              <a:t> ID </a:t>
            </a:r>
            <a:r>
              <a:rPr lang="en-US" dirty="0" err="1">
                <a:latin typeface="Candara" panose="020E0502030303020204" pitchFamily="34" charset="0"/>
              </a:rPr>
              <a:t>atau</a:t>
            </a:r>
            <a:r>
              <a:rPr lang="en-US" dirty="0">
                <a:latin typeface="Candara" panose="020E0502030303020204" pitchFamily="34" charset="0"/>
              </a:rPr>
              <a:t> NIDN </a:t>
            </a:r>
            <a:r>
              <a:rPr lang="en-US" dirty="0" err="1">
                <a:latin typeface="Candara" panose="020E0502030303020204" pitchFamily="34" charset="0"/>
              </a:rPr>
              <a:t>si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Terlapor</a:t>
            </a:r>
            <a:r>
              <a:rPr lang="en-US" dirty="0">
                <a:latin typeface="Candara" panose="020E0502030303020204" pitchFamily="34" charset="0"/>
              </a:rPr>
              <a:t>. </a:t>
            </a:r>
            <a:r>
              <a:rPr lang="en-US" dirty="0" err="1">
                <a:latin typeface="Candara" panose="020E0502030303020204" pitchFamily="34" charset="0"/>
              </a:rPr>
              <a:t>Maka</a:t>
            </a:r>
            <a:r>
              <a:rPr lang="en-US" dirty="0">
                <a:latin typeface="Candara" panose="020E0502030303020204" pitchFamily="34" charset="0"/>
              </a:rPr>
              <a:t> system </a:t>
            </a:r>
            <a:r>
              <a:rPr lang="en-US" dirty="0" err="1">
                <a:latin typeface="Candara" panose="020E0502030303020204" pitchFamily="34" charset="0"/>
              </a:rPr>
              <a:t>akan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otomatis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memeriksa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pada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Sistem</a:t>
            </a:r>
            <a:r>
              <a:rPr lang="en-US" dirty="0">
                <a:latin typeface="Candara" panose="020E0502030303020204" pitchFamily="34" charset="0"/>
              </a:rPr>
              <a:t> SINTA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77" t="26437" r="45940" b="466"/>
          <a:stretch/>
        </p:blipFill>
        <p:spPr>
          <a:xfrm>
            <a:off x="6536115" y="689528"/>
            <a:ext cx="4963885" cy="5556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4954057" y="3141602"/>
            <a:ext cx="333829" cy="325960"/>
          </a:xfrm>
          <a:prstGeom prst="notchedRigh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5328334" y="3140250"/>
            <a:ext cx="333829" cy="325960"/>
          </a:xfrm>
          <a:prstGeom prst="notchedRigh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5697928" y="3140250"/>
            <a:ext cx="333829" cy="325960"/>
          </a:xfrm>
          <a:prstGeom prst="notchedRigh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6067522" y="3140250"/>
            <a:ext cx="333829" cy="325960"/>
          </a:xfrm>
          <a:prstGeom prst="notchedRightArrow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058" t="14064" r="1"/>
          <a:stretch/>
        </p:blipFill>
        <p:spPr>
          <a:xfrm>
            <a:off x="361033" y="740229"/>
            <a:ext cx="5170732" cy="5225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8628" y="136928"/>
            <a:ext cx="5017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ndara" panose="020E0502030303020204" pitchFamily="34" charset="0"/>
              </a:rPr>
              <a:t>Selanjutnya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memasukkan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pelanggaran</a:t>
            </a:r>
            <a:r>
              <a:rPr lang="en-US" dirty="0">
                <a:latin typeface="Candara" panose="020E0502030303020204" pitchFamily="34" charset="0"/>
              </a:rPr>
              <a:t> yang </a:t>
            </a:r>
            <a:r>
              <a:rPr lang="en-US" dirty="0" err="1">
                <a:latin typeface="Candara" panose="020E0502030303020204" pitchFamily="34" charset="0"/>
              </a:rPr>
              <a:t>dilakukan</a:t>
            </a:r>
            <a:r>
              <a:rPr lang="en-US" dirty="0">
                <a:latin typeface="Candara" panose="020E0502030303020204" pitchFamily="34" charset="0"/>
              </a:rPr>
              <a:t>. </a:t>
            </a:r>
            <a:r>
              <a:rPr lang="en-US" dirty="0" err="1">
                <a:latin typeface="Candara" panose="020E0502030303020204" pitchFamily="34" charset="0"/>
              </a:rPr>
              <a:t>Setelah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semua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diisi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>
                <a:latin typeface="Candara" panose="020E0502030303020204" pitchFamily="34" charset="0"/>
              </a:rPr>
              <a:t>selanjutkan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melaporkan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kasus</a:t>
            </a: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err="1">
                <a:latin typeface="Candara" panose="020E0502030303020204" pitchFamily="34" charset="0"/>
              </a:rPr>
              <a:t>tersebut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559" t="17140"/>
          <a:stretch/>
        </p:blipFill>
        <p:spPr>
          <a:xfrm>
            <a:off x="5283200" y="1267732"/>
            <a:ext cx="5656489" cy="522741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8868228" y="4005942"/>
            <a:ext cx="464458" cy="3483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43117" y="3826170"/>
            <a:ext cx="139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PDF </a:t>
            </a:r>
            <a:r>
              <a:rPr lang="en-US" sz="2000" b="1" dirty="0" err="1">
                <a:solidFill>
                  <a:srgbClr val="FF0000"/>
                </a:solidFill>
                <a:latin typeface="Candara" panose="020E0502030303020204" pitchFamily="34" charset="0"/>
              </a:rPr>
              <a:t>maks</a:t>
            </a:r>
            <a:r>
              <a:rPr lang="en-US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 4 MB</a:t>
            </a:r>
          </a:p>
        </p:txBody>
      </p:sp>
      <p:sp>
        <p:nvSpPr>
          <p:cNvPr id="8" name="Rectangle 7"/>
          <p:cNvSpPr/>
          <p:nvPr/>
        </p:nvSpPr>
        <p:spPr>
          <a:xfrm rot="19081332">
            <a:off x="11287787" y="-606316"/>
            <a:ext cx="408194" cy="2779150"/>
          </a:xfrm>
          <a:prstGeom prst="rect">
            <a:avLst/>
          </a:prstGeom>
          <a:solidFill>
            <a:srgbClr val="8BC34A"/>
          </a:solidFill>
          <a:ln>
            <a:solidFill>
              <a:srgbClr val="8BC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320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Bahnschrift SemiBold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Rusmal Firmansyah</dc:creator>
  <cp:lastModifiedBy>RUSMAL</cp:lastModifiedBy>
  <cp:revision>19</cp:revision>
  <dcterms:created xsi:type="dcterms:W3CDTF">2019-09-15T03:42:35Z</dcterms:created>
  <dcterms:modified xsi:type="dcterms:W3CDTF">2019-10-03T22:37:02Z</dcterms:modified>
</cp:coreProperties>
</file>