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89" r:id="rId4"/>
    <p:sldId id="286" r:id="rId5"/>
    <p:sldId id="285" r:id="rId6"/>
    <p:sldId id="272" r:id="rId7"/>
    <p:sldId id="273" r:id="rId8"/>
    <p:sldId id="287" r:id="rId9"/>
    <p:sldId id="274" r:id="rId10"/>
    <p:sldId id="290" r:id="rId11"/>
    <p:sldId id="291" r:id="rId12"/>
    <p:sldId id="294" r:id="rId13"/>
    <p:sldId id="292" r:id="rId14"/>
    <p:sldId id="276" r:id="rId15"/>
    <p:sldId id="268" r:id="rId16"/>
    <p:sldId id="277" r:id="rId17"/>
    <p:sldId id="278" r:id="rId18"/>
    <p:sldId id="279" r:id="rId19"/>
    <p:sldId id="284" r:id="rId20"/>
    <p:sldId id="282" r:id="rId21"/>
    <p:sldId id="293" r:id="rId22"/>
    <p:sldId id="295" r:id="rId23"/>
    <p:sldId id="281" r:id="rId24"/>
    <p:sldId id="296" r:id="rId25"/>
    <p:sldId id="28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DD8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8" autoAdjust="0"/>
    <p:restoredTop sz="94643"/>
  </p:normalViewPr>
  <p:slideViewPr>
    <p:cSldViewPr snapToGrid="0" snapToObjects="1">
      <p:cViewPr>
        <p:scale>
          <a:sx n="60" d="100"/>
          <a:sy n="60" d="100"/>
        </p:scale>
        <p:origin x="-1086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F4F32D-82FF-6448-AEBB-716590479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0FB5E4-7CCC-4D40-A148-7BF2A177E8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5C159F6-0989-4942-93D9-FCE5B974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17A87B-11DE-4E4E-940B-1513DCE45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60AE24-B70E-AD4A-804B-8C210F91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4C969E-AD31-114F-9552-576988D7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E92B576-D0B8-1646-AB50-DBC140D826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880C36-955A-3847-A14C-62866D77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9B0783-25DE-8841-86EB-FE57D7F1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3C3218-3344-E24F-A8F1-0160F060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3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942CA0-5344-F440-951F-9CF1275F3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40B81BD-116F-DE44-AAC7-16379379D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2F3DD1B-B0D9-B34A-BED8-F96FA9113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083E5C-2974-D241-B101-C24FBF4ED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28BF83-2CED-AE45-91D9-17517308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9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1563307B-4B6F-4D4D-AB66-99288A7B7613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4559751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9E2486-34A7-3541-BF02-9488753E8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1FC1F2-DCB1-8047-A1E2-251151F97B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7D1868-E483-0845-9609-DE9F988BC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39CFB1-88B7-DA41-9D58-9BEEB20A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D74B8A-E74C-0246-83B3-3281F7B54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7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4A13C1-066F-6E44-8253-901547B8C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562BFA-CC30-AF4A-8B19-09D3A828E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24F42D6-4E42-BC43-B443-58AD5D82D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EA8559-4962-0940-9374-43C055AFD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72BF6B0-F604-4741-B0C5-19310ADD7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5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7F8CE5-5D45-8E4B-B235-4AF5736DB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27E106-AFA7-B740-88CD-6032F9262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4C0D1B6-B886-BB4C-9D24-6787F2A5E9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1BAB8C-57C5-114A-B1E1-4231DB0B5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22914A1-2D93-4F41-8B1F-24515ADEE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20AAA0D-D3B9-7341-B299-ED25E0B16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25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089F37-F8A9-7C48-8F19-8C8592232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A401A2-CB94-2244-A78C-318E42018C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A28CD1-074F-8243-B6E4-23235F777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E82966D-9A20-EE42-9B83-9FEAEAF8C6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C556745-D028-514C-8F52-68D0AB915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40D3CD54-A8D5-6E4B-A3BD-BD23D054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23771DE-EC9F-1E44-BC95-8B4449D33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6B492AC-B010-8D47-930C-EABD55A0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04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F1D4D4-688D-3C4B-93B7-08D405CDB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CEEFA09-76BF-2F4E-91AF-E4CF6836C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3F91E93-D430-EB45-A8A5-6522C220F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BBA73B-7B30-0740-91EA-FD515106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0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3BEB09C-6649-2F4B-891D-E2B727D64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54BA145-3274-EB4F-B278-AB1869CE4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72DEC17-8057-0C4F-9D42-526D2DFD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98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4829D5-94D6-FB4E-B080-AC0456AF3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107558-BF06-D443-8E36-85035425D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AFFDFC-F5A5-784F-9617-D52EA5A88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7E6365-4870-8845-A6AE-AF476130E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6B7EAF-AA4D-0C44-B5A1-3C56F059D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BBD781-1114-4742-A89D-5B73FB1A0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5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A2A6D-676C-8E4A-BA6F-72F48B41B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69C3B8D-395A-1546-A97F-694A7DAE57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E69CCB6-D758-9546-931A-7577D8863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EE49BD3-55D7-6546-93C8-25DC4EDD9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13BF6F-AAA4-8A45-B8F0-A9EE88B8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148128-F595-FD40-862A-9668CFB49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7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5220ED-20C1-B148-853E-3133FDBEB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E428D3-D985-7D41-BA14-71B45190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2B270A-F35D-9C4B-B4CA-4C7CF03D1C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0F4F0-4C98-5B46-BF90-EB0C4120BEAF}" type="datetimeFigureOut">
              <a:rPr lang="en-US" smtClean="0"/>
              <a:t>10/5/2019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46C2CB-2DAE-7446-BF04-2C68B52395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3FC6A6-04CB-C249-B7B3-4564B28AC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5215C-EB4D-B346-8A22-5D2A6DB2DB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9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409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C4C3B3-5CEA-4D4A-8B38-A083F08EF36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1459" y="1353686"/>
            <a:ext cx="8540989" cy="4646121"/>
          </a:xfrm>
          <a:solidFill>
            <a:schemeClr val="bg1"/>
          </a:solidFill>
        </p:spPr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284723" y="674250"/>
            <a:ext cx="10133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altLang="ko-KR" sz="3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Detail dari dokumen </a:t>
            </a:r>
            <a:endParaRPr lang="ko-KR" altLang="en-US" sz="3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8875985" y="2425514"/>
            <a:ext cx="33609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id-ID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Informasi Repository</a:t>
            </a:r>
          </a:p>
          <a:p>
            <a:pPr marL="342900" lvl="0" indent="-342900">
              <a:buAutoNum type="arabicPeriod"/>
            </a:pPr>
            <a:r>
              <a:rPr lang="id-ID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Link Download</a:t>
            </a:r>
          </a:p>
          <a:p>
            <a:pPr marL="342900" lvl="0" indent="-342900">
              <a:buAutoNum type="arabicPeriod"/>
            </a:pPr>
            <a:r>
              <a:rPr lang="id-ID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Informasi Institusi</a:t>
            </a:r>
          </a:p>
          <a:p>
            <a:pPr marL="342900" lvl="0" indent="-342900">
              <a:buAutoNum type="arabicPeriod"/>
            </a:pPr>
            <a:r>
              <a:rPr lang="id-ID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Judul</a:t>
            </a:r>
          </a:p>
          <a:p>
            <a:pPr marL="342900" lvl="0" indent="-342900">
              <a:buAutoNum type="arabicPeriod"/>
            </a:pPr>
            <a:r>
              <a:rPr lang="id-ID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Detail dokumen</a:t>
            </a:r>
          </a:p>
          <a:p>
            <a:pPr marL="342900" lvl="0" indent="-342900">
              <a:buAutoNum type="arabicPeriod"/>
            </a:pPr>
            <a:r>
              <a:rPr lang="id-ID" altLang="ko-K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Abstract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0842" y="1528017"/>
            <a:ext cx="8324273" cy="4297460"/>
            <a:chOff x="284723" y="1634588"/>
            <a:chExt cx="8324273" cy="4297460"/>
          </a:xfrm>
        </p:grpSpPr>
        <p:sp>
          <p:nvSpPr>
            <p:cNvPr id="94" name="Frame 93">
              <a:extLst>
                <a:ext uri="{FF2B5EF4-FFF2-40B4-BE49-F238E27FC236}">
                  <a16:creationId xmlns:a16="http://schemas.microsoft.com/office/drawing/2014/main" xmlns="" id="{6532D564-CBB0-4CB7-87C6-F325D5646487}"/>
                </a:ext>
              </a:extLst>
            </p:cNvPr>
            <p:cNvSpPr/>
            <p:nvPr/>
          </p:nvSpPr>
          <p:spPr>
            <a:xfrm>
              <a:off x="284723" y="1634588"/>
              <a:ext cx="8324273" cy="4297460"/>
            </a:xfrm>
            <a:prstGeom prst="frame">
              <a:avLst>
                <a:gd name="adj1" fmla="val 71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094" y="2050178"/>
              <a:ext cx="8065530" cy="34662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Google Shape;111;p18">
              <a:extLst>
                <a:ext uri="{FF2B5EF4-FFF2-40B4-BE49-F238E27FC236}">
                  <a16:creationId xmlns:a16="http://schemas.microsoft.com/office/drawing/2014/main" xmlns="" id="{F0126482-613B-8F4C-8B85-18A2583B94D5}"/>
                </a:ext>
              </a:extLst>
            </p:cNvPr>
            <p:cNvSpPr/>
            <p:nvPr/>
          </p:nvSpPr>
          <p:spPr>
            <a:xfrm>
              <a:off x="8086224" y="2822564"/>
              <a:ext cx="334666" cy="310025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1500" dirty="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1" name="Google Shape;111;p18">
              <a:extLst>
                <a:ext uri="{FF2B5EF4-FFF2-40B4-BE49-F238E27FC236}">
                  <a16:creationId xmlns:a16="http://schemas.microsoft.com/office/drawing/2014/main" xmlns="" id="{F0126482-613B-8F4C-8B85-18A2583B94D5}"/>
                </a:ext>
              </a:extLst>
            </p:cNvPr>
            <p:cNvSpPr/>
            <p:nvPr/>
          </p:nvSpPr>
          <p:spPr>
            <a:xfrm>
              <a:off x="1380624" y="2875622"/>
              <a:ext cx="334666" cy="310025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1500" dirty="0" smtClean="0">
                  <a:solidFill>
                    <a:srgbClr val="FFFFFF"/>
                  </a:solidFill>
                </a:rPr>
                <a:t>1</a:t>
              </a:r>
              <a:endParaRPr sz="1500" dirty="0">
                <a:solidFill>
                  <a:srgbClr val="FFFFFF"/>
                </a:solidFill>
              </a:endParaRPr>
            </a:p>
          </p:txBody>
        </p:sp>
        <p:sp>
          <p:nvSpPr>
            <p:cNvPr id="12" name="Google Shape;111;p18">
              <a:extLst>
                <a:ext uri="{FF2B5EF4-FFF2-40B4-BE49-F238E27FC236}">
                  <a16:creationId xmlns:a16="http://schemas.microsoft.com/office/drawing/2014/main" xmlns="" id="{F0126482-613B-8F4C-8B85-18A2583B94D5}"/>
                </a:ext>
              </a:extLst>
            </p:cNvPr>
            <p:cNvSpPr/>
            <p:nvPr/>
          </p:nvSpPr>
          <p:spPr>
            <a:xfrm>
              <a:off x="8174265" y="5024481"/>
              <a:ext cx="334666" cy="310025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1500" dirty="0" smtClean="0">
                  <a:solidFill>
                    <a:srgbClr val="FFFFFF"/>
                  </a:solidFill>
                </a:rPr>
                <a:t>3</a:t>
              </a:r>
              <a:endParaRPr sz="1500" dirty="0">
                <a:solidFill>
                  <a:srgbClr val="FFFFFF"/>
                </a:solidFill>
              </a:endParaRPr>
            </a:p>
          </p:txBody>
        </p:sp>
        <p:sp>
          <p:nvSpPr>
            <p:cNvPr id="13" name="Google Shape;111;p18">
              <a:extLst>
                <a:ext uri="{FF2B5EF4-FFF2-40B4-BE49-F238E27FC236}">
                  <a16:creationId xmlns:a16="http://schemas.microsoft.com/office/drawing/2014/main" xmlns="" id="{F0126482-613B-8F4C-8B85-18A2583B94D5}"/>
                </a:ext>
              </a:extLst>
            </p:cNvPr>
            <p:cNvSpPr/>
            <p:nvPr/>
          </p:nvSpPr>
          <p:spPr>
            <a:xfrm>
              <a:off x="4279526" y="2819951"/>
              <a:ext cx="334666" cy="310025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1500" dirty="0" smtClean="0">
                  <a:solidFill>
                    <a:srgbClr val="FFFFFF"/>
                  </a:solidFill>
                </a:rPr>
                <a:t>4</a:t>
              </a:r>
              <a:endParaRPr sz="1500" dirty="0">
                <a:solidFill>
                  <a:srgbClr val="FFFFFF"/>
                </a:solidFill>
              </a:endParaRPr>
            </a:p>
          </p:txBody>
        </p:sp>
        <p:sp>
          <p:nvSpPr>
            <p:cNvPr id="14" name="Google Shape;111;p18">
              <a:extLst>
                <a:ext uri="{FF2B5EF4-FFF2-40B4-BE49-F238E27FC236}">
                  <a16:creationId xmlns:a16="http://schemas.microsoft.com/office/drawing/2014/main" xmlns="" id="{F0126482-613B-8F4C-8B85-18A2583B94D5}"/>
                </a:ext>
              </a:extLst>
            </p:cNvPr>
            <p:cNvSpPr/>
            <p:nvPr/>
          </p:nvSpPr>
          <p:spPr>
            <a:xfrm>
              <a:off x="4279526" y="3392968"/>
              <a:ext cx="334666" cy="310025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1500" dirty="0" smtClean="0">
                  <a:solidFill>
                    <a:srgbClr val="FFFFFF"/>
                  </a:solidFill>
                </a:rPr>
                <a:t>5</a:t>
              </a:r>
              <a:endParaRPr sz="1500" dirty="0">
                <a:solidFill>
                  <a:srgbClr val="FFFFFF"/>
                </a:solidFill>
              </a:endParaRPr>
            </a:p>
          </p:txBody>
        </p:sp>
        <p:sp>
          <p:nvSpPr>
            <p:cNvPr id="15" name="Google Shape;111;p18">
              <a:extLst>
                <a:ext uri="{FF2B5EF4-FFF2-40B4-BE49-F238E27FC236}">
                  <a16:creationId xmlns:a16="http://schemas.microsoft.com/office/drawing/2014/main" xmlns="" id="{F0126482-613B-8F4C-8B85-18A2583B94D5}"/>
                </a:ext>
              </a:extLst>
            </p:cNvPr>
            <p:cNvSpPr/>
            <p:nvPr/>
          </p:nvSpPr>
          <p:spPr>
            <a:xfrm>
              <a:off x="6011591" y="4535750"/>
              <a:ext cx="334666" cy="310025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sz="1500" dirty="0" smtClean="0">
                  <a:solidFill>
                    <a:srgbClr val="FFFFFF"/>
                  </a:solidFill>
                </a:rPr>
                <a:t>6</a:t>
              </a:r>
              <a:endParaRPr sz="15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6491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C4C3B3-5CEA-4D4A-8B38-A083F08EF36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204700" y="1438673"/>
            <a:ext cx="8540989" cy="4646121"/>
          </a:xfrm>
          <a:solidFill>
            <a:schemeClr val="bg1"/>
          </a:solidFill>
        </p:spPr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1312003" y="1634588"/>
            <a:ext cx="8324273" cy="4297460"/>
          </a:xfrm>
          <a:prstGeom prst="frame">
            <a:avLst>
              <a:gd name="adj1" fmla="val 71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1573906" y="1839807"/>
            <a:ext cx="780046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id-ID" altLang="ko-KR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Menu Suggest berisi form pendaftaran Repository oleh Institusi. Dijelaskan di mekanisme pendaftaran.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37" y="770190"/>
            <a:ext cx="8532252" cy="70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46"/>
          <a:stretch/>
        </p:blipFill>
        <p:spPr bwMode="auto">
          <a:xfrm>
            <a:off x="1646287" y="2486138"/>
            <a:ext cx="7294594" cy="3299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21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842" y="1494809"/>
            <a:ext cx="7127957" cy="466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08;p18">
            <a:extLst>
              <a:ext uri="{FF2B5EF4-FFF2-40B4-BE49-F238E27FC236}">
                <a16:creationId xmlns:a16="http://schemas.microsoft.com/office/drawing/2014/main" xmlns="" id="{A8E41DE1-DFC0-0E49-96EF-33910D73D46F}"/>
              </a:ext>
            </a:extLst>
          </p:cNvPr>
          <p:cNvSpPr txBox="1"/>
          <p:nvPr/>
        </p:nvSpPr>
        <p:spPr>
          <a:xfrm>
            <a:off x="1569047" y="518223"/>
            <a:ext cx="8433796" cy="75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500" dirty="0" smtClean="0">
                <a:solidFill>
                  <a:schemeClr val="bg1"/>
                </a:solidFill>
              </a:rPr>
              <a:t>Menu VIDEO berisi video singkat mengenai RAMA Repository</a:t>
            </a:r>
            <a:endParaRPr lang="id-ID" sz="25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34662" y="319701"/>
            <a:ext cx="8702566" cy="988838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640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C4C3B3-5CEA-4D4A-8B38-A083F08EF36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204700" y="1438673"/>
            <a:ext cx="8540989" cy="4646121"/>
          </a:xfrm>
          <a:solidFill>
            <a:schemeClr val="bg1"/>
          </a:solidFill>
        </p:spPr>
      </p:sp>
      <p:sp>
        <p:nvSpPr>
          <p:cNvPr id="94" name="Frame 93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1312003" y="1634588"/>
            <a:ext cx="8324273" cy="4297460"/>
          </a:xfrm>
          <a:prstGeom prst="frame">
            <a:avLst>
              <a:gd name="adj1" fmla="val 7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1519477" y="1729447"/>
            <a:ext cx="7800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id-ID" altLang="ko-KR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Frequent  Ask Question (FAQ) berisi pertanyaan-pertanyaan yang sering ditanyakan</a:t>
            </a:r>
            <a:endParaRPr lang="ko-KR" alt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700" y="641295"/>
            <a:ext cx="8540989" cy="76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143" y="2375778"/>
            <a:ext cx="6378039" cy="342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23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7877" y="1937616"/>
            <a:ext cx="6923448" cy="42399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517877" y="5423338"/>
            <a:ext cx="6923448" cy="75420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1655D0-8EDA-2649-85DF-D4D34AC8E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80" y="19905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Login </a:t>
            </a:r>
            <a:r>
              <a:rPr lang="en-US" sz="4000" b="1" dirty="0" err="1">
                <a:solidFill>
                  <a:schemeClr val="bg1"/>
                </a:solidFill>
              </a:rPr>
              <a:t>Institusi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Google Shape;108;p18">
            <a:extLst>
              <a:ext uri="{FF2B5EF4-FFF2-40B4-BE49-F238E27FC236}">
                <a16:creationId xmlns:a16="http://schemas.microsoft.com/office/drawing/2014/main" xmlns="" id="{2F033D7D-AC72-2B4A-8A85-C7407A35D634}"/>
              </a:ext>
            </a:extLst>
          </p:cNvPr>
          <p:cNvSpPr txBox="1"/>
          <p:nvPr/>
        </p:nvSpPr>
        <p:spPr>
          <a:xfrm>
            <a:off x="7558982" y="2163930"/>
            <a:ext cx="4633018" cy="90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500" dirty="0">
                <a:solidFill>
                  <a:schemeClr val="bg1"/>
                </a:solidFill>
              </a:rPr>
              <a:t>Halaman Login digunakan untuk masuk ke halaman dashboard </a:t>
            </a:r>
            <a:r>
              <a:rPr lang="id-ID" sz="2500" i="1" dirty="0">
                <a:solidFill>
                  <a:schemeClr val="bg1"/>
                </a:solidFill>
              </a:rPr>
              <a:t>manage</a:t>
            </a:r>
            <a:r>
              <a:rPr lang="id-ID" sz="2500" dirty="0">
                <a:solidFill>
                  <a:schemeClr val="bg1"/>
                </a:solidFill>
              </a:rPr>
              <a:t> institusi.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sz="25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sz="25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500" dirty="0" err="1">
                <a:solidFill>
                  <a:schemeClr val="bg1"/>
                </a:solidFill>
              </a:rPr>
              <a:t>Login</a:t>
            </a:r>
            <a:r>
              <a:rPr lang="id-ID" sz="2500" dirty="0">
                <a:solidFill>
                  <a:schemeClr val="bg1"/>
                </a:solidFill>
              </a:rPr>
              <a:t> diisi dengan username dan password yang telah didaftarkan, lalu pilih submit</a:t>
            </a:r>
          </a:p>
        </p:txBody>
      </p:sp>
      <p:sp>
        <p:nvSpPr>
          <p:cNvPr id="7" name="Google Shape;108;p18">
            <a:extLst>
              <a:ext uri="{FF2B5EF4-FFF2-40B4-BE49-F238E27FC236}">
                <a16:creationId xmlns:a16="http://schemas.microsoft.com/office/drawing/2014/main" xmlns="" id="{A8E41DE1-DFC0-0E49-96EF-33910D73D46F}"/>
              </a:ext>
            </a:extLst>
          </p:cNvPr>
          <p:cNvSpPr txBox="1"/>
          <p:nvPr/>
        </p:nvSpPr>
        <p:spPr>
          <a:xfrm>
            <a:off x="517878" y="5483857"/>
            <a:ext cx="6923448" cy="75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500" dirty="0">
                <a:solidFill>
                  <a:schemeClr val="bg1"/>
                </a:solidFill>
              </a:rPr>
              <a:t>Halaman Login diakses melalui menu navigasi Login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76" y="1330793"/>
            <a:ext cx="6923450" cy="58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" t="4603" r="4964" b="15420"/>
          <a:stretch/>
        </p:blipFill>
        <p:spPr bwMode="auto">
          <a:xfrm>
            <a:off x="1788191" y="2163930"/>
            <a:ext cx="4619297" cy="3101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626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E9DB56-1DE6-D542-8EF5-65DA3D6DB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Login </a:t>
            </a:r>
            <a:r>
              <a:rPr lang="en-US" dirty="0" err="1">
                <a:solidFill>
                  <a:schemeClr val="bg1"/>
                </a:solidFill>
              </a:rPr>
              <a:t>Perguruan</a:t>
            </a:r>
            <a:r>
              <a:rPr lang="en-US" dirty="0">
                <a:solidFill>
                  <a:schemeClr val="bg1"/>
                </a:solidFill>
              </a:rPr>
              <a:t> Tinggi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FC3A1B7-BA8B-1240-9452-F4AFC054E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42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D" dirty="0" err="1">
                <a:solidFill>
                  <a:schemeClr val="bg1"/>
                </a:solidFill>
              </a:rPr>
              <a:t>Untuk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memudahkan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sinkronisasi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antara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repositori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Perguruan</a:t>
            </a:r>
            <a:r>
              <a:rPr lang="en-ID" dirty="0">
                <a:solidFill>
                  <a:schemeClr val="bg1"/>
                </a:solidFill>
              </a:rPr>
              <a:t> Tinggi </a:t>
            </a:r>
            <a:r>
              <a:rPr lang="en-ID" dirty="0" err="1">
                <a:solidFill>
                  <a:schemeClr val="bg1"/>
                </a:solidFill>
              </a:rPr>
              <a:t>dan</a:t>
            </a:r>
            <a:r>
              <a:rPr lang="en-ID" dirty="0">
                <a:solidFill>
                  <a:schemeClr val="bg1"/>
                </a:solidFill>
              </a:rPr>
              <a:t> RAMA </a:t>
            </a:r>
            <a:r>
              <a:rPr lang="en-ID" dirty="0" err="1">
                <a:solidFill>
                  <a:schemeClr val="bg1"/>
                </a:solidFill>
              </a:rPr>
              <a:t>maka</a:t>
            </a:r>
            <a:r>
              <a:rPr lang="en-ID" dirty="0">
                <a:solidFill>
                  <a:schemeClr val="bg1"/>
                </a:solidFill>
              </a:rPr>
              <a:t> PIC </a:t>
            </a:r>
            <a:r>
              <a:rPr lang="en-ID" dirty="0" err="1">
                <a:solidFill>
                  <a:schemeClr val="bg1"/>
                </a:solidFill>
              </a:rPr>
              <a:t>Repositori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Perguruan</a:t>
            </a:r>
            <a:r>
              <a:rPr lang="en-ID" dirty="0">
                <a:solidFill>
                  <a:schemeClr val="bg1"/>
                </a:solidFill>
              </a:rPr>
              <a:t> Tinggi </a:t>
            </a:r>
            <a:r>
              <a:rPr lang="en-ID" dirty="0" err="1">
                <a:solidFill>
                  <a:schemeClr val="bg1"/>
                </a:solidFill>
              </a:rPr>
              <a:t>akan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diberikan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akses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ke</a:t>
            </a:r>
            <a:r>
              <a:rPr lang="en-ID" dirty="0">
                <a:solidFill>
                  <a:schemeClr val="bg1"/>
                </a:solidFill>
              </a:rPr>
              <a:t> RAMA Repository.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3F7795D-BE25-C045-BD2F-A53EFD7ED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365125"/>
            <a:ext cx="6502400" cy="6502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044F4DD-5004-E747-BA46-DDD25A7D38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980" y="2221604"/>
            <a:ext cx="10261600" cy="26282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4E1395FF-F376-F345-AACF-F2EF7EB415F2}"/>
              </a:ext>
            </a:extLst>
          </p:cNvPr>
          <p:cNvCxnSpPr>
            <a:cxnSpLocks/>
          </p:cNvCxnSpPr>
          <p:nvPr/>
        </p:nvCxnSpPr>
        <p:spPr>
          <a:xfrm flipV="1">
            <a:off x="10926522" y="2578099"/>
            <a:ext cx="854556" cy="863599"/>
          </a:xfrm>
          <a:prstGeom prst="straightConnector1">
            <a:avLst/>
          </a:prstGeom>
          <a:ln w="12700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8DF06F-990B-9942-95F3-9149DDFBC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461" y="1359700"/>
            <a:ext cx="8225077" cy="3684341"/>
          </a:xfrm>
          <a:prstGeom prst="rect">
            <a:avLst/>
          </a:prstGeom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xmlns="" id="{DFA3E4D7-71C5-D245-BF59-C52E22D5EB16}"/>
              </a:ext>
            </a:extLst>
          </p:cNvPr>
          <p:cNvSpPr txBox="1"/>
          <p:nvPr/>
        </p:nvSpPr>
        <p:spPr>
          <a:xfrm>
            <a:off x="2889385" y="5107235"/>
            <a:ext cx="6413225" cy="384721"/>
          </a:xfrm>
          <a:prstGeom prst="rect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algn="ctr">
              <a:defRPr sz="2500"/>
            </a:lvl1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Isi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dengan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</a:t>
            </a:r>
            <a:r>
              <a:rPr kumimoji="0" lang="en-US" sz="25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informasi</a:t>
            </a: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 login yang valid.</a:t>
            </a:r>
            <a:endParaRPr kumimoji="0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79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11" grpId="0" animBg="1"/>
      <p:bldP spid="1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3E189D-AA10-0445-AEBA-674720F3C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349" y="342448"/>
            <a:ext cx="691515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Halaman</a:t>
            </a:r>
            <a:r>
              <a:rPr lang="en-US" b="1" dirty="0">
                <a:solidFill>
                  <a:schemeClr val="bg1"/>
                </a:solidFill>
              </a:rPr>
              <a:t> Manage</a:t>
            </a:r>
          </a:p>
        </p:txBody>
      </p:sp>
      <p:sp>
        <p:nvSpPr>
          <p:cNvPr id="4" name="Google Shape;108;p18">
            <a:extLst>
              <a:ext uri="{FF2B5EF4-FFF2-40B4-BE49-F238E27FC236}">
                <a16:creationId xmlns:a16="http://schemas.microsoft.com/office/drawing/2014/main" xmlns="" id="{D345F756-F54D-3E41-9EF5-1F108318F18B}"/>
              </a:ext>
            </a:extLst>
          </p:cNvPr>
          <p:cNvSpPr txBox="1"/>
          <p:nvPr/>
        </p:nvSpPr>
        <p:spPr>
          <a:xfrm>
            <a:off x="7504385" y="1889125"/>
            <a:ext cx="4535215" cy="3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500" dirty="0">
                <a:solidFill>
                  <a:schemeClr val="bg1"/>
                </a:solidFill>
              </a:rPr>
              <a:t>Setelah melakukan  login, akan masuk kehalaman dashboard </a:t>
            </a:r>
            <a:r>
              <a:rPr lang="id-ID" sz="2500" i="1" dirty="0">
                <a:solidFill>
                  <a:schemeClr val="bg1"/>
                </a:solidFill>
              </a:rPr>
              <a:t>manage </a:t>
            </a:r>
            <a:r>
              <a:rPr lang="id-ID" sz="2500" dirty="0">
                <a:solidFill>
                  <a:schemeClr val="bg1"/>
                </a:solidFill>
              </a:rPr>
              <a:t>yang  berisi informasi :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sz="2500" dirty="0">
                <a:solidFill>
                  <a:schemeClr val="bg1"/>
                </a:solidFill>
              </a:rPr>
              <a:t>Jumlah Repositories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sz="2500" dirty="0">
                <a:solidFill>
                  <a:schemeClr val="bg1"/>
                </a:solidFill>
              </a:rPr>
              <a:t>Jumlah dokumen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sz="2500" dirty="0">
                <a:solidFill>
                  <a:schemeClr val="bg1"/>
                </a:solidFill>
              </a:rPr>
              <a:t>Informasi institusi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sz="2500" dirty="0">
                <a:solidFill>
                  <a:schemeClr val="bg1"/>
                </a:solidFill>
              </a:rPr>
              <a:t>Informasi Profil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sz="2500" dirty="0">
                <a:solidFill>
                  <a:schemeClr val="bg1"/>
                </a:solidFill>
              </a:rPr>
              <a:t>Menu </a:t>
            </a:r>
            <a:r>
              <a:rPr lang="id-ID" sz="2500" dirty="0" smtClean="0">
                <a:solidFill>
                  <a:schemeClr val="bg1"/>
                </a:solidFill>
              </a:rPr>
              <a:t>Navigasi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1659681"/>
            <a:ext cx="6915149" cy="406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111;p18">
            <a:extLst>
              <a:ext uri="{FF2B5EF4-FFF2-40B4-BE49-F238E27FC236}">
                <a16:creationId xmlns:a16="http://schemas.microsoft.com/office/drawing/2014/main" xmlns="" id="{5EBA21CF-8D9B-174F-B4EA-E7D0429BD8A2}"/>
              </a:ext>
            </a:extLst>
          </p:cNvPr>
          <p:cNvSpPr/>
          <p:nvPr/>
        </p:nvSpPr>
        <p:spPr>
          <a:xfrm>
            <a:off x="3019363" y="2388934"/>
            <a:ext cx="401754" cy="41062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 dirty="0">
                <a:solidFill>
                  <a:schemeClr val="accent1"/>
                </a:solidFill>
              </a:rPr>
              <a:t>1</a:t>
            </a:r>
            <a:endParaRPr sz="1500" dirty="0">
              <a:solidFill>
                <a:schemeClr val="accent1"/>
              </a:solidFill>
            </a:endParaRPr>
          </a:p>
        </p:txBody>
      </p:sp>
      <p:sp>
        <p:nvSpPr>
          <p:cNvPr id="10" name="Google Shape;111;p18">
            <a:extLst>
              <a:ext uri="{FF2B5EF4-FFF2-40B4-BE49-F238E27FC236}">
                <a16:creationId xmlns:a16="http://schemas.microsoft.com/office/drawing/2014/main" xmlns="" id="{13E80F31-C0C3-F344-A785-0494DB8334B3}"/>
              </a:ext>
            </a:extLst>
          </p:cNvPr>
          <p:cNvSpPr/>
          <p:nvPr/>
        </p:nvSpPr>
        <p:spPr>
          <a:xfrm>
            <a:off x="3976369" y="3295921"/>
            <a:ext cx="358509" cy="327599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500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" name="Google Shape;111;p18">
            <a:extLst>
              <a:ext uri="{FF2B5EF4-FFF2-40B4-BE49-F238E27FC236}">
                <a16:creationId xmlns:a16="http://schemas.microsoft.com/office/drawing/2014/main" xmlns="" id="{5EBA21CF-8D9B-174F-B4EA-E7D0429BD8A2}"/>
              </a:ext>
            </a:extLst>
          </p:cNvPr>
          <p:cNvSpPr/>
          <p:nvPr/>
        </p:nvSpPr>
        <p:spPr>
          <a:xfrm>
            <a:off x="5757308" y="2400167"/>
            <a:ext cx="401754" cy="410628"/>
          </a:xfrm>
          <a:prstGeom prst="ellipse">
            <a:avLst/>
          </a:prstGeom>
          <a:solidFill>
            <a:schemeClr val="bg1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1500" dirty="0" smtClean="0">
                <a:solidFill>
                  <a:schemeClr val="accent1"/>
                </a:solidFill>
              </a:rPr>
              <a:t>2</a:t>
            </a:r>
            <a:endParaRPr sz="1500" dirty="0">
              <a:solidFill>
                <a:schemeClr val="accent1"/>
              </a:solidFill>
            </a:endParaRPr>
          </a:p>
        </p:txBody>
      </p:sp>
      <p:sp>
        <p:nvSpPr>
          <p:cNvPr id="12" name="Google Shape;111;p18">
            <a:extLst>
              <a:ext uri="{FF2B5EF4-FFF2-40B4-BE49-F238E27FC236}">
                <a16:creationId xmlns:a16="http://schemas.microsoft.com/office/drawing/2014/main" xmlns="" id="{13E80F31-C0C3-F344-A785-0494DB8334B3}"/>
              </a:ext>
            </a:extLst>
          </p:cNvPr>
          <p:cNvSpPr/>
          <p:nvPr/>
        </p:nvSpPr>
        <p:spPr>
          <a:xfrm>
            <a:off x="6629590" y="3230800"/>
            <a:ext cx="358509" cy="327599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500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3" name="Google Shape;111;p18">
            <a:extLst>
              <a:ext uri="{FF2B5EF4-FFF2-40B4-BE49-F238E27FC236}">
                <a16:creationId xmlns:a16="http://schemas.microsoft.com/office/drawing/2014/main" xmlns="" id="{13E80F31-C0C3-F344-A785-0494DB8334B3}"/>
              </a:ext>
            </a:extLst>
          </p:cNvPr>
          <p:cNvSpPr/>
          <p:nvPr/>
        </p:nvSpPr>
        <p:spPr>
          <a:xfrm>
            <a:off x="1432865" y="2874219"/>
            <a:ext cx="358509" cy="327599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500" dirty="0" smtClean="0">
                <a:solidFill>
                  <a:srgbClr val="FFFFFF"/>
                </a:solidFill>
              </a:rPr>
              <a:t>5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6283" y="567559"/>
            <a:ext cx="6926216" cy="882869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5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C1F35E-3E6E-EF4E-80B0-255173FAA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139" y="36512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Menu </a:t>
            </a:r>
            <a:r>
              <a:rPr lang="en-US" b="1" dirty="0" err="1">
                <a:solidFill>
                  <a:schemeClr val="bg1"/>
                </a:solidFill>
              </a:rPr>
              <a:t>Navigasi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Halaman</a:t>
            </a:r>
            <a:r>
              <a:rPr lang="en-US" b="1" dirty="0">
                <a:solidFill>
                  <a:schemeClr val="bg1"/>
                </a:solidFill>
              </a:rPr>
              <a:t> Manage</a:t>
            </a:r>
          </a:p>
        </p:txBody>
      </p:sp>
      <p:sp>
        <p:nvSpPr>
          <p:cNvPr id="4" name="Google Shape;108;p18">
            <a:extLst>
              <a:ext uri="{FF2B5EF4-FFF2-40B4-BE49-F238E27FC236}">
                <a16:creationId xmlns:a16="http://schemas.microsoft.com/office/drawing/2014/main" xmlns="" id="{BA6EBA65-6085-CE4A-A5B6-D111D3BFABEE}"/>
              </a:ext>
            </a:extLst>
          </p:cNvPr>
          <p:cNvSpPr txBox="1"/>
          <p:nvPr/>
        </p:nvSpPr>
        <p:spPr>
          <a:xfrm>
            <a:off x="5172175" y="1867919"/>
            <a:ext cx="4868359" cy="57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bg1"/>
                </a:solidFill>
              </a:rPr>
              <a:t>Menampilkan Informasi mengenai Repository</a:t>
            </a:r>
          </a:p>
        </p:txBody>
      </p:sp>
      <p:sp>
        <p:nvSpPr>
          <p:cNvPr id="5" name="Google Shape;111;p18">
            <a:extLst>
              <a:ext uri="{FF2B5EF4-FFF2-40B4-BE49-F238E27FC236}">
                <a16:creationId xmlns:a16="http://schemas.microsoft.com/office/drawing/2014/main" xmlns="" id="{AB90706A-DC4F-F245-B97D-5C31A0A24DEE}"/>
              </a:ext>
            </a:extLst>
          </p:cNvPr>
          <p:cNvSpPr/>
          <p:nvPr/>
        </p:nvSpPr>
        <p:spPr>
          <a:xfrm>
            <a:off x="4511608" y="1948262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</a:rPr>
              <a:t>1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6" name="Google Shape;111;p18">
            <a:extLst>
              <a:ext uri="{FF2B5EF4-FFF2-40B4-BE49-F238E27FC236}">
                <a16:creationId xmlns:a16="http://schemas.microsoft.com/office/drawing/2014/main" xmlns="" id="{940FBA1B-1855-314E-81EA-9C969B4C7C2C}"/>
              </a:ext>
            </a:extLst>
          </p:cNvPr>
          <p:cNvSpPr/>
          <p:nvPr/>
        </p:nvSpPr>
        <p:spPr>
          <a:xfrm>
            <a:off x="4493559" y="2483185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7" name="Google Shape;111;p18">
            <a:extLst>
              <a:ext uri="{FF2B5EF4-FFF2-40B4-BE49-F238E27FC236}">
                <a16:creationId xmlns:a16="http://schemas.microsoft.com/office/drawing/2014/main" xmlns="" id="{473153AD-0D46-5146-BE77-71E7DC66190E}"/>
              </a:ext>
            </a:extLst>
          </p:cNvPr>
          <p:cNvSpPr/>
          <p:nvPr/>
        </p:nvSpPr>
        <p:spPr>
          <a:xfrm>
            <a:off x="4492647" y="3598548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FFFF"/>
                </a:solidFill>
              </a:rPr>
              <a:t>4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8" name="Google Shape;111;p18">
            <a:extLst>
              <a:ext uri="{FF2B5EF4-FFF2-40B4-BE49-F238E27FC236}">
                <a16:creationId xmlns:a16="http://schemas.microsoft.com/office/drawing/2014/main" xmlns="" id="{E32E654E-818C-B542-8C40-CA308E3CEAA7}"/>
              </a:ext>
            </a:extLst>
          </p:cNvPr>
          <p:cNvSpPr/>
          <p:nvPr/>
        </p:nvSpPr>
        <p:spPr>
          <a:xfrm>
            <a:off x="4460204" y="4067667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FFFF"/>
                </a:solidFill>
              </a:rPr>
              <a:t>5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9" name="Google Shape;111;p18">
            <a:extLst>
              <a:ext uri="{FF2B5EF4-FFF2-40B4-BE49-F238E27FC236}">
                <a16:creationId xmlns:a16="http://schemas.microsoft.com/office/drawing/2014/main" xmlns="" id="{27ADEE76-03CF-F148-87AC-5B8CF1C377B4}"/>
              </a:ext>
            </a:extLst>
          </p:cNvPr>
          <p:cNvSpPr/>
          <p:nvPr/>
        </p:nvSpPr>
        <p:spPr>
          <a:xfrm>
            <a:off x="4460204" y="4637869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FFFF"/>
                </a:solidFill>
              </a:rPr>
              <a:t>6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11" name="Google Shape;111;p18">
            <a:extLst>
              <a:ext uri="{FF2B5EF4-FFF2-40B4-BE49-F238E27FC236}">
                <a16:creationId xmlns:a16="http://schemas.microsoft.com/office/drawing/2014/main" xmlns="" id="{284B4B79-7D56-DF4E-99DF-B78236839A0D}"/>
              </a:ext>
            </a:extLst>
          </p:cNvPr>
          <p:cNvSpPr/>
          <p:nvPr/>
        </p:nvSpPr>
        <p:spPr>
          <a:xfrm>
            <a:off x="4460204" y="5122005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FFFF"/>
                </a:solidFill>
              </a:rPr>
              <a:t>7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12" name="Google Shape;108;p18">
            <a:extLst>
              <a:ext uri="{FF2B5EF4-FFF2-40B4-BE49-F238E27FC236}">
                <a16:creationId xmlns:a16="http://schemas.microsoft.com/office/drawing/2014/main" xmlns="" id="{8E68F197-CFA9-F648-8D75-53C8B855D2B2}"/>
              </a:ext>
            </a:extLst>
          </p:cNvPr>
          <p:cNvSpPr txBox="1"/>
          <p:nvPr/>
        </p:nvSpPr>
        <p:spPr>
          <a:xfrm>
            <a:off x="5172174" y="2410773"/>
            <a:ext cx="4868359" cy="57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bg1"/>
                </a:solidFill>
              </a:rPr>
              <a:t>Berisi halaman untuk mengubah informasi Profil</a:t>
            </a:r>
          </a:p>
        </p:txBody>
      </p:sp>
      <p:sp>
        <p:nvSpPr>
          <p:cNvPr id="13" name="Google Shape;108;p18">
            <a:extLst>
              <a:ext uri="{FF2B5EF4-FFF2-40B4-BE49-F238E27FC236}">
                <a16:creationId xmlns:a16="http://schemas.microsoft.com/office/drawing/2014/main" xmlns="" id="{52B9BFB8-22EE-2046-B386-D34AB2D2577B}"/>
              </a:ext>
            </a:extLst>
          </p:cNvPr>
          <p:cNvSpPr txBox="1"/>
          <p:nvPr/>
        </p:nvSpPr>
        <p:spPr>
          <a:xfrm>
            <a:off x="5172172" y="3546157"/>
            <a:ext cx="4868359" cy="57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bg1"/>
                </a:solidFill>
              </a:rPr>
              <a:t>Berisi Form untuk menambah </a:t>
            </a:r>
            <a:r>
              <a:rPr lang="id-ID" dirty="0" smtClean="0">
                <a:solidFill>
                  <a:schemeClr val="bg1"/>
                </a:solidFill>
              </a:rPr>
              <a:t>repository baru</a:t>
            </a: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14" name="Google Shape;108;p18">
            <a:extLst>
              <a:ext uri="{FF2B5EF4-FFF2-40B4-BE49-F238E27FC236}">
                <a16:creationId xmlns:a16="http://schemas.microsoft.com/office/drawing/2014/main" xmlns="" id="{3DD86F30-1579-144C-A6BA-D43E2028A885}"/>
              </a:ext>
            </a:extLst>
          </p:cNvPr>
          <p:cNvSpPr txBox="1"/>
          <p:nvPr/>
        </p:nvSpPr>
        <p:spPr>
          <a:xfrm>
            <a:off x="5172175" y="4051416"/>
            <a:ext cx="4868359" cy="57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bg1"/>
                </a:solidFill>
              </a:rPr>
              <a:t>Menampilkan daftar Repository </a:t>
            </a:r>
          </a:p>
        </p:txBody>
      </p:sp>
      <p:sp>
        <p:nvSpPr>
          <p:cNvPr id="15" name="Google Shape;108;p18">
            <a:extLst>
              <a:ext uri="{FF2B5EF4-FFF2-40B4-BE49-F238E27FC236}">
                <a16:creationId xmlns:a16="http://schemas.microsoft.com/office/drawing/2014/main" xmlns="" id="{8B1354C3-2C7D-7F4A-AB6B-BD29BBA57712}"/>
              </a:ext>
            </a:extLst>
          </p:cNvPr>
          <p:cNvSpPr txBox="1"/>
          <p:nvPr/>
        </p:nvSpPr>
        <p:spPr>
          <a:xfrm>
            <a:off x="5172175" y="4547900"/>
            <a:ext cx="4868359" cy="57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bg1"/>
                </a:solidFill>
              </a:rPr>
              <a:t>Menampilkan daftar dokumen terdaftar</a:t>
            </a:r>
          </a:p>
        </p:txBody>
      </p:sp>
      <p:sp>
        <p:nvSpPr>
          <p:cNvPr id="16" name="Google Shape;108;p18">
            <a:extLst>
              <a:ext uri="{FF2B5EF4-FFF2-40B4-BE49-F238E27FC236}">
                <a16:creationId xmlns:a16="http://schemas.microsoft.com/office/drawing/2014/main" xmlns="" id="{28D597D9-D142-554F-BFC3-C5A1E4688788}"/>
              </a:ext>
            </a:extLst>
          </p:cNvPr>
          <p:cNvSpPr txBox="1"/>
          <p:nvPr/>
        </p:nvSpPr>
        <p:spPr>
          <a:xfrm>
            <a:off x="5172171" y="5053422"/>
            <a:ext cx="4868359" cy="57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bg1"/>
                </a:solidFill>
              </a:rPr>
              <a:t>Menu untuk keluar dari akun dan halaman </a:t>
            </a:r>
            <a:r>
              <a:rPr lang="id-ID" i="1" dirty="0">
                <a:solidFill>
                  <a:schemeClr val="bg1"/>
                </a:solidFill>
              </a:rPr>
              <a:t>manage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7533C19-9992-B24B-AEA4-E1BB6D30C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24" y="1756759"/>
            <a:ext cx="2882900" cy="4152900"/>
          </a:xfrm>
          <a:prstGeom prst="rect">
            <a:avLst/>
          </a:prstGeom>
        </p:spPr>
      </p:pic>
      <p:sp>
        <p:nvSpPr>
          <p:cNvPr id="18" name="Google Shape;111;p18">
            <a:extLst>
              <a:ext uri="{FF2B5EF4-FFF2-40B4-BE49-F238E27FC236}">
                <a16:creationId xmlns:a16="http://schemas.microsoft.com/office/drawing/2014/main" xmlns="" id="{5265F30D-3BC4-7448-AB4B-CB16D4021EF1}"/>
              </a:ext>
            </a:extLst>
          </p:cNvPr>
          <p:cNvSpPr/>
          <p:nvPr/>
        </p:nvSpPr>
        <p:spPr>
          <a:xfrm>
            <a:off x="4493559" y="3018711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dirty="0">
                <a:solidFill>
                  <a:srgbClr val="FFFFFF"/>
                </a:solidFill>
              </a:rPr>
              <a:t>3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19" name="Google Shape;108;p18">
            <a:extLst>
              <a:ext uri="{FF2B5EF4-FFF2-40B4-BE49-F238E27FC236}">
                <a16:creationId xmlns:a16="http://schemas.microsoft.com/office/drawing/2014/main" xmlns="" id="{2025E440-A6D0-0A4A-BC18-FC65CEB69CD3}"/>
              </a:ext>
            </a:extLst>
          </p:cNvPr>
          <p:cNvSpPr txBox="1"/>
          <p:nvPr/>
        </p:nvSpPr>
        <p:spPr>
          <a:xfrm>
            <a:off x="5172175" y="2929294"/>
            <a:ext cx="4868359" cy="57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bg1"/>
                </a:solidFill>
              </a:rPr>
              <a:t>Berisi </a:t>
            </a:r>
            <a:r>
              <a:rPr lang="id-ID" dirty="0" smtClean="0">
                <a:solidFill>
                  <a:schemeClr val="bg1"/>
                </a:solidFill>
              </a:rPr>
              <a:t>halaman </a:t>
            </a:r>
            <a:r>
              <a:rPr lang="id-ID" dirty="0">
                <a:solidFill>
                  <a:schemeClr val="bg1"/>
                </a:solidFill>
              </a:rPr>
              <a:t>untuk mengubah password</a:t>
            </a:r>
          </a:p>
        </p:txBody>
      </p:sp>
      <p:sp>
        <p:nvSpPr>
          <p:cNvPr id="20" name="Google Shape;111;p18">
            <a:extLst>
              <a:ext uri="{FF2B5EF4-FFF2-40B4-BE49-F238E27FC236}">
                <a16:creationId xmlns:a16="http://schemas.microsoft.com/office/drawing/2014/main" xmlns="" id="{0BDBDFB7-1B1A-1A4F-90CB-CBC0510BE682}"/>
              </a:ext>
            </a:extLst>
          </p:cNvPr>
          <p:cNvSpPr/>
          <p:nvPr/>
        </p:nvSpPr>
        <p:spPr>
          <a:xfrm>
            <a:off x="3291440" y="1999960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</a:rPr>
              <a:t>1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21" name="Google Shape;111;p18">
            <a:extLst>
              <a:ext uri="{FF2B5EF4-FFF2-40B4-BE49-F238E27FC236}">
                <a16:creationId xmlns:a16="http://schemas.microsoft.com/office/drawing/2014/main" xmlns="" id="{E71B7F19-C908-794A-9027-9FF4AEF988E4}"/>
              </a:ext>
            </a:extLst>
          </p:cNvPr>
          <p:cNvSpPr/>
          <p:nvPr/>
        </p:nvSpPr>
        <p:spPr>
          <a:xfrm>
            <a:off x="1335666" y="2542814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</a:rPr>
              <a:t>2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24" name="Google Shape;111;p18">
            <a:extLst>
              <a:ext uri="{FF2B5EF4-FFF2-40B4-BE49-F238E27FC236}">
                <a16:creationId xmlns:a16="http://schemas.microsoft.com/office/drawing/2014/main" xmlns="" id="{2C85E54F-522E-2944-A712-F4E5418C6346}"/>
              </a:ext>
            </a:extLst>
          </p:cNvPr>
          <p:cNvSpPr/>
          <p:nvPr/>
        </p:nvSpPr>
        <p:spPr>
          <a:xfrm>
            <a:off x="3291440" y="3100593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</a:rPr>
              <a:t>3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25" name="Google Shape;111;p18">
            <a:extLst>
              <a:ext uri="{FF2B5EF4-FFF2-40B4-BE49-F238E27FC236}">
                <a16:creationId xmlns:a16="http://schemas.microsoft.com/office/drawing/2014/main" xmlns="" id="{F53BE469-87B5-1448-9F5C-2F172BF8604F}"/>
              </a:ext>
            </a:extLst>
          </p:cNvPr>
          <p:cNvSpPr/>
          <p:nvPr/>
        </p:nvSpPr>
        <p:spPr>
          <a:xfrm>
            <a:off x="1352524" y="3622400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</a:rPr>
              <a:t>4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26" name="Google Shape;111;p18">
            <a:extLst>
              <a:ext uri="{FF2B5EF4-FFF2-40B4-BE49-F238E27FC236}">
                <a16:creationId xmlns:a16="http://schemas.microsoft.com/office/drawing/2014/main" xmlns="" id="{5B3FDF88-47F8-3D4E-848B-65BB722D9821}"/>
              </a:ext>
            </a:extLst>
          </p:cNvPr>
          <p:cNvSpPr/>
          <p:nvPr/>
        </p:nvSpPr>
        <p:spPr>
          <a:xfrm>
            <a:off x="3291440" y="4183457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</a:rPr>
              <a:t>5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27" name="Google Shape;111;p18">
            <a:extLst>
              <a:ext uri="{FF2B5EF4-FFF2-40B4-BE49-F238E27FC236}">
                <a16:creationId xmlns:a16="http://schemas.microsoft.com/office/drawing/2014/main" xmlns="" id="{E3AC6B6C-0710-B440-978A-44E399851093}"/>
              </a:ext>
            </a:extLst>
          </p:cNvPr>
          <p:cNvSpPr/>
          <p:nvPr/>
        </p:nvSpPr>
        <p:spPr>
          <a:xfrm>
            <a:off x="1346347" y="4735563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</a:rPr>
              <a:t>6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28" name="Google Shape;111;p18">
            <a:extLst>
              <a:ext uri="{FF2B5EF4-FFF2-40B4-BE49-F238E27FC236}">
                <a16:creationId xmlns:a16="http://schemas.microsoft.com/office/drawing/2014/main" xmlns="" id="{8C40FDB8-733F-F042-94A1-B5B4CE2C5DEE}"/>
              </a:ext>
            </a:extLst>
          </p:cNvPr>
          <p:cNvSpPr/>
          <p:nvPr/>
        </p:nvSpPr>
        <p:spPr>
          <a:xfrm>
            <a:off x="3291440" y="5317502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</a:rPr>
              <a:t>7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00446" y="1787140"/>
            <a:ext cx="6120561" cy="4122519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298139" y="567559"/>
            <a:ext cx="9122868" cy="882869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7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A355AC-34A6-344D-A2F5-813AEE79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497" y="241856"/>
            <a:ext cx="8400392" cy="1044302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Menu Updated Profile</a:t>
            </a:r>
          </a:p>
        </p:txBody>
      </p:sp>
      <p:sp>
        <p:nvSpPr>
          <p:cNvPr id="5" name="Google Shape;108;p18">
            <a:extLst>
              <a:ext uri="{FF2B5EF4-FFF2-40B4-BE49-F238E27FC236}">
                <a16:creationId xmlns:a16="http://schemas.microsoft.com/office/drawing/2014/main" xmlns="" id="{5414740B-0864-8446-9AF9-6E70AFACAD87}"/>
              </a:ext>
            </a:extLst>
          </p:cNvPr>
          <p:cNvSpPr txBox="1"/>
          <p:nvPr/>
        </p:nvSpPr>
        <p:spPr>
          <a:xfrm>
            <a:off x="885496" y="5596759"/>
            <a:ext cx="10515600" cy="57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500" dirty="0">
                <a:solidFill>
                  <a:schemeClr val="bg1"/>
                </a:solidFill>
              </a:rPr>
              <a:t>Halaman update profil untuk melakukan perubahan terhadap informasi profil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43"/>
          <a:stretch/>
        </p:blipFill>
        <p:spPr bwMode="auto">
          <a:xfrm>
            <a:off x="1011621" y="1286158"/>
            <a:ext cx="8099042" cy="416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85496" y="1166648"/>
            <a:ext cx="8400393" cy="4430111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32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41329" y="1310207"/>
            <a:ext cx="7722477" cy="43135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A355AC-34A6-344D-A2F5-813AEE79C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1704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Menu </a:t>
            </a:r>
            <a:r>
              <a:rPr lang="en-US" b="1" dirty="0" err="1">
                <a:solidFill>
                  <a:schemeClr val="bg1"/>
                </a:solidFill>
              </a:rPr>
              <a:t>Ubah</a:t>
            </a:r>
            <a:r>
              <a:rPr lang="en-US" b="1" dirty="0">
                <a:solidFill>
                  <a:schemeClr val="bg1"/>
                </a:solidFill>
              </a:rPr>
              <a:t> Password</a:t>
            </a:r>
          </a:p>
        </p:txBody>
      </p:sp>
      <p:sp>
        <p:nvSpPr>
          <p:cNvPr id="5" name="Google Shape;108;p18">
            <a:extLst>
              <a:ext uri="{FF2B5EF4-FFF2-40B4-BE49-F238E27FC236}">
                <a16:creationId xmlns:a16="http://schemas.microsoft.com/office/drawing/2014/main" xmlns="" id="{5414740B-0864-8446-9AF9-6E70AFACAD87}"/>
              </a:ext>
            </a:extLst>
          </p:cNvPr>
          <p:cNvSpPr txBox="1"/>
          <p:nvPr/>
        </p:nvSpPr>
        <p:spPr>
          <a:xfrm>
            <a:off x="838199" y="5737795"/>
            <a:ext cx="10515600" cy="57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500" dirty="0">
                <a:solidFill>
                  <a:schemeClr val="bg1"/>
                </a:solidFill>
              </a:rPr>
              <a:t>Halaman ubah </a:t>
            </a:r>
            <a:r>
              <a:rPr lang="id-ID" sz="2500" dirty="0" err="1">
                <a:solidFill>
                  <a:schemeClr val="bg1"/>
                </a:solidFill>
              </a:rPr>
              <a:t>password</a:t>
            </a:r>
            <a:r>
              <a:rPr lang="id-ID" sz="2500" dirty="0">
                <a:solidFill>
                  <a:schemeClr val="bg1"/>
                </a:solidFill>
              </a:rPr>
              <a:t>, untuk melakukan </a:t>
            </a:r>
            <a:r>
              <a:rPr lang="id-ID" sz="2500" dirty="0" err="1">
                <a:solidFill>
                  <a:schemeClr val="bg1"/>
                </a:solidFill>
              </a:rPr>
              <a:t>updated</a:t>
            </a:r>
            <a:r>
              <a:rPr lang="id-ID" sz="2500" dirty="0">
                <a:solidFill>
                  <a:schemeClr val="bg1"/>
                </a:solidFill>
              </a:rPr>
              <a:t>/perubahan </a:t>
            </a:r>
            <a:r>
              <a:rPr lang="id-ID" sz="2500" dirty="0" err="1">
                <a:solidFill>
                  <a:schemeClr val="bg1"/>
                </a:solidFill>
              </a:rPr>
              <a:t>password</a:t>
            </a:r>
            <a:r>
              <a:rPr lang="id-ID" sz="2500" dirty="0">
                <a:solidFill>
                  <a:schemeClr val="bg1"/>
                </a:solidFill>
              </a:rPr>
              <a:t> akun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9"/>
          <a:stretch/>
        </p:blipFill>
        <p:spPr bwMode="auto">
          <a:xfrm>
            <a:off x="2241330" y="1310207"/>
            <a:ext cx="7375634" cy="431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Google Shape;111;p18">
            <a:extLst>
              <a:ext uri="{FF2B5EF4-FFF2-40B4-BE49-F238E27FC236}">
                <a16:creationId xmlns:a16="http://schemas.microsoft.com/office/drawing/2014/main" xmlns="" id="{F0E4C4CC-8A41-D448-B59D-9B80A05FDBC8}"/>
              </a:ext>
            </a:extLst>
          </p:cNvPr>
          <p:cNvSpPr/>
          <p:nvPr/>
        </p:nvSpPr>
        <p:spPr>
          <a:xfrm>
            <a:off x="6258076" y="2395174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</a:rPr>
              <a:t>1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8" name="Google Shape;111;p18">
            <a:extLst>
              <a:ext uri="{FF2B5EF4-FFF2-40B4-BE49-F238E27FC236}">
                <a16:creationId xmlns:a16="http://schemas.microsoft.com/office/drawing/2014/main" xmlns="" id="{539C6445-68F7-ED46-8FDA-D98310E995F1}"/>
              </a:ext>
            </a:extLst>
          </p:cNvPr>
          <p:cNvSpPr/>
          <p:nvPr/>
        </p:nvSpPr>
        <p:spPr>
          <a:xfrm>
            <a:off x="6258076" y="3156945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solidFill>
                  <a:srgbClr val="FFFFFF"/>
                </a:solidFill>
              </a:rPr>
              <a:t>2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9" name="Google Shape;111;p18">
            <a:extLst>
              <a:ext uri="{FF2B5EF4-FFF2-40B4-BE49-F238E27FC236}">
                <a16:creationId xmlns:a16="http://schemas.microsoft.com/office/drawing/2014/main" xmlns="" id="{5515110E-1BF3-4540-899A-0FF7B25D806A}"/>
              </a:ext>
            </a:extLst>
          </p:cNvPr>
          <p:cNvSpPr/>
          <p:nvPr/>
        </p:nvSpPr>
        <p:spPr>
          <a:xfrm>
            <a:off x="6258076" y="3894613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500" dirty="0" smtClean="0">
                <a:solidFill>
                  <a:srgbClr val="FFFFFF"/>
                </a:solidFill>
              </a:rPr>
              <a:t>3</a:t>
            </a:r>
            <a:endParaRPr sz="1500" dirty="0">
              <a:solidFill>
                <a:srgbClr val="FFFFFF"/>
              </a:solidFill>
            </a:endParaRPr>
          </a:p>
        </p:txBody>
      </p:sp>
      <p:sp>
        <p:nvSpPr>
          <p:cNvPr id="10" name="Google Shape;108;p18">
            <a:extLst>
              <a:ext uri="{FF2B5EF4-FFF2-40B4-BE49-F238E27FC236}">
                <a16:creationId xmlns:a16="http://schemas.microsoft.com/office/drawing/2014/main" xmlns="" id="{19FAE468-3E9C-5548-AE2B-96A679AC2954}"/>
              </a:ext>
            </a:extLst>
          </p:cNvPr>
          <p:cNvSpPr txBox="1"/>
          <p:nvPr/>
        </p:nvSpPr>
        <p:spPr>
          <a:xfrm>
            <a:off x="6592742" y="2263135"/>
            <a:ext cx="3619672" cy="57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300" dirty="0" smtClean="0">
                <a:solidFill>
                  <a:srgbClr val="7030A0"/>
                </a:solidFill>
              </a:rPr>
              <a:t>Ketikan </a:t>
            </a:r>
            <a:r>
              <a:rPr lang="id-ID" sz="2300" dirty="0">
                <a:solidFill>
                  <a:srgbClr val="7030A0"/>
                </a:solidFill>
              </a:rPr>
              <a:t>password lama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sz="2300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300" dirty="0" err="1">
                <a:solidFill>
                  <a:srgbClr val="7030A0"/>
                </a:solidFill>
              </a:rPr>
              <a:t>Password</a:t>
            </a:r>
            <a:r>
              <a:rPr lang="id-ID" sz="2300" dirty="0">
                <a:solidFill>
                  <a:srgbClr val="7030A0"/>
                </a:solidFill>
              </a:rPr>
              <a:t> baru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sz="1400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300" dirty="0">
                <a:solidFill>
                  <a:srgbClr val="7030A0"/>
                </a:solidFill>
              </a:rPr>
              <a:t>ulangi kembali </a:t>
            </a:r>
            <a:r>
              <a:rPr lang="id-ID" sz="2300" dirty="0" err="1">
                <a:solidFill>
                  <a:srgbClr val="7030A0"/>
                </a:solidFill>
              </a:rPr>
              <a:t>password</a:t>
            </a:r>
            <a:r>
              <a:rPr lang="id-ID" sz="2300" dirty="0">
                <a:solidFill>
                  <a:srgbClr val="7030A0"/>
                </a:solidFill>
              </a:rPr>
              <a:t> baru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sz="1600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300" dirty="0">
                <a:solidFill>
                  <a:srgbClr val="7030A0"/>
                </a:solidFill>
              </a:rPr>
              <a:t>Lalu klik edit </a:t>
            </a:r>
            <a:r>
              <a:rPr lang="id-ID" sz="2300" dirty="0" err="1">
                <a:solidFill>
                  <a:srgbClr val="7030A0"/>
                </a:solidFill>
              </a:rPr>
              <a:t>password</a:t>
            </a:r>
            <a:r>
              <a:rPr lang="id-ID" sz="2300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27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D0212F-E1C3-544E-9DC8-1A6D1CDC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434" y="2691415"/>
            <a:ext cx="5599386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highlight>
                  <a:srgbClr val="DD8946"/>
                </a:highlight>
              </a:rPr>
              <a:t>FITUR RAMA Repository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B84B66-32C1-484E-8B5E-73C049C950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430" y="709215"/>
            <a:ext cx="5439569" cy="5439569"/>
          </a:xfrm>
        </p:spPr>
      </p:pic>
    </p:spTree>
    <p:extLst>
      <p:ext uri="{BB962C8B-B14F-4D97-AF65-F5344CB8AC3E}">
        <p14:creationId xmlns:p14="http://schemas.microsoft.com/office/powerpoint/2010/main" val="119565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F7184-2DD5-E84D-8947-AF0A30F0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076" y="147637"/>
            <a:ext cx="10515600" cy="1325563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Menu  </a:t>
            </a:r>
            <a:r>
              <a:rPr lang="en-US" b="1" dirty="0" smtClean="0">
                <a:solidFill>
                  <a:schemeClr val="bg1"/>
                </a:solidFill>
              </a:rPr>
              <a:t>Add </a:t>
            </a:r>
            <a:r>
              <a:rPr lang="en-US" b="1" dirty="0">
                <a:solidFill>
                  <a:schemeClr val="bg1"/>
                </a:solidFill>
              </a:rPr>
              <a:t>Repositories</a:t>
            </a:r>
          </a:p>
        </p:txBody>
      </p:sp>
      <p:sp>
        <p:nvSpPr>
          <p:cNvPr id="4" name="Google Shape;108;p18">
            <a:extLst>
              <a:ext uri="{FF2B5EF4-FFF2-40B4-BE49-F238E27FC236}">
                <a16:creationId xmlns:a16="http://schemas.microsoft.com/office/drawing/2014/main" xmlns="" id="{8CD64594-9E66-194C-9371-6BE6D5A62A14}"/>
              </a:ext>
            </a:extLst>
          </p:cNvPr>
          <p:cNvSpPr txBox="1"/>
          <p:nvPr/>
        </p:nvSpPr>
        <p:spPr>
          <a:xfrm>
            <a:off x="4997669" y="1825625"/>
            <a:ext cx="5263930" cy="457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>
                <a:solidFill>
                  <a:schemeClr val="bg1"/>
                </a:solidFill>
              </a:rPr>
              <a:t>Form Add </a:t>
            </a:r>
            <a:r>
              <a:rPr lang="id-ID" sz="3200" dirty="0" smtClean="0">
                <a:solidFill>
                  <a:schemeClr val="bg1"/>
                </a:solidFill>
              </a:rPr>
              <a:t>Repositories berisi </a:t>
            </a:r>
            <a:r>
              <a:rPr lang="id-ID" sz="3200" dirty="0">
                <a:solidFill>
                  <a:schemeClr val="bg1"/>
                </a:solidFill>
              </a:rPr>
              <a:t>formulir untuk menambahkan repository baru.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3200" dirty="0">
              <a:solidFill>
                <a:schemeClr val="bg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3200" dirty="0">
                <a:solidFill>
                  <a:schemeClr val="bg1"/>
                </a:solidFill>
              </a:rPr>
              <a:t>Formulir diisi dengan informasi repository.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823D1041-BCB7-144E-A57B-76334341F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7" y="1473200"/>
            <a:ext cx="3828393" cy="4821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990597" y="401637"/>
            <a:ext cx="9109845" cy="807054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5C4C3B3-5CEA-4D4A-8B38-A083F08EF362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1003213" y="1170660"/>
            <a:ext cx="9105948" cy="4646121"/>
          </a:xfrm>
          <a:solidFill>
            <a:schemeClr val="bg1"/>
          </a:solidFill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739" y="1817582"/>
            <a:ext cx="8512394" cy="2534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" name="Frame 93">
            <a:extLst>
              <a:ext uri="{FF2B5EF4-FFF2-40B4-BE49-F238E27FC236}">
                <a16:creationId xmlns:a16="http://schemas.microsoft.com/office/drawing/2014/main" xmlns="" id="{6532D564-CBB0-4CB7-87C6-F325D5646487}"/>
              </a:ext>
            </a:extLst>
          </p:cNvPr>
          <p:cNvSpPr/>
          <p:nvPr/>
        </p:nvSpPr>
        <p:spPr>
          <a:xfrm>
            <a:off x="1110516" y="1366575"/>
            <a:ext cx="8825225" cy="4297460"/>
          </a:xfrm>
          <a:prstGeom prst="frame">
            <a:avLst>
              <a:gd name="adj1" fmla="val 71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969718" y="553144"/>
            <a:ext cx="913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id-ID" altLang="ko-KR" sz="28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MENU  LIST REPOSITORY</a:t>
            </a:r>
            <a:endParaRPr lang="ko-KR" altLang="en-US" sz="2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Google Shape;111;p18">
            <a:extLst>
              <a:ext uri="{FF2B5EF4-FFF2-40B4-BE49-F238E27FC236}">
                <a16:creationId xmlns:a16="http://schemas.microsoft.com/office/drawing/2014/main" xmlns="" id="{1AEA596D-1034-E446-95B3-B34D5F71CCBC}"/>
              </a:ext>
            </a:extLst>
          </p:cNvPr>
          <p:cNvSpPr/>
          <p:nvPr/>
        </p:nvSpPr>
        <p:spPr>
          <a:xfrm>
            <a:off x="3022967" y="2106554"/>
            <a:ext cx="417927" cy="358892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1" name="Google Shape;111;p18">
            <a:extLst>
              <a:ext uri="{FF2B5EF4-FFF2-40B4-BE49-F238E27FC236}">
                <a16:creationId xmlns:a16="http://schemas.microsoft.com/office/drawing/2014/main" xmlns="" id="{4A6A73A6-D656-9E43-B7D5-EBFAE14FEF3F}"/>
              </a:ext>
            </a:extLst>
          </p:cNvPr>
          <p:cNvSpPr/>
          <p:nvPr/>
        </p:nvSpPr>
        <p:spPr>
          <a:xfrm>
            <a:off x="3385659" y="3354110"/>
            <a:ext cx="364570" cy="367337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73ACEE3-C132-45D3-B90E-20FC63453DA8}"/>
              </a:ext>
            </a:extLst>
          </p:cNvPr>
          <p:cNvSpPr txBox="1"/>
          <p:nvPr/>
        </p:nvSpPr>
        <p:spPr>
          <a:xfrm>
            <a:off x="1259739" y="4493342"/>
            <a:ext cx="7800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id-ID" altLang="ko-K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Fitur Pencarian</a:t>
            </a:r>
          </a:p>
          <a:p>
            <a:pPr marL="457200" lvl="0" indent="-457200">
              <a:buAutoNum type="arabicPeriod"/>
            </a:pPr>
            <a:r>
              <a:rPr lang="id-ID" altLang="ko-K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Daftar Repository </a:t>
            </a:r>
            <a:r>
              <a:rPr lang="id-ID" altLang="ko-K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Terdaftar</a:t>
            </a:r>
          </a:p>
          <a:p>
            <a:pPr marL="457200" lvl="0" indent="-457200">
              <a:buAutoNum type="arabicPeriod"/>
            </a:pPr>
            <a:r>
              <a:rPr lang="id-ID" altLang="ko-K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Tombol Edit untuk merubah informasi repository</a:t>
            </a:r>
          </a:p>
          <a:p>
            <a:pPr marL="457200" lvl="0" indent="-457200">
              <a:buAutoNum type="arabicPeriod"/>
            </a:pPr>
            <a:endParaRPr lang="ko-KR" alt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Google Shape;111;p18">
            <a:extLst>
              <a:ext uri="{FF2B5EF4-FFF2-40B4-BE49-F238E27FC236}">
                <a16:creationId xmlns:a16="http://schemas.microsoft.com/office/drawing/2014/main" xmlns="" id="{4A6A73A6-D656-9E43-B7D5-EBFAE14FEF3F}"/>
              </a:ext>
            </a:extLst>
          </p:cNvPr>
          <p:cNvSpPr/>
          <p:nvPr/>
        </p:nvSpPr>
        <p:spPr>
          <a:xfrm>
            <a:off x="9510042" y="2969695"/>
            <a:ext cx="364570" cy="367337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500" dirty="0" smtClean="0">
                <a:solidFill>
                  <a:srgbClr val="FFFFFF"/>
                </a:solidFill>
              </a:rPr>
              <a:t>3</a:t>
            </a:r>
            <a:endParaRPr sz="15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78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3F7184-2DD5-E84D-8947-AF0A30F0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5490" y="401636"/>
            <a:ext cx="4014951" cy="1325563"/>
          </a:xfrm>
        </p:spPr>
        <p:txBody>
          <a:bodyPr>
            <a:normAutofit/>
          </a:bodyPr>
          <a:lstStyle/>
          <a:p>
            <a:pPr algn="ctr"/>
            <a:r>
              <a:rPr lang="id-ID" b="1" dirty="0" smtClean="0">
                <a:solidFill>
                  <a:schemeClr val="bg1"/>
                </a:solidFill>
              </a:rPr>
              <a:t>Menu  Edit </a:t>
            </a:r>
            <a:r>
              <a:rPr lang="en-US" b="1" dirty="0" smtClean="0">
                <a:solidFill>
                  <a:schemeClr val="bg1"/>
                </a:solidFill>
              </a:rPr>
              <a:t>Repositories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Google Shape;108;p18">
            <a:extLst>
              <a:ext uri="{FF2B5EF4-FFF2-40B4-BE49-F238E27FC236}">
                <a16:creationId xmlns:a16="http://schemas.microsoft.com/office/drawing/2014/main" xmlns="" id="{8CD64594-9E66-194C-9371-6BE6D5A62A14}"/>
              </a:ext>
            </a:extLst>
          </p:cNvPr>
          <p:cNvSpPr txBox="1"/>
          <p:nvPr/>
        </p:nvSpPr>
        <p:spPr>
          <a:xfrm>
            <a:off x="6085490" y="2030577"/>
            <a:ext cx="4349530" cy="457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solidFill>
                  <a:schemeClr val="bg1"/>
                </a:solidFill>
              </a:rPr>
              <a:t>Form </a:t>
            </a:r>
            <a:r>
              <a:rPr lang="id-ID" sz="2400" dirty="0" smtClean="0">
                <a:solidFill>
                  <a:schemeClr val="bg1"/>
                </a:solidFill>
              </a:rPr>
              <a:t>Edit Repositories, diakses melalui tombol edit di halaman list Repository.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d-ID" sz="2400" dirty="0">
              <a:solidFill>
                <a:schemeClr val="bg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 smtClean="0">
                <a:solidFill>
                  <a:schemeClr val="bg1"/>
                </a:solidFill>
              </a:rPr>
              <a:t>Berisi </a:t>
            </a:r>
            <a:r>
              <a:rPr lang="id-ID" sz="2400" dirty="0">
                <a:solidFill>
                  <a:schemeClr val="bg1"/>
                </a:solidFill>
              </a:rPr>
              <a:t>formulir untuk </a:t>
            </a:r>
            <a:r>
              <a:rPr lang="id-ID" sz="2400" dirty="0" smtClean="0">
                <a:solidFill>
                  <a:schemeClr val="bg1"/>
                </a:solidFill>
              </a:rPr>
              <a:t>merubah informasi mengenai Repository.</a:t>
            </a:r>
            <a:endParaRPr lang="id-ID" sz="2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85490" y="401636"/>
            <a:ext cx="4209393" cy="1325563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0599" y="401636"/>
            <a:ext cx="4921472" cy="5746915"/>
            <a:chOff x="990595" y="1208691"/>
            <a:chExt cx="4295077" cy="545806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97" y="1208691"/>
              <a:ext cx="4295075" cy="34102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595" y="4618969"/>
              <a:ext cx="4295075" cy="2047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768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AE7FA3-8360-4B45-920E-230CEA9FE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289"/>
            <a:ext cx="10515600" cy="1104225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Halaman</a:t>
            </a:r>
            <a:r>
              <a:rPr lang="en-US" dirty="0">
                <a:solidFill>
                  <a:schemeClr val="bg1"/>
                </a:solidFill>
              </a:rPr>
              <a:t> List </a:t>
            </a:r>
            <a:r>
              <a:rPr lang="en-US" dirty="0" err="1">
                <a:solidFill>
                  <a:schemeClr val="bg1"/>
                </a:solidFill>
              </a:rPr>
              <a:t>Dokumen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Google Shape;108;p18">
            <a:extLst>
              <a:ext uri="{FF2B5EF4-FFF2-40B4-BE49-F238E27FC236}">
                <a16:creationId xmlns:a16="http://schemas.microsoft.com/office/drawing/2014/main" xmlns="" id="{F4CF69DF-3896-C446-ACAA-BEB508D7C5F6}"/>
              </a:ext>
            </a:extLst>
          </p:cNvPr>
          <p:cNvSpPr txBox="1"/>
          <p:nvPr/>
        </p:nvSpPr>
        <p:spPr>
          <a:xfrm>
            <a:off x="780958" y="5723972"/>
            <a:ext cx="10572842" cy="99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200" dirty="0">
                <a:solidFill>
                  <a:schemeClr val="bg1"/>
                </a:solidFill>
              </a:rPr>
              <a:t>Halaman List Dokumen berisi daftar Dokumen (2) , dan disertai dengan fitur pencarian (1)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67301D01-EA63-4342-A852-0EA94E6C9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89" y="1329589"/>
            <a:ext cx="8046716" cy="4211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111;p18">
            <a:extLst>
              <a:ext uri="{FF2B5EF4-FFF2-40B4-BE49-F238E27FC236}">
                <a16:creationId xmlns:a16="http://schemas.microsoft.com/office/drawing/2014/main" xmlns="" id="{F8D911F9-D373-7B4E-82EA-71FA086D067E}"/>
              </a:ext>
            </a:extLst>
          </p:cNvPr>
          <p:cNvSpPr/>
          <p:nvPr/>
        </p:nvSpPr>
        <p:spPr>
          <a:xfrm>
            <a:off x="7477567" y="1690688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5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Google Shape;111;p18">
            <a:extLst>
              <a:ext uri="{FF2B5EF4-FFF2-40B4-BE49-F238E27FC236}">
                <a16:creationId xmlns:a16="http://schemas.microsoft.com/office/drawing/2014/main" xmlns="" id="{D47F6FCA-98D1-C04F-876C-848A31C1A794}"/>
              </a:ext>
            </a:extLst>
          </p:cNvPr>
          <p:cNvSpPr/>
          <p:nvPr/>
        </p:nvSpPr>
        <p:spPr>
          <a:xfrm>
            <a:off x="4101534" y="4010774"/>
            <a:ext cx="334666" cy="31002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500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605160" y="1175387"/>
            <a:ext cx="8353775" cy="4519418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3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646" y="662151"/>
            <a:ext cx="2982048" cy="509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DA3F7184-2DD5-E84D-8947-AF0A30F0E146}"/>
              </a:ext>
            </a:extLst>
          </p:cNvPr>
          <p:cNvSpPr txBox="1">
            <a:spLocks/>
          </p:cNvSpPr>
          <p:nvPr/>
        </p:nvSpPr>
        <p:spPr>
          <a:xfrm>
            <a:off x="5029200" y="3894082"/>
            <a:ext cx="5344510" cy="1024759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>
                <a:solidFill>
                  <a:schemeClr val="bg1"/>
                </a:solidFill>
              </a:rPr>
              <a:t>Klik menu Sign Out, untuk keluar dari halaman manage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 rot="12342492">
            <a:off x="2942639" y="5307344"/>
            <a:ext cx="1064093" cy="2334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DA3F7184-2DD5-E84D-8947-AF0A30F0E146}"/>
              </a:ext>
            </a:extLst>
          </p:cNvPr>
          <p:cNvSpPr txBox="1">
            <a:spLocks/>
          </p:cNvSpPr>
          <p:nvPr/>
        </p:nvSpPr>
        <p:spPr>
          <a:xfrm>
            <a:off x="5029200" y="1807778"/>
            <a:ext cx="5344510" cy="10247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b="1" dirty="0" smtClean="0">
                <a:solidFill>
                  <a:schemeClr val="bg1"/>
                </a:solidFill>
              </a:rPr>
              <a:t>Sign Out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5476" y="545891"/>
            <a:ext cx="3342290" cy="5381943"/>
          </a:xfrm>
          <a:prstGeom prst="rect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6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2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076" y="1914518"/>
            <a:ext cx="9711559" cy="1601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66" y="2083504"/>
            <a:ext cx="9095649" cy="76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79;p15">
            <a:extLst>
              <a:ext uri="{FF2B5EF4-FFF2-40B4-BE49-F238E27FC236}">
                <a16:creationId xmlns:a16="http://schemas.microsoft.com/office/drawing/2014/main" xmlns="" id="{A393E335-ED36-6542-91BF-DD46AF426C7D}"/>
              </a:ext>
            </a:extLst>
          </p:cNvPr>
          <p:cNvSpPr/>
          <p:nvPr/>
        </p:nvSpPr>
        <p:spPr>
          <a:xfrm>
            <a:off x="805668" y="2851581"/>
            <a:ext cx="509065" cy="462713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5" name="Google Shape;79;p15">
            <a:extLst>
              <a:ext uri="{FF2B5EF4-FFF2-40B4-BE49-F238E27FC236}">
                <a16:creationId xmlns:a16="http://schemas.microsoft.com/office/drawing/2014/main" xmlns="" id="{A393E335-ED36-6542-91BF-DD46AF426C7D}"/>
              </a:ext>
            </a:extLst>
          </p:cNvPr>
          <p:cNvSpPr/>
          <p:nvPr/>
        </p:nvSpPr>
        <p:spPr>
          <a:xfrm>
            <a:off x="5960366" y="2851574"/>
            <a:ext cx="509065" cy="462713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rgbClr val="FFFFFF"/>
                </a:solidFill>
              </a:rPr>
              <a:t>5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Google Shape;79;p15">
            <a:extLst>
              <a:ext uri="{FF2B5EF4-FFF2-40B4-BE49-F238E27FC236}">
                <a16:creationId xmlns:a16="http://schemas.microsoft.com/office/drawing/2014/main" xmlns="" id="{A393E335-ED36-6542-91BF-DD46AF426C7D}"/>
              </a:ext>
            </a:extLst>
          </p:cNvPr>
          <p:cNvSpPr/>
          <p:nvPr/>
        </p:nvSpPr>
        <p:spPr>
          <a:xfrm>
            <a:off x="4677790" y="2851575"/>
            <a:ext cx="509065" cy="462713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>
                <a:solidFill>
                  <a:srgbClr val="FFFFFF"/>
                </a:solidFill>
              </a:rPr>
              <a:t>4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Google Shape;79;p15">
            <a:extLst>
              <a:ext uri="{FF2B5EF4-FFF2-40B4-BE49-F238E27FC236}">
                <a16:creationId xmlns:a16="http://schemas.microsoft.com/office/drawing/2014/main" xmlns="" id="{A393E335-ED36-6542-91BF-DD46AF426C7D}"/>
              </a:ext>
            </a:extLst>
          </p:cNvPr>
          <p:cNvSpPr/>
          <p:nvPr/>
        </p:nvSpPr>
        <p:spPr>
          <a:xfrm>
            <a:off x="3379359" y="2851581"/>
            <a:ext cx="509065" cy="462713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rgbClr val="FFFFFF"/>
                </a:solidFill>
              </a:rPr>
              <a:t>3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Google Shape;79;p15">
            <a:extLst>
              <a:ext uri="{FF2B5EF4-FFF2-40B4-BE49-F238E27FC236}">
                <a16:creationId xmlns:a16="http://schemas.microsoft.com/office/drawing/2014/main" xmlns="" id="{A393E335-ED36-6542-91BF-DD46AF426C7D}"/>
              </a:ext>
            </a:extLst>
          </p:cNvPr>
          <p:cNvSpPr/>
          <p:nvPr/>
        </p:nvSpPr>
        <p:spPr>
          <a:xfrm>
            <a:off x="1941040" y="2851580"/>
            <a:ext cx="509065" cy="462713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 smtClean="0">
                <a:solidFill>
                  <a:srgbClr val="FFFFFF"/>
                </a:solidFill>
              </a:rPr>
              <a:t>2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9" name="Google Shape;79;p15">
            <a:extLst>
              <a:ext uri="{FF2B5EF4-FFF2-40B4-BE49-F238E27FC236}">
                <a16:creationId xmlns:a16="http://schemas.microsoft.com/office/drawing/2014/main" xmlns="" id="{A393E335-ED36-6542-91BF-DD46AF426C7D}"/>
              </a:ext>
            </a:extLst>
          </p:cNvPr>
          <p:cNvSpPr/>
          <p:nvPr/>
        </p:nvSpPr>
        <p:spPr>
          <a:xfrm>
            <a:off x="8157655" y="2851577"/>
            <a:ext cx="509065" cy="462713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rgbClr val="FFFFFF"/>
                </a:solidFill>
              </a:rPr>
              <a:t>7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0" name="Google Shape;79;p15">
            <a:extLst>
              <a:ext uri="{FF2B5EF4-FFF2-40B4-BE49-F238E27FC236}">
                <a16:creationId xmlns:a16="http://schemas.microsoft.com/office/drawing/2014/main" xmlns="" id="{A393E335-ED36-6542-91BF-DD46AF426C7D}"/>
              </a:ext>
            </a:extLst>
          </p:cNvPr>
          <p:cNvSpPr/>
          <p:nvPr/>
        </p:nvSpPr>
        <p:spPr>
          <a:xfrm>
            <a:off x="9059550" y="2851573"/>
            <a:ext cx="509065" cy="462713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>
                <a:solidFill>
                  <a:srgbClr val="FFFFFF"/>
                </a:solidFill>
              </a:rPr>
              <a:t>8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1" name="Google Shape;79;p15">
            <a:extLst>
              <a:ext uri="{FF2B5EF4-FFF2-40B4-BE49-F238E27FC236}">
                <a16:creationId xmlns:a16="http://schemas.microsoft.com/office/drawing/2014/main" xmlns="" id="{A393E335-ED36-6542-91BF-DD46AF426C7D}"/>
              </a:ext>
            </a:extLst>
          </p:cNvPr>
          <p:cNvSpPr/>
          <p:nvPr/>
        </p:nvSpPr>
        <p:spPr>
          <a:xfrm>
            <a:off x="7096110" y="2851578"/>
            <a:ext cx="509065" cy="462713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rgbClr val="FFFFFF"/>
                </a:solidFill>
              </a:rPr>
              <a:t>6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13" name="Google Shape;61;p14">
            <a:extLst>
              <a:ext uri="{FF2B5EF4-FFF2-40B4-BE49-F238E27FC236}">
                <a16:creationId xmlns:a16="http://schemas.microsoft.com/office/drawing/2014/main" xmlns="" id="{336E9ACA-8E88-544B-900A-76FDB0C4A35F}"/>
              </a:ext>
            </a:extLst>
          </p:cNvPr>
          <p:cNvSpPr txBox="1"/>
          <p:nvPr/>
        </p:nvSpPr>
        <p:spPr>
          <a:xfrm>
            <a:off x="331076" y="268241"/>
            <a:ext cx="9932276" cy="146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800" dirty="0">
                <a:solidFill>
                  <a:schemeClr val="bg1"/>
                </a:solidFill>
              </a:rPr>
              <a:t>RAMA Repositories memiliki </a:t>
            </a:r>
            <a:r>
              <a:rPr lang="id-ID" sz="2800" dirty="0" smtClean="0">
                <a:solidFill>
                  <a:schemeClr val="bg1"/>
                </a:solidFill>
              </a:rPr>
              <a:t>8 Menu </a:t>
            </a:r>
            <a:r>
              <a:rPr lang="id-ID" sz="2800" dirty="0">
                <a:solidFill>
                  <a:schemeClr val="bg1"/>
                </a:solidFill>
              </a:rPr>
              <a:t>Navigasi, yaitu : Home, Institutions, Repositories, Documents, Suggest</a:t>
            </a:r>
            <a:r>
              <a:rPr lang="id-ID" sz="2800" dirty="0" smtClean="0">
                <a:solidFill>
                  <a:schemeClr val="bg1"/>
                </a:solidFill>
              </a:rPr>
              <a:t>, Video, Faq dan Login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3B08833-5B8F-4C41-8054-3F19F11F9CA7}"/>
              </a:ext>
            </a:extLst>
          </p:cNvPr>
          <p:cNvSpPr txBox="1"/>
          <p:nvPr/>
        </p:nvSpPr>
        <p:spPr>
          <a:xfrm>
            <a:off x="392857" y="3667803"/>
            <a:ext cx="9255865" cy="2554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/>
            <a:r>
              <a:rPr lang="id-ID" sz="2000" dirty="0">
                <a:solidFill>
                  <a:schemeClr val="bg1"/>
                </a:solidFill>
              </a:rPr>
              <a:t>1. </a:t>
            </a:r>
            <a:r>
              <a:rPr lang="en-ID" sz="2000" dirty="0">
                <a:solidFill>
                  <a:schemeClr val="bg1"/>
                </a:solidFill>
              </a:rPr>
              <a:t>Menu Home </a:t>
            </a:r>
            <a:r>
              <a:rPr lang="en-ID" sz="2000" dirty="0" err="1">
                <a:solidFill>
                  <a:schemeClr val="bg1"/>
                </a:solidFill>
              </a:rPr>
              <a:t>menampilkan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tampilan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awal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dari</a:t>
            </a:r>
            <a:r>
              <a:rPr lang="en-ID" sz="2000" dirty="0">
                <a:solidFill>
                  <a:schemeClr val="bg1"/>
                </a:solidFill>
              </a:rPr>
              <a:t> </a:t>
            </a:r>
            <a:r>
              <a:rPr lang="en-ID" sz="2000" dirty="0" err="1">
                <a:solidFill>
                  <a:schemeClr val="bg1"/>
                </a:solidFill>
              </a:rPr>
              <a:t>sistem</a:t>
            </a:r>
            <a:r>
              <a:rPr lang="en-ID" sz="2000" dirty="0">
                <a:solidFill>
                  <a:schemeClr val="bg1"/>
                </a:solidFill>
              </a:rPr>
              <a:t> Rama Repository</a:t>
            </a:r>
            <a:endParaRPr lang="id-ID" sz="2000" dirty="0">
              <a:solidFill>
                <a:schemeClr val="bg1"/>
              </a:solidFill>
            </a:endParaRPr>
          </a:p>
          <a:p>
            <a:pPr lvl="0"/>
            <a:r>
              <a:rPr lang="id-ID" sz="2000" dirty="0">
                <a:solidFill>
                  <a:schemeClr val="bg1"/>
                </a:solidFill>
              </a:rPr>
              <a:t>2. Menu Institutions, </a:t>
            </a:r>
            <a:r>
              <a:rPr lang="id-ID" sz="2000" dirty="0" smtClean="0">
                <a:solidFill>
                  <a:schemeClr val="bg1"/>
                </a:solidFill>
              </a:rPr>
              <a:t>Repositories (3)  </a:t>
            </a:r>
            <a:r>
              <a:rPr lang="id-ID" sz="2000" dirty="0">
                <a:solidFill>
                  <a:schemeClr val="bg1"/>
                </a:solidFill>
              </a:rPr>
              <a:t>dan </a:t>
            </a:r>
            <a:r>
              <a:rPr lang="id-ID" sz="2000" dirty="0" smtClean="0">
                <a:solidFill>
                  <a:schemeClr val="bg1"/>
                </a:solidFill>
              </a:rPr>
              <a:t>Documents (4) </a:t>
            </a:r>
            <a:r>
              <a:rPr lang="id-ID" sz="2000" dirty="0">
                <a:solidFill>
                  <a:schemeClr val="bg1"/>
                </a:solidFill>
              </a:rPr>
              <a:t>menyediakan fitur pencarian dokumen yang dikelompokkan berdasarkan menu.</a:t>
            </a:r>
          </a:p>
          <a:p>
            <a:pPr lvl="0"/>
            <a:r>
              <a:rPr lang="id-ID" sz="2000" dirty="0">
                <a:solidFill>
                  <a:schemeClr val="bg1"/>
                </a:solidFill>
              </a:rPr>
              <a:t>5</a:t>
            </a:r>
            <a:r>
              <a:rPr lang="id-ID" sz="2000" dirty="0" smtClean="0">
                <a:solidFill>
                  <a:schemeClr val="bg1"/>
                </a:solidFill>
              </a:rPr>
              <a:t>. </a:t>
            </a:r>
            <a:r>
              <a:rPr lang="id-ID" sz="2000" dirty="0">
                <a:solidFill>
                  <a:schemeClr val="bg1"/>
                </a:solidFill>
              </a:rPr>
              <a:t>Menu Suggest digunakan untuk mendaftarkan akun dan repository </a:t>
            </a:r>
            <a:r>
              <a:rPr lang="id-ID" sz="2000" dirty="0" smtClean="0">
                <a:solidFill>
                  <a:schemeClr val="bg1"/>
                </a:solidFill>
              </a:rPr>
              <a:t>baru</a:t>
            </a:r>
          </a:p>
          <a:p>
            <a:pPr lvl="0"/>
            <a:r>
              <a:rPr lang="id-ID" sz="2000" dirty="0">
                <a:solidFill>
                  <a:schemeClr val="bg1"/>
                </a:solidFill>
              </a:rPr>
              <a:t>6</a:t>
            </a:r>
            <a:r>
              <a:rPr lang="id-ID" sz="2000" dirty="0" smtClean="0">
                <a:solidFill>
                  <a:schemeClr val="bg1"/>
                </a:solidFill>
              </a:rPr>
              <a:t>. Video berisi video perkenalan dan launching Rama Repository</a:t>
            </a:r>
            <a:endParaRPr lang="id-ID" sz="2000" dirty="0">
              <a:solidFill>
                <a:schemeClr val="bg1"/>
              </a:solidFill>
            </a:endParaRPr>
          </a:p>
          <a:p>
            <a:pPr lvl="0"/>
            <a:r>
              <a:rPr lang="id-ID" sz="2000" dirty="0">
                <a:solidFill>
                  <a:schemeClr val="bg1"/>
                </a:solidFill>
              </a:rPr>
              <a:t>7</a:t>
            </a:r>
            <a:r>
              <a:rPr lang="id-ID" sz="2000" dirty="0" smtClean="0">
                <a:solidFill>
                  <a:schemeClr val="bg1"/>
                </a:solidFill>
              </a:rPr>
              <a:t>. </a:t>
            </a:r>
            <a:r>
              <a:rPr lang="id-ID" sz="2000" dirty="0">
                <a:solidFill>
                  <a:schemeClr val="bg1"/>
                </a:solidFill>
              </a:rPr>
              <a:t>Faq berisi pertanyaan-pertanyaan yang paling sering muncul</a:t>
            </a:r>
          </a:p>
          <a:p>
            <a:pPr lvl="0"/>
            <a:r>
              <a:rPr lang="id-ID" sz="2000" dirty="0">
                <a:solidFill>
                  <a:schemeClr val="bg1"/>
                </a:solidFill>
              </a:rPr>
              <a:t>8</a:t>
            </a:r>
            <a:r>
              <a:rPr lang="id-ID" sz="2000" dirty="0" smtClean="0">
                <a:solidFill>
                  <a:schemeClr val="bg1"/>
                </a:solidFill>
              </a:rPr>
              <a:t>. </a:t>
            </a:r>
            <a:r>
              <a:rPr lang="id-ID" sz="2000" dirty="0">
                <a:solidFill>
                  <a:schemeClr val="bg1"/>
                </a:solidFill>
              </a:rPr>
              <a:t>Login, digunakan  untuk user yang telah mendaftar masuk kedalam dashboard  untuk mengelola repository</a:t>
            </a:r>
          </a:p>
        </p:txBody>
      </p:sp>
    </p:spTree>
    <p:extLst>
      <p:ext uri="{BB962C8B-B14F-4D97-AF65-F5344CB8AC3E}">
        <p14:creationId xmlns:p14="http://schemas.microsoft.com/office/powerpoint/2010/main" val="172507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xmlns="" id="{4DF781E8-650A-7D4F-B1C5-19B9AC31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4217" y="4060880"/>
            <a:ext cx="4635063" cy="1325563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id-ID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Halaman </a:t>
            </a:r>
            <a:r>
              <a:rPr lang="id-ID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utama </a:t>
            </a:r>
            <a:r>
              <a:rPr lang="id-ID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RAMA menampilkan </a:t>
            </a:r>
            <a:r>
              <a:rPr lang="id-ID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informasi-informasi mendasar mengenai dokumen dan repositori terdaftar di RAMA</a:t>
            </a:r>
            <a:br>
              <a:rPr lang="id-ID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d-ID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d-ID" sz="2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id-ID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d-ID" sz="2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en-US" sz="2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0621" y="865539"/>
            <a:ext cx="5675586" cy="490814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51" y="924905"/>
            <a:ext cx="5531725" cy="4789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4DF781E8-650A-7D4F-B1C5-19B9AC317CAA}"/>
              </a:ext>
            </a:extLst>
          </p:cNvPr>
          <p:cNvSpPr txBox="1">
            <a:spLocks/>
          </p:cNvSpPr>
          <p:nvPr/>
        </p:nvSpPr>
        <p:spPr>
          <a:xfrm>
            <a:off x="6542688" y="1611283"/>
            <a:ext cx="541972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id-ID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Halaman Utama RAMA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6933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781E8-650A-7D4F-B1C5-19B9AC31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89" y="173421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Halaman</a:t>
            </a:r>
            <a:r>
              <a:rPr lang="en-US" dirty="0">
                <a:solidFill>
                  <a:schemeClr val="bg1"/>
                </a:solidFill>
              </a:rPr>
              <a:t> Utama RAMA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1713" y="1826287"/>
            <a:ext cx="7386146" cy="4220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4" name="Group 3"/>
          <p:cNvGrpSpPr/>
          <p:nvPr/>
        </p:nvGrpSpPr>
        <p:grpSpPr>
          <a:xfrm>
            <a:off x="4927825" y="2111394"/>
            <a:ext cx="7113921" cy="3558128"/>
            <a:chOff x="181842" y="1069128"/>
            <a:chExt cx="7386146" cy="3558128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42" y="1069128"/>
              <a:ext cx="7386146" cy="3558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Google Shape;64;p14">
              <a:extLst>
                <a:ext uri="{FF2B5EF4-FFF2-40B4-BE49-F238E27FC236}">
                  <a16:creationId xmlns:a16="http://schemas.microsoft.com/office/drawing/2014/main" xmlns="" id="{E19B53AF-4FF2-C646-B982-B6A50C2EEAE4}"/>
                </a:ext>
              </a:extLst>
            </p:cNvPr>
            <p:cNvSpPr/>
            <p:nvPr/>
          </p:nvSpPr>
          <p:spPr>
            <a:xfrm>
              <a:off x="181842" y="1208880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1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2" name="Google Shape;64;p14">
              <a:extLst>
                <a:ext uri="{FF2B5EF4-FFF2-40B4-BE49-F238E27FC236}">
                  <a16:creationId xmlns:a16="http://schemas.microsoft.com/office/drawing/2014/main" xmlns="" id="{B65CB7B6-47FF-404D-8BF5-7E2F761E3ED5}"/>
                </a:ext>
              </a:extLst>
            </p:cNvPr>
            <p:cNvSpPr/>
            <p:nvPr/>
          </p:nvSpPr>
          <p:spPr>
            <a:xfrm>
              <a:off x="1483036" y="1256177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2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3" name="Google Shape;64;p14">
              <a:extLst>
                <a:ext uri="{FF2B5EF4-FFF2-40B4-BE49-F238E27FC236}">
                  <a16:creationId xmlns:a16="http://schemas.microsoft.com/office/drawing/2014/main" xmlns="" id="{530B5629-9D20-D444-ADED-634B51BDA4B2}"/>
                </a:ext>
              </a:extLst>
            </p:cNvPr>
            <p:cNvSpPr/>
            <p:nvPr/>
          </p:nvSpPr>
          <p:spPr>
            <a:xfrm>
              <a:off x="2601745" y="1256177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3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4" name="Google Shape;64;p14">
              <a:extLst>
                <a:ext uri="{FF2B5EF4-FFF2-40B4-BE49-F238E27FC236}">
                  <a16:creationId xmlns:a16="http://schemas.microsoft.com/office/drawing/2014/main" xmlns="" id="{36D88F99-A59A-B54C-86A0-25708B65D6D9}"/>
                </a:ext>
              </a:extLst>
            </p:cNvPr>
            <p:cNvSpPr/>
            <p:nvPr/>
          </p:nvSpPr>
          <p:spPr>
            <a:xfrm>
              <a:off x="3682056" y="1256177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4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5" name="Google Shape;64;p14">
              <a:extLst>
                <a:ext uri="{FF2B5EF4-FFF2-40B4-BE49-F238E27FC236}">
                  <a16:creationId xmlns:a16="http://schemas.microsoft.com/office/drawing/2014/main" xmlns="" id="{636F23BB-B5EF-8E4D-9B37-3805110FEE09}"/>
                </a:ext>
              </a:extLst>
            </p:cNvPr>
            <p:cNvSpPr/>
            <p:nvPr/>
          </p:nvSpPr>
          <p:spPr>
            <a:xfrm>
              <a:off x="5022019" y="1256177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5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6" name="Google Shape;64;p14">
              <a:extLst>
                <a:ext uri="{FF2B5EF4-FFF2-40B4-BE49-F238E27FC236}">
                  <a16:creationId xmlns:a16="http://schemas.microsoft.com/office/drawing/2014/main" xmlns="" id="{515993FC-56F1-F74F-928F-555486466948}"/>
                </a:ext>
              </a:extLst>
            </p:cNvPr>
            <p:cNvSpPr/>
            <p:nvPr/>
          </p:nvSpPr>
          <p:spPr>
            <a:xfrm>
              <a:off x="6198183" y="1224646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6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7" name="Google Shape;64;p14">
              <a:extLst>
                <a:ext uri="{FF2B5EF4-FFF2-40B4-BE49-F238E27FC236}">
                  <a16:creationId xmlns:a16="http://schemas.microsoft.com/office/drawing/2014/main" xmlns="" id="{F0494D51-AAB9-F04D-8DF3-A0064AB5F19D}"/>
                </a:ext>
              </a:extLst>
            </p:cNvPr>
            <p:cNvSpPr/>
            <p:nvPr/>
          </p:nvSpPr>
          <p:spPr>
            <a:xfrm>
              <a:off x="1907629" y="2668017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7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8" name="Google Shape;64;p14">
              <a:extLst>
                <a:ext uri="{FF2B5EF4-FFF2-40B4-BE49-F238E27FC236}">
                  <a16:creationId xmlns:a16="http://schemas.microsoft.com/office/drawing/2014/main" xmlns="" id="{E701C910-56C0-1E43-8F58-594886FE0EAE}"/>
                </a:ext>
              </a:extLst>
            </p:cNvPr>
            <p:cNvSpPr/>
            <p:nvPr/>
          </p:nvSpPr>
          <p:spPr>
            <a:xfrm>
              <a:off x="4706545" y="2239744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8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  <p:sp>
          <p:nvSpPr>
            <p:cNvPr id="29" name="Google Shape;64;p14">
              <a:extLst>
                <a:ext uri="{FF2B5EF4-FFF2-40B4-BE49-F238E27FC236}">
                  <a16:creationId xmlns:a16="http://schemas.microsoft.com/office/drawing/2014/main" xmlns="" id="{4BBCD98F-D68F-DD40-A444-2B7164B3E9D5}"/>
                </a:ext>
              </a:extLst>
            </p:cNvPr>
            <p:cNvSpPr/>
            <p:nvPr/>
          </p:nvSpPr>
          <p:spPr>
            <a:xfrm>
              <a:off x="7102904" y="2713426"/>
              <a:ext cx="385718" cy="367672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hangingPunct="0"/>
              <a:r>
                <a:rPr lang="en" kern="0" dirty="0">
                  <a:solidFill>
                    <a:srgbClr val="FFFFFF"/>
                  </a:solidFill>
                  <a:cs typeface="Calibri"/>
                  <a:sym typeface="Calibri"/>
                </a:rPr>
                <a:t>9</a:t>
              </a:r>
              <a:endParaRPr kern="0" dirty="0">
                <a:solidFill>
                  <a:srgbClr val="FFFFFF"/>
                </a:solidFill>
                <a:cs typeface="Calibri"/>
                <a:sym typeface="Calibri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D5CFC9E-33A2-A848-93C3-10B34D76FBCD}"/>
              </a:ext>
            </a:extLst>
          </p:cNvPr>
          <p:cNvSpPr/>
          <p:nvPr/>
        </p:nvSpPr>
        <p:spPr>
          <a:xfrm>
            <a:off x="239110" y="1826287"/>
            <a:ext cx="43862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ID" dirty="0" err="1">
                <a:solidFill>
                  <a:schemeClr val="bg1"/>
                </a:solidFill>
              </a:rPr>
              <a:t>Halaman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utama</a:t>
            </a:r>
            <a:r>
              <a:rPr lang="en-ID" dirty="0">
                <a:solidFill>
                  <a:schemeClr val="bg1"/>
                </a:solidFill>
              </a:rPr>
              <a:t> RAMA </a:t>
            </a:r>
            <a:r>
              <a:rPr lang="en-ID" dirty="0" err="1">
                <a:solidFill>
                  <a:schemeClr val="bg1"/>
                </a:solidFill>
              </a:rPr>
              <a:t>menampilkan</a:t>
            </a:r>
            <a:r>
              <a:rPr lang="en-ID" dirty="0">
                <a:solidFill>
                  <a:schemeClr val="bg1"/>
                </a:solidFill>
              </a:rPr>
              <a:t> </a:t>
            </a:r>
          </a:p>
          <a:p>
            <a:pPr lvl="0"/>
            <a:r>
              <a:rPr lang="id-ID" dirty="0" smtClean="0">
                <a:solidFill>
                  <a:schemeClr val="bg1"/>
                </a:solidFill>
              </a:rPr>
              <a:t>Informasi</a:t>
            </a:r>
            <a:r>
              <a:rPr lang="en-ID" dirty="0" smtClean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berupa</a:t>
            </a:r>
            <a:r>
              <a:rPr lang="en-ID" dirty="0">
                <a:solidFill>
                  <a:schemeClr val="bg1"/>
                </a:solidFill>
              </a:rPr>
              <a:t> :</a:t>
            </a:r>
          </a:p>
          <a:p>
            <a:pPr marL="139700" lvl="0">
              <a:buClr>
                <a:srgbClr val="434343"/>
              </a:buClr>
              <a:buSzPts val="1400"/>
            </a:pPr>
            <a:endParaRPr lang="en-ID" dirty="0">
              <a:solidFill>
                <a:schemeClr val="bg1"/>
              </a:solidFill>
            </a:endParaRP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dirty="0">
                <a:solidFill>
                  <a:schemeClr val="bg1"/>
                </a:solidFill>
              </a:rPr>
              <a:t>1.  Total </a:t>
            </a:r>
            <a:r>
              <a:rPr lang="en-ID" dirty="0" err="1">
                <a:solidFill>
                  <a:schemeClr val="bg1"/>
                </a:solidFill>
              </a:rPr>
              <a:t>Institusi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terdaftar</a:t>
            </a:r>
            <a:endParaRPr lang="en-ID" dirty="0">
              <a:solidFill>
                <a:schemeClr val="bg1"/>
              </a:solidFill>
            </a:endParaRP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dirty="0">
                <a:solidFill>
                  <a:schemeClr val="bg1"/>
                </a:solidFill>
              </a:rPr>
              <a:t>2.  Total </a:t>
            </a:r>
            <a:r>
              <a:rPr lang="en-ID" dirty="0" err="1">
                <a:solidFill>
                  <a:schemeClr val="bg1"/>
                </a:solidFill>
              </a:rPr>
              <a:t>seluruh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repositori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tugas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akhir</a:t>
            </a:r>
            <a:r>
              <a:rPr lang="en-ID" dirty="0">
                <a:solidFill>
                  <a:schemeClr val="bg1"/>
                </a:solidFill>
              </a:rPr>
              <a:t> </a:t>
            </a: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dirty="0">
                <a:solidFill>
                  <a:schemeClr val="bg1"/>
                </a:solidFill>
              </a:rPr>
              <a:t>3.  Total </a:t>
            </a:r>
            <a:r>
              <a:rPr lang="en-ID" dirty="0" err="1">
                <a:solidFill>
                  <a:schemeClr val="bg1"/>
                </a:solidFill>
              </a:rPr>
              <a:t>topik</a:t>
            </a:r>
            <a:r>
              <a:rPr lang="en-ID" dirty="0">
                <a:solidFill>
                  <a:schemeClr val="bg1"/>
                </a:solidFill>
              </a:rPr>
              <a:t> yang </a:t>
            </a:r>
            <a:r>
              <a:rPr lang="en-ID" dirty="0" err="1">
                <a:solidFill>
                  <a:schemeClr val="bg1"/>
                </a:solidFill>
              </a:rPr>
              <a:t>ada</a:t>
            </a:r>
            <a:r>
              <a:rPr lang="en-ID" dirty="0">
                <a:solidFill>
                  <a:schemeClr val="bg1"/>
                </a:solidFill>
              </a:rPr>
              <a:t> di RAMA</a:t>
            </a: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dirty="0">
                <a:solidFill>
                  <a:schemeClr val="bg1"/>
                </a:solidFill>
              </a:rPr>
              <a:t>4.  Total </a:t>
            </a:r>
            <a:r>
              <a:rPr lang="en-ID" dirty="0" err="1">
                <a:solidFill>
                  <a:schemeClr val="bg1"/>
                </a:solidFill>
              </a:rPr>
              <a:t>jumlah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dokumen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tugas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akhir</a:t>
            </a:r>
            <a:endParaRPr lang="en-ID" dirty="0">
              <a:solidFill>
                <a:schemeClr val="bg1"/>
              </a:solidFill>
            </a:endParaRP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dirty="0">
                <a:solidFill>
                  <a:schemeClr val="bg1"/>
                </a:solidFill>
              </a:rPr>
              <a:t>5.  Total </a:t>
            </a:r>
            <a:r>
              <a:rPr lang="en-ID" dirty="0" err="1">
                <a:solidFill>
                  <a:schemeClr val="bg1"/>
                </a:solidFill>
              </a:rPr>
              <a:t>jumlah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pengunjung</a:t>
            </a:r>
            <a:r>
              <a:rPr lang="en-ID" dirty="0">
                <a:solidFill>
                  <a:schemeClr val="bg1"/>
                </a:solidFill>
              </a:rPr>
              <a:t> RAMA </a:t>
            </a:r>
            <a:r>
              <a:rPr lang="en-ID" dirty="0" err="1">
                <a:solidFill>
                  <a:schemeClr val="bg1"/>
                </a:solidFill>
              </a:rPr>
              <a:t>hari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ini</a:t>
            </a:r>
            <a:endParaRPr lang="en-ID" dirty="0">
              <a:solidFill>
                <a:schemeClr val="bg1"/>
              </a:solidFill>
            </a:endParaRP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dirty="0">
                <a:solidFill>
                  <a:schemeClr val="bg1"/>
                </a:solidFill>
              </a:rPr>
              <a:t>6.  Total </a:t>
            </a:r>
            <a:r>
              <a:rPr lang="en-ID" dirty="0" err="1">
                <a:solidFill>
                  <a:schemeClr val="bg1"/>
                </a:solidFill>
              </a:rPr>
              <a:t>jumlah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seluruh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pengunjung</a:t>
            </a:r>
            <a:r>
              <a:rPr lang="en-ID" dirty="0">
                <a:solidFill>
                  <a:schemeClr val="bg1"/>
                </a:solidFill>
              </a:rPr>
              <a:t> RAMA</a:t>
            </a: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dirty="0">
                <a:solidFill>
                  <a:schemeClr val="bg1"/>
                </a:solidFill>
              </a:rPr>
              <a:t>7.  Top 5 </a:t>
            </a:r>
            <a:r>
              <a:rPr lang="en-ID" dirty="0" err="1">
                <a:solidFill>
                  <a:schemeClr val="bg1"/>
                </a:solidFill>
              </a:rPr>
              <a:t>Institusi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dokumen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terbanyak</a:t>
            </a:r>
            <a:endParaRPr lang="en-ID" dirty="0">
              <a:solidFill>
                <a:schemeClr val="bg1"/>
              </a:solidFill>
            </a:endParaRP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dirty="0">
                <a:solidFill>
                  <a:schemeClr val="bg1"/>
                </a:solidFill>
              </a:rPr>
              <a:t>8.  </a:t>
            </a:r>
            <a:r>
              <a:rPr lang="en-ID" dirty="0" err="1">
                <a:solidFill>
                  <a:schemeClr val="bg1"/>
                </a:solidFill>
              </a:rPr>
              <a:t>Grafik</a:t>
            </a:r>
            <a:r>
              <a:rPr lang="en-ID" dirty="0">
                <a:solidFill>
                  <a:schemeClr val="bg1"/>
                </a:solidFill>
              </a:rPr>
              <a:t> total </a:t>
            </a:r>
            <a:r>
              <a:rPr lang="en-ID" dirty="0" err="1">
                <a:solidFill>
                  <a:schemeClr val="bg1"/>
                </a:solidFill>
              </a:rPr>
              <a:t>dokumen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berdasarkan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tahun</a:t>
            </a:r>
            <a:endParaRPr lang="en-ID" dirty="0">
              <a:solidFill>
                <a:schemeClr val="bg1"/>
              </a:solidFill>
            </a:endParaRPr>
          </a:p>
          <a:p>
            <a:pPr marL="139700" lvl="0">
              <a:buClr>
                <a:srgbClr val="434343"/>
              </a:buClr>
              <a:buSzPts val="1400"/>
            </a:pPr>
            <a:r>
              <a:rPr lang="en-ID" dirty="0">
                <a:solidFill>
                  <a:schemeClr val="bg1"/>
                </a:solidFill>
              </a:rPr>
              <a:t>9.  Top 5 </a:t>
            </a:r>
            <a:r>
              <a:rPr lang="en-ID" dirty="0" err="1">
                <a:solidFill>
                  <a:schemeClr val="bg1"/>
                </a:solidFill>
              </a:rPr>
              <a:t>topik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tugas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akhir</a:t>
            </a:r>
            <a:r>
              <a:rPr lang="en-ID" dirty="0">
                <a:solidFill>
                  <a:schemeClr val="bg1"/>
                </a:solidFill>
              </a:rPr>
              <a:t> </a:t>
            </a:r>
            <a:r>
              <a:rPr lang="en-ID" dirty="0" err="1">
                <a:solidFill>
                  <a:schemeClr val="bg1"/>
                </a:solidFill>
              </a:rPr>
              <a:t>terbanyak</a:t>
            </a:r>
            <a:endParaRPr lang="en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5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114E1-E9E1-8444-AA22-B5B11D90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500" b="1" dirty="0">
                <a:solidFill>
                  <a:srgbClr val="EFEFEF"/>
                </a:solidFill>
              </a:rPr>
              <a:t>Menu Institutions : </a:t>
            </a:r>
            <a:r>
              <a:rPr lang="en-ID" sz="3500" b="1" dirty="0" err="1">
                <a:solidFill>
                  <a:srgbClr val="EFEFEF"/>
                </a:solidFill>
              </a:rPr>
              <a:t>Fitur</a:t>
            </a:r>
            <a:r>
              <a:rPr lang="en-ID" sz="3500" b="1" dirty="0">
                <a:solidFill>
                  <a:srgbClr val="EFEFEF"/>
                </a:solidFill>
              </a:rPr>
              <a:t> </a:t>
            </a:r>
            <a:r>
              <a:rPr lang="en-ID" sz="3500" b="1" dirty="0" err="1">
                <a:solidFill>
                  <a:srgbClr val="EFEFEF"/>
                </a:solidFill>
              </a:rPr>
              <a:t>Melihat</a:t>
            </a:r>
            <a:r>
              <a:rPr lang="en-ID" sz="3500" b="1" dirty="0">
                <a:solidFill>
                  <a:srgbClr val="EFEFEF"/>
                </a:solidFill>
              </a:rPr>
              <a:t> </a:t>
            </a:r>
            <a:r>
              <a:rPr lang="en-ID" sz="3500" b="1" dirty="0" err="1">
                <a:solidFill>
                  <a:srgbClr val="EFEFEF"/>
                </a:solidFill>
              </a:rPr>
              <a:t>seluruh</a:t>
            </a:r>
            <a:r>
              <a:rPr lang="en-ID" sz="3500" b="1" dirty="0">
                <a:solidFill>
                  <a:srgbClr val="EFEFEF"/>
                </a:solidFill>
              </a:rPr>
              <a:t> </a:t>
            </a:r>
            <a:r>
              <a:rPr lang="en-ID" sz="3500" b="1" dirty="0" err="1">
                <a:solidFill>
                  <a:srgbClr val="EFEFEF"/>
                </a:solidFill>
              </a:rPr>
              <a:t>dokumen</a:t>
            </a:r>
            <a:r>
              <a:rPr lang="en-ID" sz="3500" b="1" dirty="0">
                <a:solidFill>
                  <a:srgbClr val="EFEFEF"/>
                </a:solidFill>
              </a:rPr>
              <a:t> </a:t>
            </a:r>
            <a:br>
              <a:rPr lang="en-ID" sz="3500" b="1" dirty="0">
                <a:solidFill>
                  <a:srgbClr val="EFEFEF"/>
                </a:solidFill>
              </a:rPr>
            </a:br>
            <a:r>
              <a:rPr lang="en-ID" sz="3500" b="1" dirty="0" err="1">
                <a:solidFill>
                  <a:srgbClr val="EFEFEF"/>
                </a:solidFill>
              </a:rPr>
              <a:t>tugas</a:t>
            </a:r>
            <a:r>
              <a:rPr lang="en-ID" sz="3500" b="1" dirty="0">
                <a:solidFill>
                  <a:srgbClr val="EFEFEF"/>
                </a:solidFill>
              </a:rPr>
              <a:t> </a:t>
            </a:r>
            <a:r>
              <a:rPr lang="en-ID" sz="3500" b="1" dirty="0" err="1">
                <a:solidFill>
                  <a:srgbClr val="EFEFEF"/>
                </a:solidFill>
              </a:rPr>
              <a:t>akhir</a:t>
            </a:r>
            <a:r>
              <a:rPr lang="en-ID" sz="3500" b="1" dirty="0">
                <a:solidFill>
                  <a:srgbClr val="EFEFEF"/>
                </a:solidFill>
              </a:rPr>
              <a:t> per </a:t>
            </a:r>
            <a:r>
              <a:rPr lang="en-ID" sz="3500" b="1" dirty="0" err="1">
                <a:solidFill>
                  <a:srgbClr val="EFEFEF"/>
                </a:solidFill>
              </a:rPr>
              <a:t>Institusi</a:t>
            </a:r>
            <a:endParaRPr lang="en-US"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81C7A6-F7C2-CC40-B4EF-564AB2942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96752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Google Shape;75;p15">
            <a:extLst>
              <a:ext uri="{FF2B5EF4-FFF2-40B4-BE49-F238E27FC236}">
                <a16:creationId xmlns:a16="http://schemas.microsoft.com/office/drawing/2014/main" xmlns="" id="{8B925F02-71DB-0B4D-981D-C4B4AADA0BCB}"/>
              </a:ext>
            </a:extLst>
          </p:cNvPr>
          <p:cNvSpPr txBox="1"/>
          <p:nvPr/>
        </p:nvSpPr>
        <p:spPr>
          <a:xfrm>
            <a:off x="7189076" y="1679716"/>
            <a:ext cx="4445876" cy="4658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>
                <a:solidFill>
                  <a:schemeClr val="bg1"/>
                </a:solidFill>
              </a:rPr>
              <a:t>Fitur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ini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adalah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fitur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untuk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melihat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seluruh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dokumen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tugas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akhir</a:t>
            </a:r>
            <a:r>
              <a:rPr lang="en" sz="2200" dirty="0">
                <a:solidFill>
                  <a:schemeClr val="bg1"/>
                </a:solidFill>
              </a:rPr>
              <a:t> per </a:t>
            </a:r>
            <a:r>
              <a:rPr lang="en" sz="2200" dirty="0" err="1">
                <a:solidFill>
                  <a:schemeClr val="bg1"/>
                </a:solidFill>
              </a:rPr>
              <a:t>institusi</a:t>
            </a:r>
            <a:r>
              <a:rPr lang="en" sz="2200" dirty="0">
                <a:solidFill>
                  <a:schemeClr val="bg1"/>
                </a:solidFill>
              </a:rPr>
              <a:t>, </a:t>
            </a:r>
            <a:endParaRPr sz="2200" dirty="0">
              <a:solidFill>
                <a:schemeClr val="bg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bg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bg1"/>
                </a:solidFill>
              </a:rPr>
              <a:t>Cara </a:t>
            </a:r>
            <a:r>
              <a:rPr lang="en" sz="2200" dirty="0" err="1">
                <a:solidFill>
                  <a:schemeClr val="bg1"/>
                </a:solidFill>
              </a:rPr>
              <a:t>aksesnya</a:t>
            </a:r>
            <a:r>
              <a:rPr lang="en" sz="2200" dirty="0">
                <a:solidFill>
                  <a:schemeClr val="bg1"/>
                </a:solidFill>
              </a:rPr>
              <a:t> : </a:t>
            </a:r>
            <a:r>
              <a:rPr lang="en" sz="2200" dirty="0" err="1">
                <a:solidFill>
                  <a:schemeClr val="bg1"/>
                </a:solidFill>
              </a:rPr>
              <a:t>klik</a:t>
            </a:r>
            <a:r>
              <a:rPr lang="en" sz="2200" dirty="0">
                <a:solidFill>
                  <a:schemeClr val="bg1"/>
                </a:solidFill>
              </a:rPr>
              <a:t> menu Institutions (</a:t>
            </a:r>
            <a:r>
              <a:rPr lang="en" sz="2200" i="1" dirty="0">
                <a:solidFill>
                  <a:schemeClr val="bg1"/>
                </a:solidFill>
              </a:rPr>
              <a:t>Gambar 1</a:t>
            </a:r>
            <a:r>
              <a:rPr lang="en" sz="2200" dirty="0">
                <a:solidFill>
                  <a:schemeClr val="bg1"/>
                </a:solidFill>
              </a:rPr>
              <a:t>), </a:t>
            </a:r>
            <a:r>
              <a:rPr lang="en" sz="2200" dirty="0" err="1">
                <a:solidFill>
                  <a:schemeClr val="bg1"/>
                </a:solidFill>
              </a:rPr>
              <a:t>lalu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klik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nama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Institusi</a:t>
            </a:r>
            <a:r>
              <a:rPr lang="en" sz="2200" dirty="0">
                <a:solidFill>
                  <a:schemeClr val="bg1"/>
                </a:solidFill>
              </a:rPr>
              <a:t>.</a:t>
            </a:r>
            <a:endParaRPr sz="2200" dirty="0">
              <a:solidFill>
                <a:schemeClr val="bg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050" dirty="0">
              <a:solidFill>
                <a:schemeClr val="bg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err="1">
                <a:solidFill>
                  <a:schemeClr val="bg1"/>
                </a:solidFill>
              </a:rPr>
              <a:t>Gunakan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fitur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pencarian</a:t>
            </a:r>
            <a:r>
              <a:rPr lang="en" sz="2200" dirty="0">
                <a:solidFill>
                  <a:schemeClr val="bg1"/>
                </a:solidFill>
              </a:rPr>
              <a:t> (Gambar 2) </a:t>
            </a:r>
            <a:r>
              <a:rPr lang="en" sz="2200" dirty="0" err="1">
                <a:solidFill>
                  <a:schemeClr val="bg1"/>
                </a:solidFill>
              </a:rPr>
              <a:t>untuk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mempermudah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menemukan</a:t>
            </a:r>
            <a:r>
              <a:rPr lang="en" sz="2200" dirty="0">
                <a:solidFill>
                  <a:schemeClr val="bg1"/>
                </a:solidFill>
              </a:rPr>
              <a:t> </a:t>
            </a:r>
            <a:r>
              <a:rPr lang="en" sz="2200" dirty="0" err="1">
                <a:solidFill>
                  <a:schemeClr val="bg1"/>
                </a:solidFill>
              </a:rPr>
              <a:t>institusi</a:t>
            </a:r>
            <a:r>
              <a:rPr lang="en" sz="2200" dirty="0">
                <a:solidFill>
                  <a:schemeClr val="bg1"/>
                </a:solidFill>
              </a:rPr>
              <a:t> yang </a:t>
            </a:r>
            <a:r>
              <a:rPr lang="en" sz="2200" dirty="0" err="1">
                <a:solidFill>
                  <a:schemeClr val="bg1"/>
                </a:solidFill>
              </a:rPr>
              <a:t>dicari</a:t>
            </a:r>
            <a:r>
              <a:rPr lang="en" sz="2200" dirty="0">
                <a:solidFill>
                  <a:schemeClr val="bg1"/>
                </a:solidFill>
              </a:rPr>
              <a:t>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1200" dirty="0">
              <a:solidFill>
                <a:schemeClr val="bg1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200" dirty="0" smtClean="0">
                <a:solidFill>
                  <a:schemeClr val="bg1"/>
                </a:solidFill>
              </a:rPr>
              <a:t>List daftar institusi dilengkapi dengan informasi jumlah dokumen(Gambar 4) dan score SINTA (Gambar 5).</a:t>
            </a:r>
            <a:endParaRPr sz="2200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200" y="3468414"/>
            <a:ext cx="6240517" cy="27085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ectangle 16"/>
          <p:cNvSpPr/>
          <p:nvPr/>
        </p:nvSpPr>
        <p:spPr>
          <a:xfrm>
            <a:off x="838199" y="1831169"/>
            <a:ext cx="6240517" cy="15111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7" name="Group 6"/>
          <p:cNvGrpSpPr/>
          <p:nvPr/>
        </p:nvGrpSpPr>
        <p:grpSpPr>
          <a:xfrm>
            <a:off x="1046960" y="3468414"/>
            <a:ext cx="5700682" cy="2708549"/>
            <a:chOff x="137128" y="3030598"/>
            <a:chExt cx="5822995" cy="279789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28" y="3030598"/>
              <a:ext cx="5822995" cy="27978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Google Shape;80;p15">
              <a:extLst>
                <a:ext uri="{FF2B5EF4-FFF2-40B4-BE49-F238E27FC236}">
                  <a16:creationId xmlns:a16="http://schemas.microsoft.com/office/drawing/2014/main" xmlns="" id="{77475DB0-63A5-CA4E-9E18-91BA49A0381A}"/>
                </a:ext>
              </a:extLst>
            </p:cNvPr>
            <p:cNvSpPr/>
            <p:nvPr/>
          </p:nvSpPr>
          <p:spPr>
            <a:xfrm>
              <a:off x="3447918" y="3183599"/>
              <a:ext cx="444898" cy="404389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</a:rPr>
                <a:t>2</a:t>
              </a: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9" name="Google Shape;80;p15">
              <a:extLst>
                <a:ext uri="{FF2B5EF4-FFF2-40B4-BE49-F238E27FC236}">
                  <a16:creationId xmlns:a16="http://schemas.microsoft.com/office/drawing/2014/main" xmlns="" id="{96EB9C68-B7BC-BA43-98C2-B6606B936D3B}"/>
                </a:ext>
              </a:extLst>
            </p:cNvPr>
            <p:cNvSpPr/>
            <p:nvPr/>
          </p:nvSpPr>
          <p:spPr>
            <a:xfrm>
              <a:off x="1994644" y="3855384"/>
              <a:ext cx="444898" cy="404389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solidFill>
                    <a:schemeClr val="lt1"/>
                  </a:solidFill>
                </a:rPr>
                <a:t>3</a:t>
              </a: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11" name="Google Shape;80;p15">
              <a:extLst>
                <a:ext uri="{FF2B5EF4-FFF2-40B4-BE49-F238E27FC236}">
                  <a16:creationId xmlns:a16="http://schemas.microsoft.com/office/drawing/2014/main" xmlns="" id="{96EB9C68-B7BC-BA43-98C2-B6606B936D3B}"/>
                </a:ext>
              </a:extLst>
            </p:cNvPr>
            <p:cNvSpPr/>
            <p:nvPr/>
          </p:nvSpPr>
          <p:spPr>
            <a:xfrm>
              <a:off x="4790377" y="3738287"/>
              <a:ext cx="444898" cy="404389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mtClean="0">
                  <a:solidFill>
                    <a:schemeClr val="lt1"/>
                  </a:solidFill>
                </a:rPr>
                <a:t>5</a:t>
              </a:r>
              <a:endParaRPr dirty="0">
                <a:solidFill>
                  <a:schemeClr val="lt1"/>
                </a:solidFill>
              </a:endParaRPr>
            </a:p>
          </p:txBody>
        </p:sp>
        <p:sp>
          <p:nvSpPr>
            <p:cNvPr id="12" name="Google Shape;80;p15">
              <a:extLst>
                <a:ext uri="{FF2B5EF4-FFF2-40B4-BE49-F238E27FC236}">
                  <a16:creationId xmlns:a16="http://schemas.microsoft.com/office/drawing/2014/main" xmlns="" id="{96EB9C68-B7BC-BA43-98C2-B6606B936D3B}"/>
                </a:ext>
              </a:extLst>
            </p:cNvPr>
            <p:cNvSpPr/>
            <p:nvPr/>
          </p:nvSpPr>
          <p:spPr>
            <a:xfrm>
              <a:off x="3906075" y="3719179"/>
              <a:ext cx="444898" cy="404389"/>
            </a:xfrm>
            <a:prstGeom prst="ellipse">
              <a:avLst/>
            </a:prstGeom>
            <a:solidFill>
              <a:srgbClr val="674EA7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dirty="0" smtClean="0">
                  <a:solidFill>
                    <a:schemeClr val="lt1"/>
                  </a:solidFill>
                </a:rPr>
                <a:t>4</a:t>
              </a:r>
              <a:endParaRPr dirty="0">
                <a:solidFill>
                  <a:schemeClr val="lt1"/>
                </a:solidFill>
              </a:endParaRPr>
            </a:p>
          </p:txBody>
        </p:sp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9" y="2042972"/>
            <a:ext cx="5674198" cy="92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79;p15">
            <a:extLst>
              <a:ext uri="{FF2B5EF4-FFF2-40B4-BE49-F238E27FC236}">
                <a16:creationId xmlns:a16="http://schemas.microsoft.com/office/drawing/2014/main" xmlns="" id="{A393E335-ED36-6542-91BF-DD46AF426C7D}"/>
              </a:ext>
            </a:extLst>
          </p:cNvPr>
          <p:cNvSpPr/>
          <p:nvPr/>
        </p:nvSpPr>
        <p:spPr>
          <a:xfrm>
            <a:off x="2475712" y="2784983"/>
            <a:ext cx="509065" cy="462713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1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71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86;p16">
            <a:extLst>
              <a:ext uri="{FF2B5EF4-FFF2-40B4-BE49-F238E27FC236}">
                <a16:creationId xmlns:a16="http://schemas.microsoft.com/office/drawing/2014/main" xmlns="" id="{494B5D6D-C188-4843-B100-EEBBE98F6829}"/>
              </a:ext>
            </a:extLst>
          </p:cNvPr>
          <p:cNvSpPr txBox="1"/>
          <p:nvPr/>
        </p:nvSpPr>
        <p:spPr>
          <a:xfrm>
            <a:off x="606384" y="5192437"/>
            <a:ext cx="9909216" cy="540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chemeClr val="bg1"/>
                </a:solidFill>
              </a:rPr>
              <a:t>K</a:t>
            </a:r>
            <a:r>
              <a:rPr lang="id-ID" sz="2400" dirty="0" smtClean="0">
                <a:solidFill>
                  <a:schemeClr val="bg1"/>
                </a:solidFill>
              </a:rPr>
              <a:t>etika, Institusi di klik, akan ditampilkan daftar dokumen terdaftar dari institusi. Beserta informasi umum mengenai Repository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1" name="Google Shape;80;p15">
            <a:extLst>
              <a:ext uri="{FF2B5EF4-FFF2-40B4-BE49-F238E27FC236}">
                <a16:creationId xmlns:a16="http://schemas.microsoft.com/office/drawing/2014/main" xmlns="" id="{F410E042-D0F7-2349-BB87-1A59FBD4CFD0}"/>
              </a:ext>
            </a:extLst>
          </p:cNvPr>
          <p:cNvSpPr/>
          <p:nvPr/>
        </p:nvSpPr>
        <p:spPr>
          <a:xfrm>
            <a:off x="2786876" y="2418548"/>
            <a:ext cx="444898" cy="404389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704521"/>
            <a:ext cx="9776039" cy="4367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F24C8315-C077-8A48-94AF-A85EAF04CB0D}"/>
              </a:ext>
            </a:extLst>
          </p:cNvPr>
          <p:cNvCxnSpPr>
            <a:cxnSpLocks/>
          </p:cNvCxnSpPr>
          <p:nvPr/>
        </p:nvCxnSpPr>
        <p:spPr>
          <a:xfrm>
            <a:off x="2407921" y="2604523"/>
            <a:ext cx="378955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8" y="869018"/>
            <a:ext cx="9431073" cy="410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1" y="5223969"/>
            <a:ext cx="9776040" cy="940348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496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38199" y="1831168"/>
            <a:ext cx="9787760" cy="165301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91" y="1969374"/>
            <a:ext cx="8544253" cy="106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A114E1-E9E1-8444-AA22-B5B11D90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9854" y="461259"/>
            <a:ext cx="10515600" cy="1325563"/>
          </a:xfrm>
        </p:spPr>
        <p:txBody>
          <a:bodyPr>
            <a:normAutofit/>
          </a:bodyPr>
          <a:lstStyle/>
          <a:p>
            <a:r>
              <a:rPr lang="en-ID" sz="3500" b="1" dirty="0">
                <a:solidFill>
                  <a:srgbClr val="EFEFEF"/>
                </a:solidFill>
              </a:rPr>
              <a:t>Menu </a:t>
            </a:r>
            <a:r>
              <a:rPr lang="id-ID" sz="3500" b="1" dirty="0" smtClean="0">
                <a:solidFill>
                  <a:srgbClr val="EFEFEF"/>
                </a:solidFill>
              </a:rPr>
              <a:t>Repositories</a:t>
            </a:r>
            <a:r>
              <a:rPr lang="en-ID" sz="3500" b="1" dirty="0" smtClean="0">
                <a:solidFill>
                  <a:srgbClr val="EFEFEF"/>
                </a:solidFill>
              </a:rPr>
              <a:t> </a:t>
            </a:r>
            <a:r>
              <a:rPr lang="en-ID" sz="3500" b="1" dirty="0">
                <a:solidFill>
                  <a:srgbClr val="EFEFEF"/>
                </a:solidFill>
              </a:rPr>
              <a:t>: </a:t>
            </a:r>
            <a:r>
              <a:rPr lang="en-ID" sz="3500" b="1" dirty="0" err="1">
                <a:solidFill>
                  <a:srgbClr val="EFEFEF"/>
                </a:solidFill>
              </a:rPr>
              <a:t>Fitur</a:t>
            </a:r>
            <a:r>
              <a:rPr lang="en-ID" sz="3500" b="1" dirty="0">
                <a:solidFill>
                  <a:srgbClr val="EFEFEF"/>
                </a:solidFill>
              </a:rPr>
              <a:t> </a:t>
            </a:r>
            <a:r>
              <a:rPr lang="en-ID" sz="3500" b="1" dirty="0" err="1">
                <a:solidFill>
                  <a:srgbClr val="EFEFEF"/>
                </a:solidFill>
              </a:rPr>
              <a:t>Melihat</a:t>
            </a:r>
            <a:r>
              <a:rPr lang="en-ID" sz="3500" b="1" dirty="0">
                <a:solidFill>
                  <a:srgbClr val="EFEFEF"/>
                </a:solidFill>
              </a:rPr>
              <a:t> </a:t>
            </a:r>
            <a:r>
              <a:rPr lang="en-ID" sz="3500" b="1" dirty="0" err="1">
                <a:solidFill>
                  <a:srgbClr val="EFEFEF"/>
                </a:solidFill>
              </a:rPr>
              <a:t>seluruh</a:t>
            </a:r>
            <a:r>
              <a:rPr lang="en-ID" sz="3500" b="1" dirty="0">
                <a:solidFill>
                  <a:srgbClr val="EFEFEF"/>
                </a:solidFill>
              </a:rPr>
              <a:t> </a:t>
            </a:r>
            <a:r>
              <a:rPr lang="en-ID" sz="3500" b="1" dirty="0" err="1">
                <a:solidFill>
                  <a:srgbClr val="EFEFEF"/>
                </a:solidFill>
              </a:rPr>
              <a:t>dokumen</a:t>
            </a:r>
            <a:r>
              <a:rPr lang="en-ID" sz="3500" b="1" dirty="0">
                <a:solidFill>
                  <a:srgbClr val="EFEFEF"/>
                </a:solidFill>
              </a:rPr>
              <a:t> </a:t>
            </a:r>
            <a:br>
              <a:rPr lang="en-ID" sz="3500" b="1" dirty="0">
                <a:solidFill>
                  <a:srgbClr val="EFEFEF"/>
                </a:solidFill>
              </a:rPr>
            </a:br>
            <a:r>
              <a:rPr lang="en-ID" sz="3500" b="1" dirty="0" err="1">
                <a:solidFill>
                  <a:srgbClr val="EFEFEF"/>
                </a:solidFill>
              </a:rPr>
              <a:t>tugas</a:t>
            </a:r>
            <a:r>
              <a:rPr lang="en-ID" sz="3500" b="1" dirty="0">
                <a:solidFill>
                  <a:srgbClr val="EFEFEF"/>
                </a:solidFill>
              </a:rPr>
              <a:t> </a:t>
            </a:r>
            <a:r>
              <a:rPr lang="id-ID" sz="3500" b="1" dirty="0" smtClean="0">
                <a:solidFill>
                  <a:srgbClr val="EFEFEF"/>
                </a:solidFill>
              </a:rPr>
              <a:t> akhir</a:t>
            </a:r>
            <a:r>
              <a:rPr lang="id-ID" sz="3500" b="1" dirty="0">
                <a:solidFill>
                  <a:srgbClr val="EFEFEF"/>
                </a:solidFill>
              </a:rPr>
              <a:t> </a:t>
            </a:r>
            <a:r>
              <a:rPr lang="id-ID" sz="3500" b="1" dirty="0" smtClean="0">
                <a:solidFill>
                  <a:srgbClr val="EFEFEF"/>
                </a:solidFill>
              </a:rPr>
              <a:t>berdasarkan Repository</a:t>
            </a:r>
            <a:endParaRPr lang="en-US" sz="3500" b="1" dirty="0"/>
          </a:p>
        </p:txBody>
      </p:sp>
      <p:sp>
        <p:nvSpPr>
          <p:cNvPr id="4" name="Google Shape;75;p15">
            <a:extLst>
              <a:ext uri="{FF2B5EF4-FFF2-40B4-BE49-F238E27FC236}">
                <a16:creationId xmlns:a16="http://schemas.microsoft.com/office/drawing/2014/main" xmlns="" id="{8B925F02-71DB-0B4D-981D-C4B4AADA0BCB}"/>
              </a:ext>
            </a:extLst>
          </p:cNvPr>
          <p:cNvSpPr txBox="1"/>
          <p:nvPr/>
        </p:nvSpPr>
        <p:spPr>
          <a:xfrm>
            <a:off x="838200" y="3676107"/>
            <a:ext cx="10898908" cy="245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 smtClean="0">
                <a:solidFill>
                  <a:schemeClr val="bg1"/>
                </a:solidFill>
              </a:rPr>
              <a:t>K</a:t>
            </a:r>
            <a:r>
              <a:rPr lang="id-ID" sz="2200" dirty="0" smtClean="0">
                <a:solidFill>
                  <a:schemeClr val="bg1"/>
                </a:solidFill>
              </a:rPr>
              <a:t>etika melakukan pencarian berdasarkan Repository, akan ditampilkan informasi mengenai :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sz="2200" dirty="0" smtClean="0">
                <a:solidFill>
                  <a:schemeClr val="bg1"/>
                </a:solidFill>
              </a:rPr>
              <a:t>Total institusi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sz="2200" dirty="0" smtClean="0">
                <a:solidFill>
                  <a:schemeClr val="bg1"/>
                </a:solidFill>
              </a:rPr>
              <a:t>Total Repositori terdaftar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sz="2200" dirty="0" smtClean="0">
                <a:solidFill>
                  <a:schemeClr val="bg1"/>
                </a:solidFill>
              </a:rPr>
              <a:t>Total topik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id-ID" sz="2200" dirty="0" smtClean="0">
                <a:solidFill>
                  <a:schemeClr val="bg1"/>
                </a:solidFill>
              </a:rPr>
              <a:t>Total dokumen tugas akhir</a:t>
            </a:r>
            <a:endParaRPr sz="2200" dirty="0">
              <a:solidFill>
                <a:schemeClr val="bg1"/>
              </a:solidFill>
            </a:endParaRPr>
          </a:p>
        </p:txBody>
      </p:sp>
      <p:sp>
        <p:nvSpPr>
          <p:cNvPr id="8" name="Google Shape;80;p15">
            <a:extLst>
              <a:ext uri="{FF2B5EF4-FFF2-40B4-BE49-F238E27FC236}">
                <a16:creationId xmlns:a16="http://schemas.microsoft.com/office/drawing/2014/main" xmlns="" id="{77475DB0-63A5-CA4E-9E18-91BA49A0381A}"/>
              </a:ext>
            </a:extLst>
          </p:cNvPr>
          <p:cNvSpPr/>
          <p:nvPr/>
        </p:nvSpPr>
        <p:spPr>
          <a:xfrm>
            <a:off x="5439617" y="2850645"/>
            <a:ext cx="444898" cy="404389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lt1"/>
                </a:solidFill>
              </a:rPr>
              <a:t>2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9" name="Google Shape;80;p15">
            <a:extLst>
              <a:ext uri="{FF2B5EF4-FFF2-40B4-BE49-F238E27FC236}">
                <a16:creationId xmlns:a16="http://schemas.microsoft.com/office/drawing/2014/main" xmlns="" id="{96EB9C68-B7BC-BA43-98C2-B6606B936D3B}"/>
              </a:ext>
            </a:extLst>
          </p:cNvPr>
          <p:cNvSpPr/>
          <p:nvPr/>
        </p:nvSpPr>
        <p:spPr>
          <a:xfrm>
            <a:off x="3587421" y="2867620"/>
            <a:ext cx="444898" cy="404389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dirty="0">
                <a:solidFill>
                  <a:schemeClr val="lt1"/>
                </a:solidFill>
              </a:rPr>
              <a:t>1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1" name="Google Shape;80;p15">
            <a:extLst>
              <a:ext uri="{FF2B5EF4-FFF2-40B4-BE49-F238E27FC236}">
                <a16:creationId xmlns:a16="http://schemas.microsoft.com/office/drawing/2014/main" xmlns="" id="{96EB9C68-B7BC-BA43-98C2-B6606B936D3B}"/>
              </a:ext>
            </a:extLst>
          </p:cNvPr>
          <p:cNvSpPr/>
          <p:nvPr/>
        </p:nvSpPr>
        <p:spPr>
          <a:xfrm>
            <a:off x="9015535" y="2831211"/>
            <a:ext cx="444898" cy="404389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smtClean="0">
                <a:solidFill>
                  <a:schemeClr val="lt1"/>
                </a:solidFill>
              </a:rPr>
              <a:t>4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2" name="Google Shape;80;p15">
            <a:extLst>
              <a:ext uri="{FF2B5EF4-FFF2-40B4-BE49-F238E27FC236}">
                <a16:creationId xmlns:a16="http://schemas.microsoft.com/office/drawing/2014/main" xmlns="" id="{96EB9C68-B7BC-BA43-98C2-B6606B936D3B}"/>
              </a:ext>
            </a:extLst>
          </p:cNvPr>
          <p:cNvSpPr/>
          <p:nvPr/>
        </p:nvSpPr>
        <p:spPr>
          <a:xfrm>
            <a:off x="7248365" y="2877450"/>
            <a:ext cx="444898" cy="404389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>
                <a:solidFill>
                  <a:schemeClr val="lt1"/>
                </a:solidFill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8199" y="557154"/>
            <a:ext cx="9474457" cy="1128606"/>
          </a:xfrm>
          <a:prstGeom prst="rect">
            <a:avLst/>
          </a:prstGeom>
          <a:noFill/>
          <a:ln w="19050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1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0134" y="1690688"/>
            <a:ext cx="5840569" cy="41506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257ACF-3422-EF47-A824-9B180CF89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sz="3500" b="1" dirty="0" err="1">
                <a:solidFill>
                  <a:srgbClr val="EFEFEF"/>
                </a:solidFill>
              </a:rPr>
              <a:t>Fitur</a:t>
            </a:r>
            <a:r>
              <a:rPr lang="en-ID" sz="3500" b="1" dirty="0">
                <a:solidFill>
                  <a:srgbClr val="EFEFEF"/>
                </a:solidFill>
              </a:rPr>
              <a:t> : </a:t>
            </a:r>
            <a:r>
              <a:rPr lang="en-ID" sz="3500" b="1" dirty="0" err="1">
                <a:solidFill>
                  <a:srgbClr val="EFEFEF"/>
                </a:solidFill>
              </a:rPr>
              <a:t>Melihat</a:t>
            </a:r>
            <a:r>
              <a:rPr lang="en-ID" sz="3500" b="1" dirty="0">
                <a:solidFill>
                  <a:srgbClr val="EFEFEF"/>
                </a:solidFill>
              </a:rPr>
              <a:t> data detail </a:t>
            </a:r>
            <a:r>
              <a:rPr lang="en-ID" sz="3500" b="1" dirty="0" err="1">
                <a:solidFill>
                  <a:srgbClr val="EFEFEF"/>
                </a:solidFill>
              </a:rPr>
              <a:t>dokumen</a:t>
            </a:r>
            <a:r>
              <a:rPr lang="en-ID" sz="3500" b="1" dirty="0">
                <a:solidFill>
                  <a:srgbClr val="EFEFEF"/>
                </a:solidFill>
              </a:rPr>
              <a:t> </a:t>
            </a:r>
            <a:r>
              <a:rPr lang="en-ID" sz="3500" b="1" dirty="0" err="1">
                <a:solidFill>
                  <a:srgbClr val="EFEFEF"/>
                </a:solidFill>
              </a:rPr>
              <a:t>tugas</a:t>
            </a:r>
            <a:r>
              <a:rPr lang="en-ID" sz="3500" b="1" dirty="0">
                <a:solidFill>
                  <a:srgbClr val="EFEFEF"/>
                </a:solidFill>
              </a:rPr>
              <a:t> </a:t>
            </a:r>
            <a:r>
              <a:rPr lang="en-ID" sz="3500" b="1" dirty="0" err="1">
                <a:solidFill>
                  <a:srgbClr val="EFEFEF"/>
                </a:solidFill>
              </a:rPr>
              <a:t>akhir</a:t>
            </a:r>
            <a:endParaRPr lang="en-US" sz="35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31" y="2596464"/>
            <a:ext cx="5781972" cy="324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34" y="1690688"/>
            <a:ext cx="5831929" cy="73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108;p18">
            <a:extLst>
              <a:ext uri="{FF2B5EF4-FFF2-40B4-BE49-F238E27FC236}">
                <a16:creationId xmlns:a16="http://schemas.microsoft.com/office/drawing/2014/main" xmlns="" id="{F0C35145-3CC2-6744-B3FB-12A5ABE36D2D}"/>
              </a:ext>
            </a:extLst>
          </p:cNvPr>
          <p:cNvSpPr txBox="1"/>
          <p:nvPr/>
        </p:nvSpPr>
        <p:spPr>
          <a:xfrm>
            <a:off x="6637282" y="1822408"/>
            <a:ext cx="51864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err="1">
                <a:solidFill>
                  <a:schemeClr val="bg1"/>
                </a:solidFill>
              </a:rPr>
              <a:t>Fitur</a:t>
            </a:r>
            <a:r>
              <a:rPr lang="en" sz="2500" dirty="0">
                <a:solidFill>
                  <a:schemeClr val="bg1"/>
                </a:solidFill>
              </a:rPr>
              <a:t> </a:t>
            </a:r>
            <a:r>
              <a:rPr lang="en" sz="2500" dirty="0" err="1">
                <a:solidFill>
                  <a:schemeClr val="bg1"/>
                </a:solidFill>
              </a:rPr>
              <a:t>ini</a:t>
            </a:r>
            <a:r>
              <a:rPr lang="en" sz="2500" dirty="0">
                <a:solidFill>
                  <a:schemeClr val="bg1"/>
                </a:solidFill>
              </a:rPr>
              <a:t> </a:t>
            </a:r>
            <a:r>
              <a:rPr lang="en" sz="2500" dirty="0" err="1">
                <a:solidFill>
                  <a:schemeClr val="bg1"/>
                </a:solidFill>
              </a:rPr>
              <a:t>berguna</a:t>
            </a:r>
            <a:r>
              <a:rPr lang="en" sz="2500" dirty="0">
                <a:solidFill>
                  <a:schemeClr val="bg1"/>
                </a:solidFill>
              </a:rPr>
              <a:t> </a:t>
            </a:r>
            <a:r>
              <a:rPr lang="en" sz="2500" dirty="0" err="1">
                <a:solidFill>
                  <a:schemeClr val="bg1"/>
                </a:solidFill>
              </a:rPr>
              <a:t>untuk</a:t>
            </a:r>
            <a:r>
              <a:rPr lang="en" sz="2500" dirty="0">
                <a:solidFill>
                  <a:schemeClr val="bg1"/>
                </a:solidFill>
              </a:rPr>
              <a:t> </a:t>
            </a:r>
            <a:r>
              <a:rPr lang="en" sz="2500" dirty="0" err="1">
                <a:solidFill>
                  <a:schemeClr val="bg1"/>
                </a:solidFill>
              </a:rPr>
              <a:t>menampilkan</a:t>
            </a:r>
            <a:r>
              <a:rPr lang="en" sz="2500" dirty="0">
                <a:solidFill>
                  <a:schemeClr val="bg1"/>
                </a:solidFill>
              </a:rPr>
              <a:t> data </a:t>
            </a:r>
            <a:r>
              <a:rPr lang="en" sz="2500" dirty="0" err="1">
                <a:solidFill>
                  <a:schemeClr val="bg1"/>
                </a:solidFill>
              </a:rPr>
              <a:t>dokumen</a:t>
            </a:r>
            <a:r>
              <a:rPr lang="en" sz="2500" dirty="0">
                <a:solidFill>
                  <a:schemeClr val="bg1"/>
                </a:solidFill>
              </a:rPr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>
                <a:solidFill>
                  <a:schemeClr val="bg1"/>
                </a:solidFill>
              </a:rPr>
              <a:t>Caranya klik menu Documents (</a:t>
            </a:r>
            <a:r>
              <a:rPr lang="en" sz="2500" i="1" dirty="0">
                <a:solidFill>
                  <a:schemeClr val="bg1"/>
                </a:solidFill>
              </a:rPr>
              <a:t>Gambar 1</a:t>
            </a:r>
            <a:r>
              <a:rPr lang="en" sz="2500" dirty="0">
                <a:solidFill>
                  <a:schemeClr val="bg1"/>
                </a:solidFill>
              </a:rPr>
              <a:t>), </a:t>
            </a:r>
            <a:r>
              <a:rPr lang="id-ID" sz="2500" dirty="0" err="1">
                <a:solidFill>
                  <a:schemeClr val="bg1"/>
                </a:solidFill>
              </a:rPr>
              <a:t>C</a:t>
            </a:r>
            <a:r>
              <a:rPr lang="en" sz="2500" dirty="0" smtClean="0">
                <a:solidFill>
                  <a:schemeClr val="bg1"/>
                </a:solidFill>
              </a:rPr>
              <a:t>ari </a:t>
            </a:r>
            <a:r>
              <a:rPr lang="en" sz="2500" dirty="0">
                <a:solidFill>
                  <a:schemeClr val="bg1"/>
                </a:solidFill>
              </a:rPr>
              <a:t>dokumen yang ingin dilihat melalui fitur </a:t>
            </a:r>
            <a:r>
              <a:rPr lang="en" sz="2500" dirty="0" smtClean="0">
                <a:solidFill>
                  <a:schemeClr val="bg1"/>
                </a:solidFill>
              </a:rPr>
              <a:t>pencarian</a:t>
            </a:r>
            <a:endParaRPr lang="id-ID" sz="2500" dirty="0" smtClean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d-ID" sz="2500" dirty="0" smtClean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500" dirty="0" smtClean="0">
                <a:solidFill>
                  <a:schemeClr val="bg1"/>
                </a:solidFill>
              </a:rPr>
              <a:t>Lalu</a:t>
            </a:r>
            <a:r>
              <a:rPr lang="en" sz="2500" dirty="0" smtClean="0">
                <a:solidFill>
                  <a:schemeClr val="bg1"/>
                </a:solidFill>
              </a:rPr>
              <a:t> </a:t>
            </a:r>
            <a:r>
              <a:rPr lang="en" sz="2500" dirty="0">
                <a:solidFill>
                  <a:schemeClr val="bg1"/>
                </a:solidFill>
              </a:rPr>
              <a:t>klik judul dokumen (</a:t>
            </a:r>
            <a:r>
              <a:rPr lang="en" sz="2500" i="1" dirty="0">
                <a:solidFill>
                  <a:schemeClr val="bg1"/>
                </a:solidFill>
              </a:rPr>
              <a:t>Gambar 2</a:t>
            </a:r>
            <a:r>
              <a:rPr lang="en" sz="2500" dirty="0">
                <a:solidFill>
                  <a:schemeClr val="bg1"/>
                </a:solidFill>
              </a:rPr>
              <a:t>) tersebut.</a:t>
            </a:r>
            <a:endParaRPr sz="2500" dirty="0">
              <a:solidFill>
                <a:schemeClr val="bg1"/>
              </a:solidFill>
            </a:endParaRPr>
          </a:p>
        </p:txBody>
      </p:sp>
      <p:sp>
        <p:nvSpPr>
          <p:cNvPr id="6" name="Google Shape;110;p18">
            <a:extLst>
              <a:ext uri="{FF2B5EF4-FFF2-40B4-BE49-F238E27FC236}">
                <a16:creationId xmlns:a16="http://schemas.microsoft.com/office/drawing/2014/main" xmlns="" id="{9B491C8F-6221-E24F-B3E1-6D79C0ED3B2E}"/>
              </a:ext>
            </a:extLst>
          </p:cNvPr>
          <p:cNvSpPr/>
          <p:nvPr/>
        </p:nvSpPr>
        <p:spPr>
          <a:xfrm>
            <a:off x="4216953" y="2252064"/>
            <a:ext cx="378900" cy="344400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1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8" name="Google Shape;111;p18">
            <a:extLst>
              <a:ext uri="{FF2B5EF4-FFF2-40B4-BE49-F238E27FC236}">
                <a16:creationId xmlns:a16="http://schemas.microsoft.com/office/drawing/2014/main" xmlns="" id="{537456C7-2C6A-ED46-970C-2001D843EEA1}"/>
              </a:ext>
            </a:extLst>
          </p:cNvPr>
          <p:cNvSpPr/>
          <p:nvPr/>
        </p:nvSpPr>
        <p:spPr>
          <a:xfrm>
            <a:off x="4777841" y="3593997"/>
            <a:ext cx="391436" cy="355795"/>
          </a:xfrm>
          <a:prstGeom prst="ellipse">
            <a:avLst/>
          </a:prstGeom>
          <a:solidFill>
            <a:srgbClr val="674EA7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</a:rPr>
              <a:t>2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491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722</Words>
  <Application>Microsoft Office PowerPoint</Application>
  <PresentationFormat>Custom</PresentationFormat>
  <Paragraphs>168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FITUR RAMA Repository </vt:lpstr>
      <vt:lpstr>PowerPoint Presentation</vt:lpstr>
      <vt:lpstr>Halaman utama RAMA menampilkan informasi-informasi mendasar mengenai dokumen dan repositori terdaftar di RAMA   </vt:lpstr>
      <vt:lpstr>Halaman Utama RAMA</vt:lpstr>
      <vt:lpstr>Menu Institutions : Fitur Melihat seluruh dokumen  tugas akhir per Institusi</vt:lpstr>
      <vt:lpstr>PowerPoint Presentation</vt:lpstr>
      <vt:lpstr>Menu Repositories : Fitur Melihat seluruh dokumen  tugas  akhir berdasarkan Repository</vt:lpstr>
      <vt:lpstr>Fitur : Melihat data detail dokumen tugas akhir</vt:lpstr>
      <vt:lpstr>PowerPoint Presentation</vt:lpstr>
      <vt:lpstr>PowerPoint Presentation</vt:lpstr>
      <vt:lpstr>PowerPoint Presentation</vt:lpstr>
      <vt:lpstr>PowerPoint Presentation</vt:lpstr>
      <vt:lpstr>Login Institusi</vt:lpstr>
      <vt:lpstr>Login Perguruan Tinggi</vt:lpstr>
      <vt:lpstr>Halaman Manage</vt:lpstr>
      <vt:lpstr>Menu Navigasi Halaman Manage</vt:lpstr>
      <vt:lpstr>Menu Updated Profile</vt:lpstr>
      <vt:lpstr>Menu Ubah Password</vt:lpstr>
      <vt:lpstr>Menu  Add Repositories</vt:lpstr>
      <vt:lpstr>PowerPoint Presentation</vt:lpstr>
      <vt:lpstr>Menu  Edit Repositories</vt:lpstr>
      <vt:lpstr>Halaman List Dokumen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tisaa</dc:creator>
  <cp:lastModifiedBy>ismail - [2010]</cp:lastModifiedBy>
  <cp:revision>109</cp:revision>
  <dcterms:created xsi:type="dcterms:W3CDTF">2019-07-13T04:39:42Z</dcterms:created>
  <dcterms:modified xsi:type="dcterms:W3CDTF">2019-10-05T13:37:42Z</dcterms:modified>
</cp:coreProperties>
</file>