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3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7" r:id="rId14"/>
    <p:sldId id="270" r:id="rId15"/>
    <p:sldId id="271" r:id="rId16"/>
    <p:sldId id="272" r:id="rId17"/>
    <p:sldId id="274" r:id="rId18"/>
    <p:sldId id="275" r:id="rId19"/>
    <p:sldId id="277" r:id="rId20"/>
    <p:sldId id="276" r:id="rId21"/>
    <p:sldId id="273" r:id="rId22"/>
    <p:sldId id="278" r:id="rId23"/>
    <p:sldId id="283" r:id="rId24"/>
    <p:sldId id="284" r:id="rId25"/>
    <p:sldId id="279" r:id="rId26"/>
    <p:sldId id="285" r:id="rId27"/>
    <p:sldId id="280" r:id="rId28"/>
    <p:sldId id="286" r:id="rId29"/>
    <p:sldId id="287" r:id="rId30"/>
    <p:sldId id="281" r:id="rId31"/>
    <p:sldId id="265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3" r:id="rId40"/>
    <p:sldId id="314" r:id="rId41"/>
    <p:sldId id="315" r:id="rId42"/>
    <p:sldId id="316" r:id="rId43"/>
    <p:sldId id="317" r:id="rId44"/>
    <p:sldId id="318" r:id="rId45"/>
    <p:sldId id="322" r:id="rId46"/>
    <p:sldId id="320" r:id="rId47"/>
    <p:sldId id="301" r:id="rId48"/>
    <p:sldId id="288" r:id="rId49"/>
    <p:sldId id="299" r:id="rId50"/>
    <p:sldId id="290" r:id="rId51"/>
    <p:sldId id="291" r:id="rId52"/>
    <p:sldId id="292" r:id="rId53"/>
    <p:sldId id="294" r:id="rId54"/>
    <p:sldId id="295" r:id="rId55"/>
    <p:sldId id="296" r:id="rId56"/>
    <p:sldId id="297" r:id="rId57"/>
    <p:sldId id="298" r:id="rId58"/>
    <p:sldId id="304" r:id="rId59"/>
    <p:sldId id="32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0"/>
    <p:restoredTop sz="94643"/>
  </p:normalViewPr>
  <p:slideViewPr>
    <p:cSldViewPr snapToGrid="0" snapToObjects="1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13A50-3525-1540-8C6B-F97959944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87A5D6-033D-2540-BA2C-28E1275D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C5771C-F3F5-EA47-9082-E130552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8485AB-115A-9242-827B-641D8677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35669-F998-F246-AF14-FF612ED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765BC-999D-AC4A-9032-0FF41D92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B78BBF-CA61-E848-8D97-33758DA0C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F2A5C8-EA61-BE4B-99E7-16E2ADA7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A05B30-F215-C542-839E-7C75247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FC13BD-4139-B742-94FC-40DC0B64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3585F50-6607-4B4F-A281-06D212E2B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785C79-D7C6-AD45-8E40-55657472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A3B024-3D9B-0140-815E-3D03E9B2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40C23C-5E10-EA4C-A21B-6DB528E0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45BD9-6230-C34E-A8E4-9A7436B0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0859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0133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8386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309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8854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4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8F761-B572-514F-9FD9-8B1F557F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1B2FAE-14F1-B742-97B6-3D5DE214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FD9B81-F6E7-3A47-9063-9F250A62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6F8687-4024-5145-836E-816159B5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870242-7507-DF46-86EA-D27AAFCB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382398-76F8-DD48-AA5E-DB9B07A6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009ABD-3A70-654E-95C2-806377362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5C8774-14F2-6649-80C5-F76AC2CD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CC6AE7-CB82-2042-AD04-BD9595AC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D08D75-A110-5143-A47A-71C3528B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AF663-5ADD-0644-A68E-857631E2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63C8E5-52BA-1246-B953-60347D1B9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260A04-30D5-E047-A452-29ABBB4F5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177858-C43A-F149-AC67-77B92E2A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E9846-A9D9-B04D-B71A-D1324D89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7F32B2-468E-8640-A118-2CB17DE3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89082-16FB-9947-91B6-9134D626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A0560E-5F3E-A748-8664-2E3B85D08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4DD95F-C009-6E4A-999B-6860D05D9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D4771A-DB38-A64D-88D4-17C09A376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6928CBB-A50E-5B4E-82ED-6351BA97A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3D8E1D2-B1D3-8C42-9697-93DACB83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F7DEE85-D342-FA48-81C0-B923C018B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3591D2D-121D-044D-9A89-0847EE7A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1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56DAC-602D-AE44-A3DF-7B48C960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1121134-C6DD-B648-BB5D-DBF9A2B0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24B06-4DF0-E84A-AD88-A8767E9B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72C7547-CCA3-5E44-A765-3E645D30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76FB70-EAA9-0047-9E43-DE6BC7FE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DA12085-EFA4-794E-9945-D5965E5D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E14A7A-BF08-E445-A239-9C7921D0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8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44CEA-7550-6149-A4AC-A8A695D8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74A919-3B2A-A240-B430-E00EB6CCE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93DA93-9703-0E40-A6E7-C20215473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35BAF7-7E52-2841-B68A-7251DF2E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5417AD-FBBB-0048-B3E7-D9E73D90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54E667-D4A1-414B-BDF2-778F983A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8AA227-8BEC-F84B-9A88-CF24A97F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4AB61B-5E4D-AA4F-A3DC-A7D0186EE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5E194-A0FD-6945-8CEB-E2C356687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63D123-CD2A-8440-8D43-C180F17F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765F64-E308-0348-B843-B8A4D93D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4B6874-B29F-714D-8C6B-D114ED5E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F9F848-C6CB-3E4B-987F-1B1FD54E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E0D96E-1233-0940-BF2F-6EE56CB4F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44DAEF-E23F-034A-9DF9-093DC826A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58AB-5301-4842-A906-AA4608A6EFC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E24F6D-1B92-5F42-8AA9-A3B5891B6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B27E74-B462-5F4C-90F9-4A1CD09DC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8E4A-B4EE-C644-AD55-9D36B9062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catdir/cpso/lcco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lap.ristekdikti.go.id/prodi/search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56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944C9-F096-084C-9C29-7FFF38EE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>
                <a:solidFill>
                  <a:schemeClr val="bg1"/>
                </a:solidFill>
              </a:rPr>
              <a:t>4. Format isian saat input </a:t>
            </a:r>
            <a:r>
              <a:rPr lang="id-ID" sz="4000" dirty="0" smtClean="0">
                <a:solidFill>
                  <a:schemeClr val="bg1"/>
                </a:solidFill>
              </a:rPr>
              <a:t>data (Contributors)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FDA79C-EF50-6E4A-86F0-F34F2849C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Contributors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merupakan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Pembimbing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Skripsi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Family 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Name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belakang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Pembimbing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Given 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Name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depan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Pembimbing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NIDN/NIDK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‘</a:t>
            </a:r>
            <a:r>
              <a:rPr lang="en-ID" dirty="0" err="1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nidn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ID" dirty="0" err="1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nidk</a:t>
            </a: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dilanjutkan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NIDN/NIDK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Pembimbing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4" name="Google Shape;127;p21">
            <a:extLst>
              <a:ext uri="{FF2B5EF4-FFF2-40B4-BE49-F238E27FC236}">
                <a16:creationId xmlns="" xmlns:a16="http://schemas.microsoft.com/office/drawing/2014/main" id="{06E2E0C6-8F37-AA45-8D58-A063D278519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199" y="1825625"/>
            <a:ext cx="9886571" cy="2125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235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1B748-AEDC-EE42-A9DE-C6CC8EBB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solidFill>
                  <a:schemeClr val="bg1"/>
                </a:solidFill>
              </a:rPr>
              <a:t>4. Format isian </a:t>
            </a:r>
            <a:r>
              <a:rPr lang="id-ID" sz="3600" dirty="0" smtClean="0">
                <a:solidFill>
                  <a:schemeClr val="bg1"/>
                </a:solidFill>
              </a:rPr>
              <a:t>saat </a:t>
            </a:r>
            <a:r>
              <a:rPr lang="id-ID" sz="3600" dirty="0">
                <a:solidFill>
                  <a:schemeClr val="bg1"/>
                </a:solidFill>
              </a:rPr>
              <a:t>input </a:t>
            </a:r>
            <a:r>
              <a:rPr lang="id-ID" sz="3600" dirty="0" smtClean="0">
                <a:solidFill>
                  <a:schemeClr val="bg1"/>
                </a:solidFill>
              </a:rPr>
              <a:t>data (Publication Details)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E9B5E-490B-8D47-BBD4-2FAA2769B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Pada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Publication Details,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Institution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Institusi</a:t>
            </a:r>
            <a:endParaRPr lang="en-ID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Department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‘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KODEPRODI</a:t>
            </a: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dilanjutkan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kode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prodi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tagar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(#),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prodi</a:t>
            </a:r>
            <a:endParaRPr lang="en-ID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Google Shape;135;p22">
            <a:extLst>
              <a:ext uri="{FF2B5EF4-FFF2-40B4-BE49-F238E27FC236}">
                <a16:creationId xmlns="" xmlns:a16="http://schemas.microsoft.com/office/drawing/2014/main" id="{E8C54EBE-A21F-E143-B280-FAA6FD55963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8326" y="2015232"/>
            <a:ext cx="8324850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02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32C11-050E-084A-A94A-DE3650E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44" y="32157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</a:rPr>
              <a:t>Pastikan Perubahan Telah Berhasil dengan cara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29861" y="1694345"/>
            <a:ext cx="1056843" cy="105684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5776620" y="1937535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6085" y="355706"/>
            <a:ext cx="12192000" cy="768085"/>
          </a:xfrm>
        </p:spPr>
        <p:txBody>
          <a:bodyPr/>
          <a:lstStyle/>
          <a:p>
            <a:r>
              <a:rPr lang="id-ID" altLang="ko-KR" dirty="0" smtClean="0">
                <a:solidFill>
                  <a:schemeClr val="bg1"/>
                </a:solidFill>
              </a:rPr>
              <a:t>Pengecekan perubahan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660" y="1808799"/>
            <a:ext cx="5788050" cy="429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6123814" y="1812019"/>
            <a:ext cx="5667852" cy="42885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45660" y="1678567"/>
            <a:ext cx="5788051" cy="7574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123814" y="1678567"/>
            <a:ext cx="5667852" cy="711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5660" y="1724896"/>
            <a:ext cx="5638673" cy="6647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1. Pilih </a:t>
            </a:r>
            <a:r>
              <a:rPr lang="id-ID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salah satu dokumen, lalu klik view. (Ikuti tanda panah)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4321" y="1829567"/>
            <a:ext cx="5208275" cy="3729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altLang="ko-K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id-ID" altLang="ko-K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ko-K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Klik </a:t>
            </a:r>
            <a:r>
              <a:rPr lang="it-IT" altLang="ko-K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icon (sesuai tanda panah)</a:t>
            </a:r>
            <a:endParaRPr lang="en-US" altLang="ko-K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9B16C603-3308-F14B-B2A5-B72A287AB4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8217" y="3006975"/>
            <a:ext cx="5522935" cy="2148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418FB5AA-7EC0-F142-BB21-10AEB57B402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/>
          <a:stretch/>
        </p:blipFill>
        <p:spPr>
          <a:xfrm>
            <a:off x="6264321" y="3006975"/>
            <a:ext cx="5527345" cy="2148099"/>
          </a:xfrm>
          <a:prstGeom prst="rect">
            <a:avLst/>
          </a:prstGeom>
        </p:spPr>
      </p:pic>
      <p:sp>
        <p:nvSpPr>
          <p:cNvPr id="22" name="Google Shape;101;p1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67DDA9A-6789-5F44-9610-10E86137A739}"/>
              </a:ext>
            </a:extLst>
          </p:cNvPr>
          <p:cNvSpPr/>
          <p:nvPr/>
        </p:nvSpPr>
        <p:spPr>
          <a:xfrm rot="5400000">
            <a:off x="4760566" y="4019703"/>
            <a:ext cx="488950" cy="1162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d-ID"/>
          </a:p>
        </p:txBody>
      </p:sp>
      <p:sp>
        <p:nvSpPr>
          <p:cNvPr id="23" name="Google Shape;101;p1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67DDA9A-6789-5F44-9610-10E86137A739}"/>
              </a:ext>
            </a:extLst>
          </p:cNvPr>
          <p:cNvSpPr/>
          <p:nvPr/>
        </p:nvSpPr>
        <p:spPr>
          <a:xfrm rot="5400000">
            <a:off x="11096606" y="4446169"/>
            <a:ext cx="488950" cy="1162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07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ko-KR" dirty="0">
                <a:solidFill>
                  <a:schemeClr val="bg1"/>
                </a:solidFill>
              </a:rPr>
              <a:t>Pengecekan </a:t>
            </a:r>
            <a:r>
              <a:rPr lang="id-ID" altLang="ko-KR" dirty="0" smtClean="0">
                <a:solidFill>
                  <a:schemeClr val="bg1"/>
                </a:solidFill>
              </a:rPr>
              <a:t>perubahan (Cont)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801483" y="2578717"/>
            <a:ext cx="645643" cy="67240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d-ID" altLang="ko-KR" sz="2700" b="1" dirty="0" smtClean="0">
                <a:solidFill>
                  <a:schemeClr val="bg1"/>
                </a:solidFill>
                <a:cs typeface="Arial" pitchFamily="34" charset="0"/>
              </a:rPr>
              <a:t>3. </a:t>
            </a:r>
            <a:endParaRPr lang="en-US" altLang="ko-KR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7127" y="2709182"/>
            <a:ext cx="3529518" cy="16619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id-ID" sz="2000" dirty="0">
                <a:solidFill>
                  <a:schemeClr val="bg1"/>
                </a:solidFill>
              </a:rPr>
              <a:t>Pada dokumen yang telah dipilih, klik menu Action, lalu pada dropdown di subkategori export, pilih JSON dan Klik Export.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E7BD21B-6BCC-4059-A694-B720B73BFB1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9390" y="1316765"/>
            <a:ext cx="6050507" cy="4889645"/>
          </a:xfrm>
        </p:spPr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59390" y="1316766"/>
            <a:ext cx="5832143" cy="48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6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103"/>
          <a:stretch/>
        </p:blipFill>
        <p:spPr bwMode="auto">
          <a:xfrm>
            <a:off x="680696" y="985007"/>
            <a:ext cx="4996773" cy="5183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5140" y="1665027"/>
            <a:ext cx="4012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2800" b="1" dirty="0">
                <a:solidFill>
                  <a:schemeClr val="bg1"/>
                </a:solidFill>
              </a:rPr>
              <a:t>Pastikan </a:t>
            </a:r>
            <a:r>
              <a:rPr lang="en-US" sz="2800" b="1" dirty="0" err="1">
                <a:solidFill>
                  <a:schemeClr val="bg1"/>
                </a:solidFill>
              </a:rPr>
              <a:t>Pastikan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kolom</a:t>
            </a:r>
            <a:r>
              <a:rPr lang="en-US" sz="2800" b="1" dirty="0">
                <a:solidFill>
                  <a:schemeClr val="bg1"/>
                </a:solidFill>
              </a:rPr>
              <a:t> id di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creators </a:t>
            </a:r>
            <a:r>
              <a:rPr lang="en-US" sz="2800" b="1" dirty="0" err="1">
                <a:solidFill>
                  <a:schemeClr val="bg1"/>
                </a:solidFill>
              </a:rPr>
              <a:t>berisi</a:t>
            </a:r>
            <a:r>
              <a:rPr lang="en-US" sz="2800" b="1" dirty="0">
                <a:solidFill>
                  <a:schemeClr val="bg1"/>
                </a:solidFill>
              </a:rPr>
              <a:t> NIM &amp; </a:t>
            </a:r>
            <a:r>
              <a:rPr lang="en-US" sz="2800" b="1" dirty="0" err="1">
                <a:solidFill>
                  <a:schemeClr val="bg1"/>
                </a:solidFill>
              </a:rPr>
              <a:t>pastikan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kolom</a:t>
            </a:r>
            <a:r>
              <a:rPr lang="en-US" sz="2800" b="1" dirty="0">
                <a:solidFill>
                  <a:schemeClr val="bg1"/>
                </a:solidFill>
              </a:rPr>
              <a:t> id di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contributors </a:t>
            </a:r>
            <a:r>
              <a:rPr lang="en-US" sz="2800" b="1" dirty="0" err="1">
                <a:solidFill>
                  <a:schemeClr val="bg1"/>
                </a:solidFill>
              </a:rPr>
              <a:t>berisi</a:t>
            </a:r>
            <a:r>
              <a:rPr lang="en-US" sz="2800" b="1" dirty="0">
                <a:solidFill>
                  <a:schemeClr val="bg1"/>
                </a:solidFill>
              </a:rPr>
              <a:t> NIDN</a:t>
            </a:r>
            <a:endParaRPr lang="id-ID" sz="2800" b="1" dirty="0">
              <a:solidFill>
                <a:schemeClr val="bg1"/>
              </a:solidFill>
            </a:endParaRPr>
          </a:p>
          <a:p>
            <a:pPr algn="just"/>
            <a:endParaRPr lang="id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2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499FD1-8FD2-2545-88D4-06ECEE13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840" y="409903"/>
            <a:ext cx="5462260" cy="546226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1D42ADB-E653-A547-A33F-CC513067E48B}"/>
              </a:ext>
            </a:extLst>
          </p:cNvPr>
          <p:cNvSpPr/>
          <p:nvPr/>
        </p:nvSpPr>
        <p:spPr>
          <a:xfrm>
            <a:off x="5416204" y="198752"/>
            <a:ext cx="5034455" cy="4771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563142BB-4FEE-A541-8669-115BF0A04683}"/>
              </a:ext>
            </a:extLst>
          </p:cNvPr>
          <p:cNvSpPr txBox="1">
            <a:spLocks/>
          </p:cNvSpPr>
          <p:nvPr/>
        </p:nvSpPr>
        <p:spPr>
          <a:xfrm>
            <a:off x="3732601" y="2687931"/>
            <a:ext cx="6103135" cy="90620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ID" sz="3600" dirty="0" smtClean="0">
                <a:solidFill>
                  <a:schemeClr val="bg1"/>
                </a:solidFill>
              </a:rPr>
              <a:t>L</a:t>
            </a:r>
            <a:r>
              <a:rPr lang="id-ID" sz="3600" dirty="0" smtClean="0">
                <a:solidFill>
                  <a:schemeClr val="bg1"/>
                </a:solidFill>
              </a:rPr>
              <a:t>angkah Standardisasi </a:t>
            </a:r>
            <a:r>
              <a:rPr lang="id-ID" sz="3600" dirty="0">
                <a:solidFill>
                  <a:schemeClr val="bg1"/>
                </a:solidFill>
              </a:rPr>
              <a:t>P</a:t>
            </a:r>
            <a:r>
              <a:rPr lang="id-ID" sz="3600" dirty="0" smtClean="0">
                <a:solidFill>
                  <a:schemeClr val="bg1"/>
                </a:solidFill>
              </a:rPr>
              <a:t>ilihan 2</a:t>
            </a:r>
            <a:endParaRPr lang="en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6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07065" y="1774208"/>
            <a:ext cx="4848225" cy="4509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719373" y="1774208"/>
            <a:ext cx="5053630" cy="4509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4809C4-79EE-4C3A-A25F-AAA7738C4DE7}"/>
              </a:ext>
            </a:extLst>
          </p:cNvPr>
          <p:cNvSpPr txBox="1"/>
          <p:nvPr/>
        </p:nvSpPr>
        <p:spPr>
          <a:xfrm>
            <a:off x="781838" y="1826730"/>
            <a:ext cx="49286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altLang="ko-KR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1. Login dengan username dan password yang telah terdaftar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BF15EDF5-5B42-498E-A68D-9C9AC8466B66}"/>
              </a:ext>
            </a:extLst>
          </p:cNvPr>
          <p:cNvSpPr/>
          <p:nvPr/>
        </p:nvSpPr>
        <p:spPr>
          <a:xfrm>
            <a:off x="719373" y="1774207"/>
            <a:ext cx="5053630" cy="4509235"/>
          </a:xfrm>
          <a:prstGeom prst="frame">
            <a:avLst>
              <a:gd name="adj1" fmla="val 8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BF15EDF5-5B42-498E-A68D-9C9AC8466B66}"/>
              </a:ext>
            </a:extLst>
          </p:cNvPr>
          <p:cNvSpPr/>
          <p:nvPr/>
        </p:nvSpPr>
        <p:spPr>
          <a:xfrm>
            <a:off x="6093065" y="1774208"/>
            <a:ext cx="4920678" cy="4509235"/>
          </a:xfrm>
          <a:prstGeom prst="frame">
            <a:avLst>
              <a:gd name="adj1" fmla="val 8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image11.png"/>
          <p:cNvPicPr/>
          <p:nvPr/>
        </p:nvPicPr>
        <p:blipFill rotWithShape="1">
          <a:blip r:embed="rId2"/>
          <a:srcRect b="9604"/>
          <a:stretch/>
        </p:blipFill>
        <p:spPr bwMode="auto">
          <a:xfrm>
            <a:off x="844300" y="3451874"/>
            <a:ext cx="4803775" cy="1701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12.png"/>
          <p:cNvPicPr/>
          <p:nvPr/>
        </p:nvPicPr>
        <p:blipFill rotWithShape="1">
          <a:blip r:embed="rId3"/>
          <a:srcRect l="27553"/>
          <a:stretch/>
        </p:blipFill>
        <p:spPr>
          <a:xfrm>
            <a:off x="6260559" y="2742928"/>
            <a:ext cx="4585690" cy="3337417"/>
          </a:xfrm>
          <a:prstGeom prst="rect">
            <a:avLst/>
          </a:prstGeom>
          <a:ln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4809C4-79EE-4C3A-A25F-AAA7738C4DE7}"/>
              </a:ext>
            </a:extLst>
          </p:cNvPr>
          <p:cNvSpPr txBox="1"/>
          <p:nvPr/>
        </p:nvSpPr>
        <p:spPr>
          <a:xfrm>
            <a:off x="6129291" y="1813353"/>
            <a:ext cx="480377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altLang="ko-KR" sz="2000" dirty="0" smtClean="0">
                <a:solidFill>
                  <a:schemeClr val="bg1"/>
                </a:solidFill>
                <a:cs typeface="Arial" pitchFamily="34" charset="0"/>
              </a:rPr>
              <a:t>2. Klik Menu Admin (Tanda Panah)</a:t>
            </a:r>
          </a:p>
          <a:p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Content Placeholder 8">
            <a:extLst>
              <a:ext uri="{FF2B5EF4-FFF2-40B4-BE49-F238E27FC236}">
                <a16:creationId xmlns="" xmlns:a16="http://schemas.microsoft.com/office/drawing/2014/main" id="{563142BB-4FEE-A541-8669-115BF0A04683}"/>
              </a:ext>
            </a:extLst>
          </p:cNvPr>
          <p:cNvSpPr txBox="1">
            <a:spLocks/>
          </p:cNvSpPr>
          <p:nvPr/>
        </p:nvSpPr>
        <p:spPr>
          <a:xfrm>
            <a:off x="719373" y="613472"/>
            <a:ext cx="9652926" cy="906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ID" sz="3600" dirty="0" smtClean="0">
                <a:solidFill>
                  <a:schemeClr val="bg1"/>
                </a:solidFill>
              </a:rPr>
              <a:t>P</a:t>
            </a:r>
            <a:r>
              <a:rPr lang="id-ID" sz="3600" dirty="0" smtClean="0">
                <a:solidFill>
                  <a:schemeClr val="bg1"/>
                </a:solidFill>
              </a:rPr>
              <a:t>enjelasan per-tahapan</a:t>
            </a:r>
            <a:endParaRPr lang="en-ID" sz="3600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966578" y="2811028"/>
            <a:ext cx="163773" cy="3824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860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611" y="4028825"/>
            <a:ext cx="4848225" cy="2104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719373" y="1774208"/>
            <a:ext cx="9973850" cy="2129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4809C4-79EE-4C3A-A25F-AAA7738C4DE7}"/>
              </a:ext>
            </a:extLst>
          </p:cNvPr>
          <p:cNvSpPr txBox="1"/>
          <p:nvPr/>
        </p:nvSpPr>
        <p:spPr>
          <a:xfrm>
            <a:off x="781837" y="2040741"/>
            <a:ext cx="282117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d-ID" altLang="ko-KR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3.Klik </a:t>
            </a:r>
            <a:r>
              <a:rPr lang="id-ID" altLang="ko-KR" sz="2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menu Config </a:t>
            </a:r>
            <a:r>
              <a:rPr lang="id-ID" altLang="ko-KR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Tools (Sesuai tanda Panah</a:t>
            </a:r>
            <a:endParaRPr lang="id-ID" altLang="ko-KR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BF15EDF5-5B42-498E-A68D-9C9AC8466B66}"/>
              </a:ext>
            </a:extLst>
          </p:cNvPr>
          <p:cNvSpPr/>
          <p:nvPr/>
        </p:nvSpPr>
        <p:spPr>
          <a:xfrm>
            <a:off x="719373" y="1774207"/>
            <a:ext cx="5053630" cy="2129053"/>
          </a:xfrm>
          <a:prstGeom prst="frame">
            <a:avLst>
              <a:gd name="adj1" fmla="val 8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BF15EDF5-5B42-498E-A68D-9C9AC8466B66}"/>
              </a:ext>
            </a:extLst>
          </p:cNvPr>
          <p:cNvSpPr/>
          <p:nvPr/>
        </p:nvSpPr>
        <p:spPr>
          <a:xfrm>
            <a:off x="666229" y="4025228"/>
            <a:ext cx="4920678" cy="2132649"/>
          </a:xfrm>
          <a:prstGeom prst="frame">
            <a:avLst>
              <a:gd name="adj1" fmla="val 84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4809C4-79EE-4C3A-A25F-AAA7738C4DE7}"/>
              </a:ext>
            </a:extLst>
          </p:cNvPr>
          <p:cNvSpPr txBox="1"/>
          <p:nvPr/>
        </p:nvSpPr>
        <p:spPr>
          <a:xfrm>
            <a:off x="781837" y="4343229"/>
            <a:ext cx="28211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altLang="ko-KR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4.Klik </a:t>
            </a:r>
            <a:r>
              <a:rPr lang="id-ID" altLang="ko-KR" sz="2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menu Manage Metadata Fields</a:t>
            </a:r>
            <a:endParaRPr lang="en-US" altLang="ko-KR" sz="2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Content Placeholder 8">
            <a:extLst>
              <a:ext uri="{FF2B5EF4-FFF2-40B4-BE49-F238E27FC236}">
                <a16:creationId xmlns="" xmlns:a16="http://schemas.microsoft.com/office/drawing/2014/main" id="{563142BB-4FEE-A541-8669-115BF0A04683}"/>
              </a:ext>
            </a:extLst>
          </p:cNvPr>
          <p:cNvSpPr txBox="1">
            <a:spLocks/>
          </p:cNvSpPr>
          <p:nvPr/>
        </p:nvSpPr>
        <p:spPr>
          <a:xfrm>
            <a:off x="719373" y="613472"/>
            <a:ext cx="9652926" cy="906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ID" sz="3600" dirty="0" smtClean="0">
                <a:solidFill>
                  <a:schemeClr val="bg1"/>
                </a:solidFill>
              </a:rPr>
              <a:t>P</a:t>
            </a:r>
            <a:r>
              <a:rPr lang="id-ID" sz="3600" dirty="0" smtClean="0">
                <a:solidFill>
                  <a:schemeClr val="bg1"/>
                </a:solidFill>
              </a:rPr>
              <a:t>enjelasan per-tahapan</a:t>
            </a:r>
            <a:endParaRPr lang="en-ID" sz="3600" dirty="0">
              <a:solidFill>
                <a:schemeClr val="bg1"/>
              </a:solidFill>
            </a:endParaRPr>
          </a:p>
        </p:txBody>
      </p:sp>
      <p:pic>
        <p:nvPicPr>
          <p:cNvPr id="12" name="imag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008" y="1774208"/>
            <a:ext cx="6981032" cy="2054398"/>
          </a:xfrm>
          <a:prstGeom prst="rect">
            <a:avLst/>
          </a:prstGeom>
          <a:ln/>
        </p:spPr>
      </p:pic>
      <p:pic>
        <p:nvPicPr>
          <p:cNvPr id="14" name="image9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8304" r="2417"/>
          <a:stretch/>
        </p:blipFill>
        <p:spPr bwMode="auto">
          <a:xfrm>
            <a:off x="3603007" y="4028825"/>
            <a:ext cx="7090215" cy="2104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9705832" y="1774208"/>
            <a:ext cx="163773" cy="3824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Down Arrow 21"/>
          <p:cNvSpPr/>
          <p:nvPr/>
        </p:nvSpPr>
        <p:spPr>
          <a:xfrm rot="16200000">
            <a:off x="3544889" y="5533708"/>
            <a:ext cx="116235" cy="5244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880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7422" y="477672"/>
            <a:ext cx="6455390" cy="5725236"/>
          </a:xfrm>
          <a:solidFill>
            <a:schemeClr val="bg1"/>
          </a:solidFill>
        </p:spPr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284724" y="767484"/>
            <a:ext cx="6088780" cy="5295594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6996758" y="2753562"/>
            <a:ext cx="4490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 </a:t>
            </a:r>
            <a:r>
              <a:rPr lang="id-ID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view dataset fields</a:t>
            </a: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pada baris </a:t>
            </a:r>
            <a:r>
              <a:rPr 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Eprints</a:t>
            </a: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BCC0C5E-C59D-4C36-B3C8-6C5C32117A13}"/>
              </a:ext>
            </a:extLst>
          </p:cNvPr>
          <p:cNvSpPr txBox="1"/>
          <p:nvPr/>
        </p:nvSpPr>
        <p:spPr>
          <a:xfrm>
            <a:off x="9241815" y="4542346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0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2137" y="1310185"/>
            <a:ext cx="5778786" cy="3807725"/>
          </a:xfrm>
          <a:prstGeom prst="rect">
            <a:avLst/>
          </a:prstGeom>
          <a:ln/>
        </p:spPr>
      </p:pic>
      <p:sp>
        <p:nvSpPr>
          <p:cNvPr id="21" name="Down Arrow 20"/>
          <p:cNvSpPr/>
          <p:nvPr/>
        </p:nvSpPr>
        <p:spPr>
          <a:xfrm rot="5169569">
            <a:off x="5955169" y="3204086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248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F8CB5B-FF4C-C843-91DD-FDB49AD7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bg1"/>
                </a:solidFill>
              </a:rPr>
              <a:t>TUJUAN </a:t>
            </a:r>
            <a:r>
              <a:rPr lang="en" dirty="0" smtClean="0">
                <a:solidFill>
                  <a:schemeClr val="bg1"/>
                </a:solidFill>
              </a:rPr>
              <a:t>STAND</a:t>
            </a:r>
            <a:r>
              <a:rPr lang="id-ID" dirty="0">
                <a:solidFill>
                  <a:schemeClr val="bg1"/>
                </a:solidFill>
              </a:rPr>
              <a:t>A</a:t>
            </a:r>
            <a:r>
              <a:rPr lang="en" dirty="0" smtClean="0">
                <a:solidFill>
                  <a:schemeClr val="bg1"/>
                </a:solidFill>
              </a:rPr>
              <a:t>R</a:t>
            </a:r>
            <a:r>
              <a:rPr lang="id-ID" dirty="0">
                <a:solidFill>
                  <a:schemeClr val="bg1"/>
                </a:solidFill>
              </a:rPr>
              <a:t>D</a:t>
            </a:r>
            <a:r>
              <a:rPr lang="en" dirty="0" smtClean="0">
                <a:solidFill>
                  <a:schemeClr val="bg1"/>
                </a:solidFill>
              </a:rPr>
              <a:t>I</a:t>
            </a:r>
            <a:r>
              <a:rPr lang="id-ID" dirty="0" smtClean="0">
                <a:solidFill>
                  <a:schemeClr val="bg1"/>
                </a:solidFill>
              </a:rPr>
              <a:t>S</a:t>
            </a:r>
            <a:r>
              <a:rPr lang="en" dirty="0" smtClean="0">
                <a:solidFill>
                  <a:schemeClr val="bg1"/>
                </a:solidFill>
              </a:rPr>
              <a:t>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EA2652-D95F-8749-B20A-D8F8772D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807"/>
            <a:ext cx="10515600" cy="43513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id-ID" sz="3200" dirty="0" smtClean="0">
                <a:solidFill>
                  <a:schemeClr val="bg1"/>
                </a:solidFill>
              </a:rPr>
              <a:t>Standarisasi Repository bertujuan untuk menyamakan format Repository dari seluruh Institusi/ perguruan tinggi di Indonesia.</a:t>
            </a:r>
          </a:p>
          <a:p>
            <a:pPr marL="0" lvl="0" indent="0" algn="just">
              <a:spcBef>
                <a:spcPts val="1600"/>
              </a:spcBef>
              <a:buNone/>
            </a:pPr>
            <a:r>
              <a:rPr lang="id-ID" sz="3200" dirty="0" smtClean="0">
                <a:solidFill>
                  <a:schemeClr val="bg1"/>
                </a:solidFill>
              </a:rPr>
              <a:t>Dengan adanya standarisasi, format Metadata yang telah disamakan dapat dengan mudah digunakan pada  seluruh sistem terintegrasi Kemenristekdikti </a:t>
            </a:r>
            <a:r>
              <a:rPr lang="en-ID" sz="3200" dirty="0" smtClean="0">
                <a:solidFill>
                  <a:schemeClr val="bg1"/>
                </a:solidFill>
              </a:rPr>
              <a:t>(</a:t>
            </a:r>
            <a:r>
              <a:rPr lang="id-ID" sz="3200" dirty="0" smtClean="0">
                <a:solidFill>
                  <a:schemeClr val="bg1"/>
                </a:solidFill>
              </a:rPr>
              <a:t>RAMA, </a:t>
            </a:r>
            <a:r>
              <a:rPr lang="en-ID" sz="3200" dirty="0" smtClean="0">
                <a:solidFill>
                  <a:schemeClr val="bg1"/>
                </a:solidFill>
              </a:rPr>
              <a:t>S</a:t>
            </a:r>
            <a:r>
              <a:rPr lang="id-ID" sz="3200" dirty="0" smtClean="0">
                <a:solidFill>
                  <a:schemeClr val="bg1"/>
                </a:solidFill>
              </a:rPr>
              <a:t>INTA</a:t>
            </a:r>
            <a:r>
              <a:rPr lang="en-ID" sz="3200" dirty="0" smtClean="0">
                <a:solidFill>
                  <a:schemeClr val="bg1"/>
                </a:solidFill>
              </a:rPr>
              <a:t>, A</a:t>
            </a:r>
            <a:r>
              <a:rPr lang="id-ID" sz="3200" dirty="0" smtClean="0">
                <a:solidFill>
                  <a:schemeClr val="bg1"/>
                </a:solidFill>
              </a:rPr>
              <a:t>NJANI</a:t>
            </a:r>
            <a:r>
              <a:rPr lang="en-ID" sz="3200" dirty="0" smtClean="0">
                <a:solidFill>
                  <a:schemeClr val="bg1"/>
                </a:solidFill>
              </a:rPr>
              <a:t>, G</a:t>
            </a:r>
            <a:r>
              <a:rPr lang="id-ID" sz="3200" smtClean="0">
                <a:solidFill>
                  <a:schemeClr val="bg1"/>
                </a:solidFill>
              </a:rPr>
              <a:t>ARUDA</a:t>
            </a:r>
            <a:r>
              <a:rPr lang="en-ID" sz="3200" smtClean="0">
                <a:solidFill>
                  <a:schemeClr val="bg1"/>
                </a:solidFill>
              </a:rPr>
              <a:t>)</a:t>
            </a:r>
            <a:endParaRPr lang="en-ID" sz="3200" dirty="0">
              <a:solidFill>
                <a:schemeClr val="bg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ID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6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0732" y="1560999"/>
            <a:ext cx="8403361" cy="1997795"/>
          </a:xfrm>
          <a:prstGeom prst="rect">
            <a:avLst/>
          </a:prstGeom>
          <a:ln/>
        </p:spPr>
      </p:pic>
      <p:pic>
        <p:nvPicPr>
          <p:cNvPr id="3" name="image1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80732" y="3879919"/>
            <a:ext cx="8438641" cy="1787857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8954134" y="2284395"/>
            <a:ext cx="2685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Klik </a:t>
            </a:r>
            <a:r>
              <a:rPr lang="id-ID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Field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8954134" y="4072590"/>
            <a:ext cx="283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Isi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 </a:t>
            </a:r>
            <a:endParaRPr lang="id-ID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NIM, Multiple Value : No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5169569">
            <a:off x="5518441" y="1990093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284724" y="1429677"/>
            <a:ext cx="8593210" cy="2260440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284724" y="3654919"/>
            <a:ext cx="8593210" cy="2260440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7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538"/>
            <a:ext cx="10515600" cy="1325563"/>
          </a:xfrm>
        </p:spPr>
        <p:txBody>
          <a:bodyPr>
            <a:normAutofit/>
          </a:bodyPr>
          <a:lstStyle/>
          <a:p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Pilih Text, lalu</a:t>
            </a:r>
            <a:b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Klik next</a:t>
            </a: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4" name="image6.png"/>
          <p:cNvPicPr/>
          <p:nvPr/>
        </p:nvPicPr>
        <p:blipFill rotWithShape="1">
          <a:blip r:embed="rId2"/>
          <a:srcRect r="5391" b="4831"/>
          <a:stretch/>
        </p:blipFill>
        <p:spPr bwMode="auto">
          <a:xfrm>
            <a:off x="2366749" y="1825622"/>
            <a:ext cx="7637060" cy="417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5169569">
            <a:off x="3348447" y="4027495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 rot="5169569">
            <a:off x="7977314" y="5585614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145206" y="4198186"/>
            <a:ext cx="450376" cy="3874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7728211" y="5452229"/>
            <a:ext cx="450376" cy="3874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8458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5218" y="2354445"/>
            <a:ext cx="10556238" cy="1976747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805218" y="4653887"/>
            <a:ext cx="1055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10. Pada bagian Properties, dilewatkan saja dengan cara klik Next.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5169569">
            <a:off x="8727940" y="3172127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707803" y="2212598"/>
            <a:ext cx="10756315" cy="2260440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1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7422" y="477672"/>
            <a:ext cx="7601802" cy="5725236"/>
          </a:xfrm>
          <a:solidFill>
            <a:schemeClr val="bg1"/>
          </a:solidFill>
        </p:spPr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7902054" y="2753562"/>
            <a:ext cx="35848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dirty="0" smtClean="0">
                <a:solidFill>
                  <a:schemeClr val="bg1"/>
                </a:solidFill>
              </a:rPr>
              <a:t>Pada </a:t>
            </a:r>
            <a:r>
              <a:rPr lang="id-ID" sz="2800" dirty="0">
                <a:solidFill>
                  <a:schemeClr val="bg1"/>
                </a:solidFill>
              </a:rPr>
              <a:t>bagian Phrases, Name isi dengan </a:t>
            </a:r>
            <a:r>
              <a:rPr lang="id-ID" sz="2800" b="1" dirty="0">
                <a:solidFill>
                  <a:schemeClr val="bg1"/>
                </a:solidFill>
              </a:rPr>
              <a:t>NIM</a:t>
            </a:r>
            <a:r>
              <a:rPr lang="id-ID" sz="2800" dirty="0">
                <a:solidFill>
                  <a:schemeClr val="bg1"/>
                </a:solidFill>
              </a:rPr>
              <a:t> lalu pada bagian Help : isi dengan ‘NIM‘ dilanjutkan dengan nim mahasiswa; contoh : NIM0123456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BCC0C5E-C59D-4C36-B3C8-6C5C32117A13}"/>
              </a:ext>
            </a:extLst>
          </p:cNvPr>
          <p:cNvSpPr txBox="1"/>
          <p:nvPr/>
        </p:nvSpPr>
        <p:spPr>
          <a:xfrm>
            <a:off x="9241815" y="4542346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5169569">
            <a:off x="5955170" y="3222277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7422" y="1515143"/>
            <a:ext cx="7360346" cy="4250094"/>
          </a:xfrm>
          <a:prstGeom prst="rect">
            <a:avLst/>
          </a:prstGeom>
          <a:ln/>
        </p:spPr>
      </p:pic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284724" y="614149"/>
            <a:ext cx="7253044" cy="5448929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8531" y="1978925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11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7422" y="477672"/>
            <a:ext cx="7601802" cy="5725236"/>
          </a:xfrm>
          <a:solidFill>
            <a:schemeClr val="bg1"/>
          </a:solidFill>
        </p:spPr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8059001" y="2754881"/>
            <a:ext cx="358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800" b="1" i="1" dirty="0">
                <a:solidFill>
                  <a:schemeClr val="bg1"/>
                </a:solidFill>
              </a:rPr>
              <a:t>Next</a:t>
            </a:r>
            <a:r>
              <a:rPr lang="id-ID" sz="2800" dirty="0">
                <a:solidFill>
                  <a:schemeClr val="bg1"/>
                </a:solidFill>
              </a:rPr>
              <a:t>, Klik </a:t>
            </a:r>
            <a:r>
              <a:rPr lang="id-ID" sz="2800" b="1" i="1" dirty="0">
                <a:solidFill>
                  <a:schemeClr val="bg1"/>
                </a:solidFill>
              </a:rPr>
              <a:t>Commit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BCC0C5E-C59D-4C36-B3C8-6C5C32117A13}"/>
              </a:ext>
            </a:extLst>
          </p:cNvPr>
          <p:cNvSpPr txBox="1"/>
          <p:nvPr/>
        </p:nvSpPr>
        <p:spPr>
          <a:xfrm>
            <a:off x="9241815" y="4542346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284724" y="614149"/>
            <a:ext cx="7253044" cy="5448929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4883" y="1978925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12</a:t>
            </a:r>
            <a:endParaRPr lang="id-ID" sz="3200" dirty="0">
              <a:solidFill>
                <a:schemeClr val="bg1"/>
              </a:solidFill>
            </a:endParaRPr>
          </a:p>
        </p:txBody>
      </p:sp>
      <p:pic>
        <p:nvPicPr>
          <p:cNvPr id="9" name="image7.png"/>
          <p:cNvPicPr/>
          <p:nvPr/>
        </p:nvPicPr>
        <p:blipFill rotWithShape="1">
          <a:blip r:embed="rId2"/>
          <a:srcRect r="22718"/>
          <a:stretch/>
        </p:blipFill>
        <p:spPr bwMode="auto">
          <a:xfrm>
            <a:off x="439883" y="1606253"/>
            <a:ext cx="7043073" cy="3464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Down Arrow 20"/>
          <p:cNvSpPr/>
          <p:nvPr/>
        </p:nvSpPr>
        <p:spPr>
          <a:xfrm rot="5169569">
            <a:off x="6392566" y="4278321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250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108" y="583826"/>
            <a:ext cx="93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13. </a:t>
            </a:r>
            <a:r>
              <a:rPr lang="id-ID" sz="2400" dirty="0">
                <a:solidFill>
                  <a:schemeClr val="bg1"/>
                </a:solidFill>
              </a:rPr>
              <a:t>Lalu Tambah field </a:t>
            </a:r>
            <a:r>
              <a:rPr lang="id-ID" sz="2400" dirty="0" smtClean="0">
                <a:solidFill>
                  <a:schemeClr val="bg1"/>
                </a:solidFill>
              </a:rPr>
              <a:t>NIDN </a:t>
            </a:r>
            <a:r>
              <a:rPr lang="id-ID" sz="2400" dirty="0">
                <a:solidFill>
                  <a:schemeClr val="bg1"/>
                </a:solidFill>
              </a:rPr>
              <a:t>dengan cara Create a field</a:t>
            </a:r>
            <a:r>
              <a:rPr lang="id-ID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Field </a:t>
            </a:r>
            <a:r>
              <a:rPr lang="en-US" sz="2400" dirty="0">
                <a:solidFill>
                  <a:schemeClr val="bg1"/>
                </a:solidFill>
              </a:rPr>
              <a:t>Name </a:t>
            </a:r>
            <a:r>
              <a:rPr lang="en-US" sz="2400" dirty="0" err="1">
                <a:solidFill>
                  <a:schemeClr val="bg1"/>
                </a:solidFill>
              </a:rPr>
              <a:t>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NIDN, </a:t>
            </a:r>
            <a:r>
              <a:rPr lang="en-US" sz="2400" dirty="0">
                <a:solidFill>
                  <a:schemeClr val="bg1"/>
                </a:solidFill>
              </a:rPr>
              <a:t>Multiple Values : Yes, Type : Text</a:t>
            </a:r>
            <a:endParaRPr lang="id-ID" sz="2400" dirty="0">
              <a:solidFill>
                <a:schemeClr val="bg1"/>
              </a:solidFill>
            </a:endParaRPr>
          </a:p>
          <a:p>
            <a:pPr lvl="0"/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5169569">
            <a:off x="5732978" y="2355882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own Arrow 5"/>
          <p:cNvSpPr/>
          <p:nvPr/>
        </p:nvSpPr>
        <p:spPr>
          <a:xfrm rot="5169569">
            <a:off x="8167139" y="5040205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878108" y="1574195"/>
            <a:ext cx="9307774" cy="2088107"/>
            <a:chOff x="-1897039" y="423080"/>
            <a:chExt cx="14207319" cy="4571999"/>
          </a:xfrm>
        </p:grpSpPr>
        <p:pic>
          <p:nvPicPr>
            <p:cNvPr id="2" name="image15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897039" y="423080"/>
              <a:ext cx="14207319" cy="4571999"/>
            </a:xfrm>
            <a:prstGeom prst="rect">
              <a:avLst/>
            </a:prstGeom>
            <a:ln/>
          </p:spPr>
        </p:pic>
        <p:sp>
          <p:nvSpPr>
            <p:cNvPr id="10" name="Rectangle 9"/>
            <p:cNvSpPr/>
            <p:nvPr/>
          </p:nvSpPr>
          <p:spPr>
            <a:xfrm>
              <a:off x="4831307" y="2652529"/>
              <a:ext cx="732480" cy="254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7" name="image4.png"/>
          <p:cNvPicPr/>
          <p:nvPr/>
        </p:nvPicPr>
        <p:blipFill rotWithShape="1">
          <a:blip r:embed="rId3"/>
          <a:srcRect r="6146"/>
          <a:stretch/>
        </p:blipFill>
        <p:spPr bwMode="auto">
          <a:xfrm>
            <a:off x="850815" y="4239513"/>
            <a:ext cx="9266830" cy="194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0815" y="3688130"/>
            <a:ext cx="937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400" dirty="0" smtClean="0">
                <a:solidFill>
                  <a:schemeClr val="bg1"/>
                </a:solidFill>
              </a:rPr>
              <a:t>14. Lewatin bagian properties, klik next</a:t>
            </a:r>
            <a:endParaRPr lang="id-ID" sz="2400" dirty="0">
              <a:solidFill>
                <a:schemeClr val="bg1"/>
              </a:solidFill>
            </a:endParaRPr>
          </a:p>
          <a:p>
            <a:pPr lvl="0"/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169569">
            <a:off x="8167870" y="5032914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128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7422" y="477672"/>
            <a:ext cx="7601802" cy="5725236"/>
          </a:xfrm>
          <a:solidFill>
            <a:schemeClr val="bg1"/>
          </a:solidFill>
        </p:spPr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7902054" y="1866458"/>
            <a:ext cx="35848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2800" dirty="0" smtClean="0">
                <a:solidFill>
                  <a:schemeClr val="bg1"/>
                </a:solidFill>
              </a:rPr>
              <a:t>Pada </a:t>
            </a:r>
            <a:r>
              <a:rPr lang="id-ID" sz="2800" dirty="0">
                <a:solidFill>
                  <a:schemeClr val="bg1"/>
                </a:solidFill>
              </a:rPr>
              <a:t>bagian Phrases, Name isi dengan </a:t>
            </a:r>
            <a:r>
              <a:rPr lang="id-ID" sz="2800" b="1" dirty="0" smtClean="0">
                <a:solidFill>
                  <a:schemeClr val="bg1"/>
                </a:solidFill>
              </a:rPr>
              <a:t>NIDN</a:t>
            </a:r>
            <a:endParaRPr lang="id-ID" sz="2800" b="1" dirty="0">
              <a:solidFill>
                <a:schemeClr val="bg1"/>
              </a:solidFill>
            </a:endParaRPr>
          </a:p>
          <a:p>
            <a:pPr lvl="0"/>
            <a:r>
              <a:rPr lang="id-ID" sz="2800" dirty="0">
                <a:solidFill>
                  <a:schemeClr val="bg1"/>
                </a:solidFill>
              </a:rPr>
              <a:t>Lalu, di bagian Help : </a:t>
            </a:r>
            <a:endParaRPr lang="id-ID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id-ID" sz="2800" dirty="0" smtClean="0">
                <a:solidFill>
                  <a:schemeClr val="bg1"/>
                </a:solidFill>
              </a:rPr>
              <a:t>isi </a:t>
            </a:r>
            <a:r>
              <a:rPr lang="id-ID" sz="2800" dirty="0">
                <a:solidFill>
                  <a:schemeClr val="bg1"/>
                </a:solidFill>
              </a:rPr>
              <a:t>dengan </a:t>
            </a:r>
            <a:r>
              <a:rPr lang="id-ID" sz="2800" dirty="0" smtClean="0">
                <a:solidFill>
                  <a:schemeClr val="bg1"/>
                </a:solidFill>
              </a:rPr>
              <a:t>NIDN </a:t>
            </a:r>
            <a:r>
              <a:rPr lang="id-ID" sz="2800" dirty="0">
                <a:solidFill>
                  <a:schemeClr val="bg1"/>
                </a:solidFill>
              </a:rPr>
              <a:t>dilanjutkan dengan </a:t>
            </a:r>
            <a:r>
              <a:rPr lang="id-ID" sz="2800" dirty="0" smtClean="0">
                <a:solidFill>
                  <a:schemeClr val="bg1"/>
                </a:solidFill>
              </a:rPr>
              <a:t>NIDN </a:t>
            </a:r>
            <a:r>
              <a:rPr lang="id-ID" sz="2800" dirty="0">
                <a:solidFill>
                  <a:schemeClr val="bg1"/>
                </a:solidFill>
              </a:rPr>
              <a:t>Dosen Pembimbing; contoh : NIDN0123456</a:t>
            </a: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284724" y="614149"/>
            <a:ext cx="7253044" cy="5448929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8530" y="1107336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15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169569">
            <a:off x="3807114" y="3433704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Down Arrow 10"/>
          <p:cNvSpPr/>
          <p:nvPr/>
        </p:nvSpPr>
        <p:spPr>
          <a:xfrm rot="5169569">
            <a:off x="8903388" y="488845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503299" y="783147"/>
            <a:ext cx="6815894" cy="5156320"/>
            <a:chOff x="403179" y="1107336"/>
            <a:chExt cx="9719989" cy="6014636"/>
          </a:xfrm>
        </p:grpSpPr>
        <p:pic>
          <p:nvPicPr>
            <p:cNvPr id="12" name="image3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03179" y="1107336"/>
              <a:ext cx="9719989" cy="6014636"/>
            </a:xfrm>
            <a:prstGeom prst="rect">
              <a:avLst/>
            </a:prstGeom>
            <a:ln/>
          </p:spPr>
        </p:pic>
        <p:sp>
          <p:nvSpPr>
            <p:cNvPr id="4" name="Rectangle 3"/>
            <p:cNvSpPr/>
            <p:nvPr/>
          </p:nvSpPr>
          <p:spPr>
            <a:xfrm>
              <a:off x="2197676" y="3050274"/>
              <a:ext cx="559558" cy="177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45746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7356" y="1206944"/>
            <a:ext cx="8018044" cy="3197997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1187356" y="4666551"/>
            <a:ext cx="998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2800" dirty="0" smtClean="0">
                <a:solidFill>
                  <a:schemeClr val="bg1"/>
                </a:solidFill>
              </a:rPr>
              <a:t>16. Klik next, lalu klik Commit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5169569">
            <a:off x="6452537" y="3575830"/>
            <a:ext cx="175273" cy="70987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965082" y="1050878"/>
            <a:ext cx="8462591" cy="351603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8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7786" y="750894"/>
            <a:ext cx="7601802" cy="4928216"/>
          </a:xfrm>
          <a:solidFill>
            <a:schemeClr val="bg1"/>
          </a:solidFill>
        </p:spPr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7902054" y="1866458"/>
            <a:ext cx="3584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2800" dirty="0" smtClean="0">
                <a:solidFill>
                  <a:schemeClr val="bg1"/>
                </a:solidFill>
              </a:rPr>
              <a:t>Tambah </a:t>
            </a:r>
            <a:r>
              <a:rPr lang="id-ID" sz="2800" dirty="0">
                <a:solidFill>
                  <a:schemeClr val="bg1"/>
                </a:solidFill>
              </a:rPr>
              <a:t>Field KODE PRODI dengan </a:t>
            </a:r>
            <a:r>
              <a:rPr lang="id-ID" sz="2800" dirty="0" smtClean="0">
                <a:solidFill>
                  <a:schemeClr val="bg1"/>
                </a:solidFill>
              </a:rPr>
              <a:t>cara:</a:t>
            </a:r>
          </a:p>
          <a:p>
            <a:pPr lvl="0" algn="just"/>
            <a:r>
              <a:rPr lang="id-ID" sz="2800" dirty="0" smtClean="0">
                <a:solidFill>
                  <a:schemeClr val="bg1"/>
                </a:solidFill>
              </a:rPr>
              <a:t>Klik </a:t>
            </a:r>
            <a:r>
              <a:rPr lang="id-ID" sz="2800" dirty="0">
                <a:solidFill>
                  <a:schemeClr val="bg1"/>
                </a:solidFill>
              </a:rPr>
              <a:t>Create a field, Field Name </a:t>
            </a:r>
            <a:r>
              <a:rPr lang="id-ID" sz="2800" dirty="0" smtClean="0">
                <a:solidFill>
                  <a:schemeClr val="bg1"/>
                </a:solidFill>
              </a:rPr>
              <a:t>diisi dengan : KODE </a:t>
            </a:r>
            <a:r>
              <a:rPr lang="id-ID" sz="2800" dirty="0">
                <a:solidFill>
                  <a:schemeClr val="bg1"/>
                </a:solidFill>
              </a:rPr>
              <a:t>PRODI, </a:t>
            </a:r>
            <a:endParaRPr lang="id-ID" sz="2800" dirty="0" smtClean="0">
              <a:solidFill>
                <a:schemeClr val="bg1"/>
              </a:solidFill>
            </a:endParaRPr>
          </a:p>
          <a:p>
            <a:pPr lvl="0" algn="just"/>
            <a:r>
              <a:rPr lang="id-ID" sz="2800" dirty="0" smtClean="0">
                <a:solidFill>
                  <a:schemeClr val="bg1"/>
                </a:solidFill>
              </a:rPr>
              <a:t>multiple </a:t>
            </a:r>
            <a:r>
              <a:rPr lang="id-ID" sz="2800" dirty="0">
                <a:solidFill>
                  <a:schemeClr val="bg1"/>
                </a:solidFill>
              </a:rPr>
              <a:t>values </a:t>
            </a:r>
            <a:r>
              <a:rPr lang="id-ID" sz="2800" dirty="0" smtClean="0">
                <a:solidFill>
                  <a:schemeClr val="bg1"/>
                </a:solidFill>
              </a:rPr>
              <a:t>diisi dengan No</a:t>
            </a:r>
          </a:p>
          <a:p>
            <a:pPr algn="just"/>
            <a:r>
              <a:rPr lang="id-ID" sz="2800" dirty="0" smtClean="0">
                <a:solidFill>
                  <a:schemeClr val="bg1"/>
                </a:solidFill>
              </a:rPr>
              <a:t>18. Lewatkan </a:t>
            </a:r>
            <a:r>
              <a:rPr lang="id-ID" sz="2800" dirty="0">
                <a:solidFill>
                  <a:schemeClr val="bg1"/>
                </a:solidFill>
              </a:rPr>
              <a:t>bagian Properties, klik next</a:t>
            </a:r>
          </a:p>
          <a:p>
            <a:pPr lvl="0" algn="just"/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308633" y="869815"/>
            <a:ext cx="7253044" cy="4690374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8530" y="1281683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17</a:t>
            </a:r>
            <a:endParaRPr lang="id-ID" sz="3200" dirty="0">
              <a:solidFill>
                <a:schemeClr val="bg1"/>
              </a:solidFill>
            </a:endParaRPr>
          </a:p>
        </p:txBody>
      </p:sp>
      <p:pic>
        <p:nvPicPr>
          <p:cNvPr id="12" name="image10.png"/>
          <p:cNvPicPr/>
          <p:nvPr/>
        </p:nvPicPr>
        <p:blipFill rotWithShape="1">
          <a:blip r:embed="rId2"/>
          <a:srcRect t="4680" r="14719"/>
          <a:stretch/>
        </p:blipFill>
        <p:spPr>
          <a:xfrm>
            <a:off x="414777" y="2142698"/>
            <a:ext cx="7040755" cy="2515331"/>
          </a:xfrm>
          <a:prstGeom prst="rect">
            <a:avLst/>
          </a:prstGeom>
          <a:ln/>
        </p:spPr>
      </p:pic>
      <p:sp>
        <p:nvSpPr>
          <p:cNvPr id="11" name="Down Arrow 10"/>
          <p:cNvSpPr/>
          <p:nvPr/>
        </p:nvSpPr>
        <p:spPr>
          <a:xfrm rot="5169569">
            <a:off x="5215109" y="3044311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 rot="5169569">
            <a:off x="5368618" y="3842836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49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7422" y="477672"/>
            <a:ext cx="7601802" cy="5725236"/>
          </a:xfrm>
          <a:solidFill>
            <a:schemeClr val="bg1"/>
          </a:solidFill>
        </p:spPr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7902054" y="1866458"/>
            <a:ext cx="3584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400" dirty="0">
                <a:solidFill>
                  <a:schemeClr val="bg1"/>
                </a:solidFill>
              </a:rPr>
              <a:t>Pada bagian Phrases, Name isi dengan </a:t>
            </a:r>
            <a:endParaRPr lang="id-ID" sz="2400" dirty="0" smtClean="0">
              <a:solidFill>
                <a:schemeClr val="bg1"/>
              </a:solidFill>
            </a:endParaRPr>
          </a:p>
          <a:p>
            <a:pPr lvl="0"/>
            <a:r>
              <a:rPr lang="id-ID" sz="2400" dirty="0" smtClean="0">
                <a:solidFill>
                  <a:schemeClr val="bg1"/>
                </a:solidFill>
              </a:rPr>
              <a:t>‘</a:t>
            </a:r>
            <a:r>
              <a:rPr lang="id-ID" sz="2400" b="1" dirty="0" smtClean="0">
                <a:solidFill>
                  <a:schemeClr val="bg1"/>
                </a:solidFill>
              </a:rPr>
              <a:t>KODE PRODI’</a:t>
            </a:r>
            <a:endParaRPr lang="id-ID" sz="2400" dirty="0">
              <a:solidFill>
                <a:schemeClr val="bg1"/>
              </a:solidFill>
            </a:endParaRPr>
          </a:p>
          <a:p>
            <a:r>
              <a:rPr lang="id-ID" sz="2400" dirty="0">
                <a:solidFill>
                  <a:schemeClr val="bg1"/>
                </a:solidFill>
              </a:rPr>
              <a:t>Bagian Help </a:t>
            </a:r>
            <a:r>
              <a:rPr lang="id-ID" sz="2400" dirty="0" smtClean="0">
                <a:solidFill>
                  <a:schemeClr val="bg1"/>
                </a:solidFill>
              </a:rPr>
              <a:t>diiisi </a:t>
            </a:r>
            <a:r>
              <a:rPr lang="id-ID" sz="2400" dirty="0">
                <a:solidFill>
                  <a:schemeClr val="bg1"/>
                </a:solidFill>
              </a:rPr>
              <a:t>dengan ‘KODEPRODI’ dilanjutkan dengan kode prodi, tanda pagar (#), dan nama prodi; contoh </a:t>
            </a:r>
            <a:r>
              <a:rPr lang="id-ID" sz="2400" b="1" dirty="0">
                <a:solidFill>
                  <a:schemeClr val="bg1"/>
                </a:solidFill>
              </a:rPr>
              <a:t>KODEPRODI02121#Sistem </a:t>
            </a:r>
            <a:r>
              <a:rPr lang="id-ID" sz="2400" b="1" dirty="0" smtClean="0">
                <a:solidFill>
                  <a:schemeClr val="bg1"/>
                </a:solidFill>
              </a:rPr>
              <a:t>Informasi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284724" y="614149"/>
            <a:ext cx="7253044" cy="5448929"/>
          </a:xfrm>
          <a:prstGeom prst="frame">
            <a:avLst>
              <a:gd name="adj1" fmla="val 71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8530" y="1107336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18. 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169569">
            <a:off x="3807114" y="3433704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image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76914" y="1866457"/>
            <a:ext cx="7068663" cy="3461577"/>
          </a:xfrm>
          <a:prstGeom prst="rect">
            <a:avLst/>
          </a:prstGeom>
          <a:ln/>
        </p:spPr>
      </p:pic>
      <p:sp>
        <p:nvSpPr>
          <p:cNvPr id="11" name="Down Arrow 10"/>
          <p:cNvSpPr/>
          <p:nvPr/>
        </p:nvSpPr>
        <p:spPr>
          <a:xfrm rot="5169569">
            <a:off x="4638515" y="2711935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 rot="5169569">
            <a:off x="2962979" y="3845411"/>
            <a:ext cx="208265" cy="5886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49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1354" y="2129051"/>
            <a:ext cx="6673755" cy="3138985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94" y="2661314"/>
            <a:ext cx="5525356" cy="19263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04F8CB5B-FF4C-C843-91DD-FDB49AD7E8FA}"/>
              </a:ext>
            </a:extLst>
          </p:cNvPr>
          <p:cNvSpPr txBox="1">
            <a:spLocks/>
          </p:cNvSpPr>
          <p:nvPr/>
        </p:nvSpPr>
        <p:spPr>
          <a:xfrm>
            <a:off x="790432" y="994556"/>
            <a:ext cx="10515600" cy="998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dirty="0" smtClean="0">
                <a:solidFill>
                  <a:schemeClr val="bg1"/>
                </a:solidFill>
              </a:rPr>
              <a:t>S</a:t>
            </a:r>
            <a:r>
              <a:rPr lang="id-ID" dirty="0" smtClean="0">
                <a:solidFill>
                  <a:schemeClr val="bg1"/>
                </a:solidFill>
              </a:rPr>
              <a:t>tandardisasi Repository E-Prints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8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0702" y="2374710"/>
            <a:ext cx="10454186" cy="199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860702" y="1664043"/>
            <a:ext cx="9985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2800" dirty="0" smtClean="0">
                <a:solidFill>
                  <a:schemeClr val="bg1"/>
                </a:solidFill>
              </a:rPr>
              <a:t>Jika semua langkah-langkah berhasil dilakukan, akan muncul:</a:t>
            </a:r>
          </a:p>
          <a:p>
            <a:pPr lvl="0" algn="just"/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860702" y="2374710"/>
            <a:ext cx="10454186" cy="1992574"/>
          </a:xfrm>
          <a:prstGeom prst="frame">
            <a:avLst>
              <a:gd name="adj1" fmla="val 71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03470" y="2618150"/>
            <a:ext cx="10314990" cy="1619984"/>
            <a:chOff x="272955" y="2019869"/>
            <a:chExt cx="10766260" cy="1974825"/>
          </a:xfrm>
        </p:grpSpPr>
        <p:grpSp>
          <p:nvGrpSpPr>
            <p:cNvPr id="7" name="Group 6"/>
            <p:cNvGrpSpPr/>
            <p:nvPr/>
          </p:nvGrpSpPr>
          <p:grpSpPr>
            <a:xfrm>
              <a:off x="272955" y="2019869"/>
              <a:ext cx="10766260" cy="1974825"/>
              <a:chOff x="1136375" y="2618150"/>
              <a:chExt cx="9902840" cy="1376544"/>
            </a:xfrm>
          </p:grpSpPr>
          <p:pic>
            <p:nvPicPr>
              <p:cNvPr id="2" name="image17.png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136375" y="2618150"/>
                <a:ext cx="9902840" cy="1376544"/>
              </a:xfrm>
              <a:prstGeom prst="rect">
                <a:avLst/>
              </a:prstGeom>
              <a:ln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780430" y="3306422"/>
                <a:ext cx="559558" cy="1601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241946" y="2996091"/>
              <a:ext cx="1310185" cy="2296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d-ID" b="1" dirty="0" smtClean="0">
                  <a:solidFill>
                    <a:schemeClr val="tx1"/>
                  </a:solidFill>
                </a:rPr>
                <a:t>NIDN</a:t>
              </a:r>
              <a:r>
                <a:rPr lang="id-ID" sz="1100" b="1" dirty="0" smtClean="0">
                  <a:solidFill>
                    <a:schemeClr val="tx1"/>
                  </a:solidFill>
                </a:rPr>
                <a:t> </a:t>
              </a:r>
              <a:r>
                <a:rPr lang="id-ID" b="1" dirty="0" smtClean="0">
                  <a:solidFill>
                    <a:schemeClr val="tx1"/>
                  </a:solidFill>
                </a:rPr>
                <a:t>:</a:t>
              </a:r>
              <a:endParaRPr lang="id-ID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28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1" y="2890150"/>
            <a:ext cx="10515600" cy="18865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5400" dirty="0" smtClean="0">
                <a:solidFill>
                  <a:schemeClr val="bg1"/>
                </a:solidFill>
              </a:rPr>
              <a:t>Standardisasi pada E-Prints telah selesai dilakukan.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1420855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4F8CB5B-FF4C-C843-91DD-FDB49AD7E8FA}"/>
              </a:ext>
            </a:extLst>
          </p:cNvPr>
          <p:cNvSpPr txBox="1">
            <a:spLocks/>
          </p:cNvSpPr>
          <p:nvPr/>
        </p:nvSpPr>
        <p:spPr>
          <a:xfrm>
            <a:off x="790432" y="1103738"/>
            <a:ext cx="10515600" cy="998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dirty="0" smtClean="0">
                <a:solidFill>
                  <a:schemeClr val="bg1"/>
                </a:solidFill>
              </a:rPr>
              <a:t>S</a:t>
            </a:r>
            <a:r>
              <a:rPr lang="id-ID" dirty="0" smtClean="0">
                <a:solidFill>
                  <a:schemeClr val="bg1"/>
                </a:solidFill>
              </a:rPr>
              <a:t>tandardisasi Repository DSPACE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20" y="2526400"/>
            <a:ext cx="4446715" cy="22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3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25401" y="1780486"/>
            <a:ext cx="4735773" cy="38150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818865" y="1780486"/>
            <a:ext cx="4735773" cy="38150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C:\Users\tisaa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09" y="2803394"/>
            <a:ext cx="4405955" cy="24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866" y="1780486"/>
            <a:ext cx="3980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tx2"/>
                </a:solidFill>
              </a:rPr>
              <a:t>1. login sebagai </a:t>
            </a:r>
            <a:r>
              <a:rPr lang="id-ID" sz="2400" dirty="0" smtClean="0">
                <a:solidFill>
                  <a:schemeClr val="tx2"/>
                </a:solidFill>
              </a:rPr>
              <a:t>admin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66" y="741927"/>
            <a:ext cx="90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Tahapan Standardisasi DSPACE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5525" y="1965151"/>
            <a:ext cx="458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2"/>
                </a:solidFill>
              </a:rPr>
              <a:t>2. Klik Registries </a:t>
            </a:r>
            <a:r>
              <a:rPr lang="id-ID" sz="2400" dirty="0">
                <a:solidFill>
                  <a:schemeClr val="tx2"/>
                </a:solidFill>
              </a:rPr>
              <a:t>-&gt; </a:t>
            </a:r>
            <a:r>
              <a:rPr lang="id-ID" sz="2400" dirty="0" smtClean="0">
                <a:solidFill>
                  <a:schemeClr val="tx2"/>
                </a:solidFill>
              </a:rPr>
              <a:t>Metadata</a:t>
            </a:r>
            <a:endParaRPr lang="id-ID" sz="2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866" y="5698909"/>
            <a:ext cx="398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Atau, dapat juga dengan cara klik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2416" y="5707544"/>
            <a:ext cx="599875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chemeClr val="tx2"/>
                </a:solidFill>
              </a:rPr>
              <a:t>http://repo.univ.ac.id/xmlui/admin/metadata-registry menu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3" y="2492255"/>
            <a:ext cx="4531895" cy="248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813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7230" y="1169806"/>
            <a:ext cx="8598089" cy="409823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500" dirty="0"/>
          </a:p>
        </p:txBody>
      </p:sp>
      <p:pic>
        <p:nvPicPr>
          <p:cNvPr id="2050" name="Picture 2" descr="C:\Users\tisaa\Download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51" y="1232681"/>
            <a:ext cx="8373644" cy="39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29" y="454619"/>
            <a:ext cx="8598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 smtClean="0">
                <a:solidFill>
                  <a:schemeClr val="bg1"/>
                </a:solidFill>
              </a:rPr>
              <a:t>2. Pada Metadata Registry, klik : 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551" y="5570787"/>
            <a:ext cx="6438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http</a:t>
            </a:r>
            <a:r>
              <a:rPr lang="id-ID" sz="2400" b="1" dirty="0">
                <a:solidFill>
                  <a:schemeClr val="bg1"/>
                </a:solidFill>
              </a:rPr>
              <a:t>://dublincore.org/documents/dcmi-terms/</a:t>
            </a:r>
          </a:p>
        </p:txBody>
      </p:sp>
      <p:sp>
        <p:nvSpPr>
          <p:cNvPr id="3" name="Right Arrow 2"/>
          <p:cNvSpPr/>
          <p:nvPr/>
        </p:nvSpPr>
        <p:spPr>
          <a:xfrm rot="19408131">
            <a:off x="2900632" y="3314800"/>
            <a:ext cx="481464" cy="1903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866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saa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9" y="1427117"/>
            <a:ext cx="7964627" cy="39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1819" y="642287"/>
            <a:ext cx="7964627" cy="52322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3. cari form input metadata field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00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saa\Download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728717"/>
            <a:ext cx="7969593" cy="397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728" y="615215"/>
            <a:ext cx="9580729" cy="830997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solidFill>
                  <a:schemeClr val="bg1"/>
                </a:solidFill>
              </a:rPr>
              <a:t>4. Lakukan penambahan metadata baru untuk nidn, dengan format pengisian : 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97791" y="3264090"/>
            <a:ext cx="54591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2811438" y="3853218"/>
            <a:ext cx="54591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797791" y="4499212"/>
            <a:ext cx="545910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 rot="18751477">
            <a:off x="805808" y="5713021"/>
            <a:ext cx="627029" cy="1745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2224583" y="5276123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/>
                </a:solidFill>
              </a:rPr>
              <a:t>Klik Add</a:t>
            </a:r>
            <a:endParaRPr lang="id-ID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4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isaa\Download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376629"/>
            <a:ext cx="7999802" cy="39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728" y="615215"/>
            <a:ext cx="9580729" cy="52322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id-ID" sz="2800" dirty="0" smtClean="0">
                <a:solidFill>
                  <a:schemeClr val="bg1"/>
                </a:solidFill>
              </a:rPr>
              <a:t>5. Lakukan penambahan metadata baru, untuk </a:t>
            </a:r>
            <a:r>
              <a:rPr lang="id-ID" sz="2800" dirty="0" smtClean="0">
                <a:solidFill>
                  <a:schemeClr val="bg1"/>
                </a:solidFill>
              </a:rPr>
              <a:t>kodeprodi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1437" y="3104866"/>
            <a:ext cx="532263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2811438" y="3714466"/>
            <a:ext cx="532262" cy="450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466530" y="4301321"/>
            <a:ext cx="354841" cy="352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 rot="18751477">
            <a:off x="1245810" y="5345373"/>
            <a:ext cx="627029" cy="1745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224584" y="4957936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/>
                </a:solidFill>
              </a:rPr>
              <a:t>Klik Add</a:t>
            </a:r>
            <a:endParaRPr lang="id-ID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saa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288284"/>
            <a:ext cx="6092541" cy="30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isaa\Downloads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61" y="2288284"/>
            <a:ext cx="5896439" cy="30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728" y="615215"/>
            <a:ext cx="9580729" cy="52322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id-ID" sz="2800" dirty="0" smtClean="0">
                <a:solidFill>
                  <a:schemeClr val="bg1"/>
                </a:solidFill>
              </a:rPr>
              <a:t>Lakukan hal yang sama untuk nim dan nidk.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7424"/>
            <a:ext cx="6092539" cy="523220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</a:rPr>
              <a:t>6. nim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561" y="1779824"/>
            <a:ext cx="5889517" cy="523220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</a:rPr>
              <a:t>7. nidk.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5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3642" y="1678675"/>
            <a:ext cx="6250674" cy="41216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194" name="Picture 2" descr="C:\Users\tisaa\Downloads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1" y="1885873"/>
            <a:ext cx="5850025" cy="36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2764" y="491319"/>
            <a:ext cx="8666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</a:rPr>
              <a:t>8. Setelah selesai dilakukan, maka akan muncul hasil sebagai berikut :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7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2057"/>
            <a:ext cx="12192000" cy="768085"/>
          </a:xfrm>
        </p:spPr>
        <p:txBody>
          <a:bodyPr>
            <a:normAutofit/>
          </a:bodyPr>
          <a:lstStyle/>
          <a:p>
            <a:r>
              <a:rPr lang="id-ID" altLang="ko-KR" sz="4400" dirty="0" smtClean="0"/>
              <a:t>Pilihan Standardisasi E-Prints</a:t>
            </a:r>
            <a:endParaRPr lang="ko-KR" alt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15383" y="1110141"/>
            <a:ext cx="9356915" cy="1032555"/>
          </a:xfrm>
        </p:spPr>
        <p:txBody>
          <a:bodyPr>
            <a:normAutofit/>
          </a:bodyPr>
          <a:lstStyle/>
          <a:p>
            <a:pPr lvl="0" algn="just"/>
            <a:r>
              <a:rPr lang="id-ID" sz="2000" dirty="0" smtClean="0"/>
              <a:t>Terdapat </a:t>
            </a:r>
            <a:r>
              <a:rPr lang="id-ID" sz="2000" dirty="0"/>
              <a:t>2 pilihan standardisasi yang dapat </a:t>
            </a:r>
            <a:r>
              <a:rPr lang="id-ID" sz="2000" dirty="0" smtClean="0"/>
              <a:t>dipilih, (i) pilihan </a:t>
            </a:r>
            <a:r>
              <a:rPr lang="id-ID" sz="2000" b="1" dirty="0"/>
              <a:t>standardisasi pertama</a:t>
            </a:r>
            <a:r>
              <a:rPr lang="id-ID" sz="2000" dirty="0"/>
              <a:t> dan </a:t>
            </a:r>
            <a:r>
              <a:rPr lang="id-ID" sz="2000" dirty="0" smtClean="0"/>
              <a:t>(ii) pilihan </a:t>
            </a:r>
            <a:r>
              <a:rPr lang="id-ID" sz="2000" b="1" dirty="0"/>
              <a:t>standarisasi kedua</a:t>
            </a:r>
            <a:r>
              <a:rPr lang="id-ID" sz="2000" dirty="0"/>
              <a:t>. </a:t>
            </a:r>
            <a:r>
              <a:rPr lang="id-ID" sz="2000" b="1" dirty="0"/>
              <a:t>Institusi dapat memilih salah satu langkah saja</a:t>
            </a:r>
            <a:endParaRPr lang="en-US" altLang="ko-KR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24887" y="2195374"/>
            <a:ext cx="4542227" cy="3234615"/>
            <a:chOff x="2771799" y="1672408"/>
            <a:chExt cx="3406670" cy="2425961"/>
          </a:xfrm>
        </p:grpSpPr>
        <p:sp>
          <p:nvSpPr>
            <p:cNvPr id="4" name="Block Arc 3"/>
            <p:cNvSpPr/>
            <p:nvPr/>
          </p:nvSpPr>
          <p:spPr>
            <a:xfrm>
              <a:off x="2771799" y="1672408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72580" y="5"/>
                  </a:move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8"/>
            <p:cNvSpPr/>
            <p:nvPr/>
          </p:nvSpPr>
          <p:spPr>
            <a:xfrm rot="10800000">
              <a:off x="3563888" y="1672454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59335" y="2138490"/>
                  </a:move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51392" y="2828028"/>
            <a:ext cx="144000" cy="22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7019" y="2969342"/>
            <a:ext cx="2706693" cy="1120364"/>
            <a:chOff x="803640" y="3362836"/>
            <a:chExt cx="2059657" cy="840274"/>
          </a:xfrm>
        </p:grpSpPr>
        <p:sp>
          <p:nvSpPr>
            <p:cNvPr id="12" name="TextBox 6"/>
            <p:cNvSpPr txBox="1"/>
            <p:nvPr/>
          </p:nvSpPr>
          <p:spPr>
            <a:xfrm>
              <a:off x="803640" y="3579862"/>
              <a:ext cx="205965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Pilihan standardisasi pertama itu menggunakan cara ‘edit page phrases.’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803640" y="3362836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PILIHAN STANDARDISASI 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496608" y="2828028"/>
            <a:ext cx="144000" cy="22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688288" y="2969346"/>
            <a:ext cx="2712309" cy="1120367"/>
            <a:chOff x="803640" y="3362835"/>
            <a:chExt cx="2059657" cy="840275"/>
          </a:xfrm>
        </p:grpSpPr>
        <p:sp>
          <p:nvSpPr>
            <p:cNvPr id="10" name="TextBox 10"/>
            <p:cNvSpPr txBox="1"/>
            <p:nvPr/>
          </p:nvSpPr>
          <p:spPr>
            <a:xfrm>
              <a:off x="803640" y="3579862"/>
              <a:ext cx="205965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Institusi dapat bebas memilih salah satu dari 2 pilihan standardisasi.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PILIHAN STANDARDISASI 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357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0985" y="2594471"/>
            <a:ext cx="4026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9. Pencarian Value Pairs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tisaa\Downloads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4814288"/>
            <a:ext cx="8552677" cy="13742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01249" y="1064859"/>
            <a:ext cx="5743435" cy="63046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Akses Server</a:t>
            </a:r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1501250" y="2228861"/>
            <a:ext cx="5743435" cy="80521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Buka File [dspace]/config/input-forms.xml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1501251" y="3481456"/>
            <a:ext cx="5743435" cy="80521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cari baris &lt;value-pairs value-pairs-name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4247295" y="1689993"/>
            <a:ext cx="251346" cy="44737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own Arrow 7"/>
          <p:cNvSpPr/>
          <p:nvPr/>
        </p:nvSpPr>
        <p:spPr>
          <a:xfrm>
            <a:off x="4273494" y="3016382"/>
            <a:ext cx="251346" cy="44737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273494" y="4286673"/>
            <a:ext cx="251346" cy="44737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739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saa\Downloads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7" y="1374016"/>
            <a:ext cx="5519478" cy="43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537" y="1374016"/>
            <a:ext cx="5268036" cy="4524315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&lt;pair&gt;</a:t>
            </a:r>
          </a:p>
          <a:p>
            <a:r>
              <a:rPr lang="id-ID" dirty="0">
                <a:solidFill>
                  <a:schemeClr val="bg1"/>
                </a:solidFill>
              </a:rPr>
              <a:t>  &lt;displayed-value&gt;KODE PRODI&lt;/displayed-value&gt;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  &lt;stored-value&gt;kodeprodi&lt;/stored-value&gt;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&lt;/pair&gt;</a:t>
            </a:r>
          </a:p>
          <a:p>
            <a:r>
              <a:rPr lang="id-ID" dirty="0">
                <a:solidFill>
                  <a:schemeClr val="bg1"/>
                </a:solidFill>
              </a:rPr>
              <a:t>&lt;pair&gt;</a:t>
            </a:r>
          </a:p>
          <a:p>
            <a:r>
              <a:rPr lang="id-ID" dirty="0">
                <a:solidFill>
                  <a:schemeClr val="bg1"/>
                </a:solidFill>
              </a:rPr>
              <a:t>  &lt;displayed-value&gt;NIM&lt;/displayed-value&gt;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  &lt;stored-value&gt;nim&lt;/stored-value&gt;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&lt;/pair&gt;</a:t>
            </a:r>
          </a:p>
          <a:p>
            <a:r>
              <a:rPr lang="id-ID" dirty="0">
                <a:solidFill>
                  <a:schemeClr val="bg1"/>
                </a:solidFill>
              </a:rPr>
              <a:t>&lt;pair&gt;</a:t>
            </a:r>
          </a:p>
          <a:p>
            <a:r>
              <a:rPr lang="id-ID" dirty="0">
                <a:solidFill>
                  <a:schemeClr val="bg1"/>
                </a:solidFill>
              </a:rPr>
              <a:t>  &lt;displayed-value&gt;NIDN&lt;/displayed-value&gt;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  &lt;stored-value&gt;nidn&lt;/stored-value&gt;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&lt;/pair&gt;</a:t>
            </a:r>
          </a:p>
          <a:p>
            <a:r>
              <a:rPr lang="id-ID" dirty="0">
                <a:solidFill>
                  <a:schemeClr val="bg1"/>
                </a:solidFill>
              </a:rPr>
              <a:t>&lt;pair&gt;</a:t>
            </a:r>
          </a:p>
          <a:p>
            <a:r>
              <a:rPr lang="id-ID" dirty="0">
                <a:solidFill>
                  <a:schemeClr val="bg1"/>
                </a:solidFill>
              </a:rPr>
              <a:t>  &lt;displayed-value&gt;NIDK&lt;/displayed-value&gt;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  &lt;stored-value&gt;nidk&lt;/stored-value&gt;</a:t>
            </a:r>
          </a:p>
          <a:p>
            <a:r>
              <a:rPr lang="id-ID" dirty="0">
                <a:solidFill>
                  <a:schemeClr val="bg1"/>
                </a:solidFill>
              </a:rPr>
              <a:t>&lt;/pair&gt;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797" y="500444"/>
            <a:ext cx="524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10.Tambahkan Pair baru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saa\Downloads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36" y="2040338"/>
            <a:ext cx="7950090" cy="1388661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3343" y="896919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11. Lakukan perintah untuk me- restart </a:t>
            </a:r>
            <a:r>
              <a:rPr lang="id-ID" sz="2400" dirty="0">
                <a:solidFill>
                  <a:schemeClr val="bg1"/>
                </a:solidFill>
              </a:rPr>
              <a:t>tomcat</a:t>
            </a:r>
          </a:p>
        </p:txBody>
      </p:sp>
    </p:spTree>
    <p:extLst>
      <p:ext uri="{BB962C8B-B14F-4D97-AF65-F5344CB8AC3E}">
        <p14:creationId xmlns:p14="http://schemas.microsoft.com/office/powerpoint/2010/main" val="323254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saa\Downloads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7" y="1247389"/>
            <a:ext cx="6738255" cy="47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317" y="432895"/>
            <a:ext cx="700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Lakukan pengecekan, dengan cara : 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2621" y="3054601"/>
            <a:ext cx="3500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12. Lakukan penginputan data baru, melalui menu item submission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0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saa\Downloads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5" y="1427784"/>
            <a:ext cx="6829511" cy="14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19916" y="4276252"/>
            <a:ext cx="4435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</a:rPr>
              <a:t>KODEPRODI99999#NAMA </a:t>
            </a:r>
            <a:r>
              <a:rPr lang="id-ID" sz="2000" dirty="0">
                <a:solidFill>
                  <a:schemeClr val="bg1"/>
                </a:solidFill>
              </a:rPr>
              <a:t>PRODI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</a:rPr>
              <a:t>NIM9999999999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>
                <a:solidFill>
                  <a:schemeClr val="bg1"/>
                </a:solidFill>
              </a:rPr>
              <a:t>NIDN999999999</a:t>
            </a:r>
          </a:p>
        </p:txBody>
      </p:sp>
      <p:pic>
        <p:nvPicPr>
          <p:cNvPr id="13315" name="Picture 3" descr="C:\Users\tisaa\Downloads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5" y="3713323"/>
            <a:ext cx="6829511" cy="21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575" y="409215"/>
            <a:ext cx="8491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13. Pada menu Identifiers, pastikan terdapat dropdown menu yang berisi pilihan berikut:  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575" y="3153880"/>
            <a:ext cx="849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14. Lalu, lakukan pengisian Identifier, dengan format : 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575" y="1400488"/>
            <a:ext cx="6829511" cy="15058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575" y="3713322"/>
            <a:ext cx="6829511" cy="21415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1040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0831" y="504957"/>
            <a:ext cx="49963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15. Lakukan harvest </a:t>
            </a:r>
            <a:r>
              <a:rPr lang="id-ID" sz="3200" dirty="0">
                <a:solidFill>
                  <a:schemeClr val="bg1"/>
                </a:solidFill>
              </a:rPr>
              <a:t>data </a:t>
            </a:r>
            <a:r>
              <a:rPr lang="id-ID" sz="3200" dirty="0" smtClean="0">
                <a:solidFill>
                  <a:schemeClr val="bg1"/>
                </a:solidFill>
              </a:rPr>
              <a:t>ke: </a:t>
            </a:r>
          </a:p>
          <a:p>
            <a:r>
              <a:rPr lang="id-ID" sz="3200" dirty="0" smtClean="0">
                <a:solidFill>
                  <a:schemeClr val="bg1"/>
                </a:solidFill>
              </a:rPr>
              <a:t> 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895" y="1582175"/>
            <a:ext cx="9396838" cy="104644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d-ID" sz="1400" dirty="0" smtClean="0">
              <a:solidFill>
                <a:schemeClr val="bg1"/>
              </a:solidFill>
            </a:endParaRPr>
          </a:p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oai </a:t>
            </a:r>
            <a:r>
              <a:rPr lang="id-ID" sz="3200" dirty="0">
                <a:solidFill>
                  <a:schemeClr val="bg1"/>
                </a:solidFill>
              </a:rPr>
              <a:t>: sudo /dspace/bin/dspace oai import -c</a:t>
            </a:r>
          </a:p>
          <a:p>
            <a:pPr algn="ctr"/>
            <a:endParaRPr lang="id-ID" sz="1600" dirty="0"/>
          </a:p>
        </p:txBody>
      </p:sp>
      <p:sp>
        <p:nvSpPr>
          <p:cNvPr id="4" name="Rectangle 3"/>
          <p:cNvSpPr/>
          <p:nvPr/>
        </p:nvSpPr>
        <p:spPr>
          <a:xfrm>
            <a:off x="1065895" y="2840227"/>
            <a:ext cx="9396838" cy="14057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069176" y="4509269"/>
            <a:ext cx="9396838" cy="14057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C:\Users\tisaa\Downloads\WhatsApp Image 2019-10-06 at 23.14.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71" y="2978198"/>
            <a:ext cx="9192285" cy="11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saa\Downloads\WhatsApp Image 2019-10-06 at 23.09.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71" y="4627942"/>
            <a:ext cx="9195568" cy="11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55493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1" y="2890150"/>
            <a:ext cx="10515600" cy="18865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800" dirty="0" smtClean="0">
                <a:solidFill>
                  <a:schemeClr val="bg1"/>
                </a:solidFill>
              </a:rPr>
              <a:t>Standardisasi pada DSPACE telah selesai dilakukan.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88924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49616" y="2576353"/>
            <a:ext cx="9485194" cy="2906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A36C89-1DC6-4A0D-8735-405F372C6D35}"/>
              </a:ext>
            </a:extLst>
          </p:cNvPr>
          <p:cNvSpPr txBox="1"/>
          <p:nvPr/>
        </p:nvSpPr>
        <p:spPr>
          <a:xfrm>
            <a:off x="1481628" y="3429676"/>
            <a:ext cx="8378031" cy="1200329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altLang="ko-KR" sz="2400" dirty="0" smtClean="0">
                <a:solidFill>
                  <a:srgbClr val="002060"/>
                </a:solidFill>
              </a:rPr>
              <a:t>Untuk Institusi Perguruan Tinggi yang menggunakan Repository selain E-Prints dan D-Space diharuskan untuk membuat API tambahan yang telah terstandar.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4632C11-050E-084A-A94A-DE3650E3D9DE}"/>
              </a:ext>
            </a:extLst>
          </p:cNvPr>
          <p:cNvSpPr txBox="1">
            <a:spLocks/>
          </p:cNvSpPr>
          <p:nvPr/>
        </p:nvSpPr>
        <p:spPr>
          <a:xfrm>
            <a:off x="442931" y="1590256"/>
            <a:ext cx="9732096" cy="98437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400" b="1" dirty="0" smtClean="0">
                <a:solidFill>
                  <a:schemeClr val="bg1"/>
                </a:solidFill>
              </a:rPr>
              <a:t>Standardisasi untuk selain E-Prints dan DSPACE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0675" y="4763068"/>
            <a:ext cx="371901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0070C0"/>
                </a:solidFill>
              </a:rPr>
              <a:t>https://s.id/apirama</a:t>
            </a:r>
            <a:endParaRPr lang="id-ID" sz="24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A36C89-1DC6-4A0D-8735-405F372C6D35}"/>
              </a:ext>
            </a:extLst>
          </p:cNvPr>
          <p:cNvSpPr txBox="1"/>
          <p:nvPr/>
        </p:nvSpPr>
        <p:spPr>
          <a:xfrm>
            <a:off x="1756858" y="4767872"/>
            <a:ext cx="3552121" cy="461665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altLang="ko-KR" sz="2400" dirty="0" smtClean="0">
                <a:solidFill>
                  <a:srgbClr val="002060"/>
                </a:solidFill>
              </a:rPr>
              <a:t>Contoh API didownload di 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7" y="1641711"/>
            <a:ext cx="5240980" cy="441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6313" y="2307314"/>
            <a:ext cx="502261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  <a:hlinkClick r:id="rId3"/>
              </a:rPr>
              <a:t>https://www.loc.gov/catdir/cpso/lcco/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727" y="464024"/>
            <a:ext cx="9608264" cy="9007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/>
              <a:t>1. Penyamaan Subject_id dan Subject_name</a:t>
            </a:r>
            <a:endParaRPr lang="id-I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57005" y="1937982"/>
            <a:ext cx="5281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Akses Library of Cngress Classification melalui Link :</a:t>
            </a:r>
          </a:p>
          <a:p>
            <a:pPr marL="342900" indent="-342900">
              <a:buAutoNum type="arabicPeriod"/>
            </a:pPr>
            <a:endParaRPr lang="id-ID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id-ID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Terdapat daftar topik yang dapat didownload dengan format Pdf, Word, ataupun WP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1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" y="1053845"/>
            <a:ext cx="5909481" cy="510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1301" y="2974747"/>
            <a:ext cx="3855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Contoh file dari Class L </a:t>
            </a:r>
          </a:p>
          <a:p>
            <a:r>
              <a:rPr lang="id-ID" sz="2000" dirty="0" smtClean="0">
                <a:solidFill>
                  <a:schemeClr val="bg1"/>
                </a:solidFill>
              </a:rPr>
              <a:t>Library of Congress Classification Outline</a:t>
            </a:r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9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A499FD1-8FD2-2545-88D4-06ECEE13A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7840" y="409903"/>
            <a:ext cx="5462260" cy="546226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F160C56-3C44-7840-9939-AD38944F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250" y="1881037"/>
            <a:ext cx="6103135" cy="3991126"/>
          </a:xfr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ID" sz="2400" dirty="0">
                <a:solidFill>
                  <a:schemeClr val="bg1"/>
                </a:solidFill>
              </a:rPr>
              <a:t>Login </a:t>
            </a:r>
            <a:r>
              <a:rPr lang="id-ID" sz="2400" dirty="0" smtClean="0">
                <a:solidFill>
                  <a:schemeClr val="bg1"/>
                </a:solidFill>
              </a:rPr>
              <a:t>sebagai</a:t>
            </a:r>
            <a:r>
              <a:rPr lang="en-ID" sz="2400" dirty="0" smtClean="0">
                <a:solidFill>
                  <a:schemeClr val="bg1"/>
                </a:solidFill>
              </a:rPr>
              <a:t> Admin</a:t>
            </a:r>
            <a:r>
              <a:rPr lang="id-ID" sz="2400" dirty="0" smtClean="0">
                <a:solidFill>
                  <a:schemeClr val="bg1"/>
                </a:solidFill>
              </a:rPr>
              <a:t> pada E-Prints</a:t>
            </a:r>
            <a:endParaRPr lang="en-ID" sz="2400" dirty="0">
              <a:solidFill>
                <a:schemeClr val="bg1"/>
              </a:solidFill>
            </a:endParaRPr>
          </a:p>
          <a:p>
            <a:pPr marL="457200" lvl="0" indent="-342900">
              <a:spcBef>
                <a:spcPts val="1600"/>
              </a:spcBef>
              <a:buSzPts val="1800"/>
              <a:buChar char="●"/>
            </a:pPr>
            <a:r>
              <a:rPr lang="en-ID" sz="2400" dirty="0" err="1">
                <a:solidFill>
                  <a:schemeClr val="bg1"/>
                </a:solidFill>
              </a:rPr>
              <a:t>Klik</a:t>
            </a:r>
            <a:r>
              <a:rPr lang="en-ID" sz="2400" dirty="0">
                <a:solidFill>
                  <a:schemeClr val="bg1"/>
                </a:solidFill>
              </a:rPr>
              <a:t> menu </a:t>
            </a:r>
            <a:r>
              <a:rPr lang="en-ID" sz="2400" u="sng" dirty="0">
                <a:solidFill>
                  <a:schemeClr val="bg1"/>
                </a:solidFill>
              </a:rPr>
              <a:t>Edit </a:t>
            </a:r>
            <a:r>
              <a:rPr lang="id-ID" sz="2400" u="sng" dirty="0" smtClean="0">
                <a:solidFill>
                  <a:schemeClr val="bg1"/>
                </a:solidFill>
              </a:rPr>
              <a:t>P</a:t>
            </a:r>
            <a:r>
              <a:rPr lang="en-ID" sz="2400" u="sng" dirty="0" smtClean="0">
                <a:solidFill>
                  <a:schemeClr val="bg1"/>
                </a:solidFill>
              </a:rPr>
              <a:t>age </a:t>
            </a:r>
            <a:r>
              <a:rPr lang="id-ID" sz="2400" u="sng" dirty="0">
                <a:solidFill>
                  <a:schemeClr val="bg1"/>
                </a:solidFill>
              </a:rPr>
              <a:t>P</a:t>
            </a:r>
            <a:r>
              <a:rPr lang="en-ID" sz="2400" u="sng" dirty="0" err="1" smtClean="0">
                <a:solidFill>
                  <a:schemeClr val="bg1"/>
                </a:solidFill>
              </a:rPr>
              <a:t>hrases</a:t>
            </a:r>
            <a:endParaRPr lang="en-ID" sz="2400" u="sng" dirty="0">
              <a:solidFill>
                <a:schemeClr val="bg1"/>
              </a:solidFill>
            </a:endParaRPr>
          </a:p>
          <a:p>
            <a:pPr marL="457200" lvl="0" indent="-342900">
              <a:spcBef>
                <a:spcPts val="1600"/>
              </a:spcBef>
              <a:buSzPts val="1800"/>
              <a:buChar char="●"/>
            </a:pPr>
            <a:r>
              <a:rPr lang="en-ID" sz="2400" dirty="0" err="1">
                <a:solidFill>
                  <a:schemeClr val="bg1"/>
                </a:solidFill>
              </a:rPr>
              <a:t>Ubah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kolom ‘</a:t>
            </a:r>
            <a:r>
              <a:rPr lang="en-ID" sz="2400" dirty="0" err="1" smtClean="0">
                <a:solidFill>
                  <a:schemeClr val="bg1"/>
                </a:solidFill>
              </a:rPr>
              <a:t>eprint_fieldname_contributors_id</a:t>
            </a:r>
            <a:r>
              <a:rPr lang="id-ID" sz="2400" dirty="0" smtClean="0">
                <a:solidFill>
                  <a:schemeClr val="bg1"/>
                </a:solidFill>
              </a:rPr>
              <a:t>’</a:t>
            </a:r>
            <a:r>
              <a:rPr lang="en-ID" sz="2400" dirty="0" smtClean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menjadi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‘</a:t>
            </a:r>
            <a:r>
              <a:rPr lang="en-ID" sz="2400" dirty="0" smtClean="0">
                <a:solidFill>
                  <a:schemeClr val="bg1"/>
                </a:solidFill>
              </a:rPr>
              <a:t>NIDN/NIDK</a:t>
            </a:r>
            <a:r>
              <a:rPr lang="id-ID" sz="2400" dirty="0" smtClean="0">
                <a:solidFill>
                  <a:schemeClr val="bg1"/>
                </a:solidFill>
              </a:rPr>
              <a:t>’</a:t>
            </a:r>
            <a:endParaRPr lang="en-ID" sz="2400" dirty="0">
              <a:solidFill>
                <a:schemeClr val="bg1"/>
              </a:solidFill>
            </a:endParaRPr>
          </a:p>
          <a:p>
            <a:pPr marL="457200" lvl="0" indent="-34290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ID" sz="2400" dirty="0" err="1">
                <a:solidFill>
                  <a:schemeClr val="bg1"/>
                </a:solidFill>
              </a:rPr>
              <a:t>Ubah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kolom ‘</a:t>
            </a:r>
            <a:r>
              <a:rPr lang="en-ID" sz="2400" dirty="0" err="1" smtClean="0">
                <a:solidFill>
                  <a:schemeClr val="bg1"/>
                </a:solidFill>
              </a:rPr>
              <a:t>eprint_fieldname_creators_id</a:t>
            </a:r>
            <a:r>
              <a:rPr lang="id-ID" sz="2400" dirty="0" smtClean="0">
                <a:solidFill>
                  <a:schemeClr val="bg1"/>
                </a:solidFill>
              </a:rPr>
              <a:t>’ </a:t>
            </a:r>
            <a:r>
              <a:rPr lang="en-ID" sz="2400" dirty="0" err="1" smtClean="0">
                <a:solidFill>
                  <a:schemeClr val="bg1"/>
                </a:solidFill>
              </a:rPr>
              <a:t>menjadi</a:t>
            </a:r>
            <a:r>
              <a:rPr lang="en-ID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‘</a:t>
            </a:r>
            <a:r>
              <a:rPr lang="en-ID" sz="2400" dirty="0" smtClean="0">
                <a:solidFill>
                  <a:schemeClr val="bg1"/>
                </a:solidFill>
              </a:rPr>
              <a:t>NIM</a:t>
            </a:r>
            <a:r>
              <a:rPr lang="id-ID" sz="2400" dirty="0" smtClean="0">
                <a:solidFill>
                  <a:schemeClr val="bg1"/>
                </a:solidFill>
              </a:rPr>
              <a:t>’</a:t>
            </a:r>
          </a:p>
          <a:p>
            <a:pPr marL="457200" lvl="0" indent="-34290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id-ID" sz="2400" dirty="0" smtClean="0">
                <a:solidFill>
                  <a:schemeClr val="bg1"/>
                </a:solidFill>
              </a:rPr>
              <a:t>Ikuti format </a:t>
            </a:r>
            <a:r>
              <a:rPr lang="id-ID" sz="2400" smtClean="0">
                <a:solidFill>
                  <a:schemeClr val="bg1"/>
                </a:solidFill>
              </a:rPr>
              <a:t>isian saat </a:t>
            </a:r>
            <a:r>
              <a:rPr lang="id-ID" sz="2400" dirty="0" smtClean="0">
                <a:solidFill>
                  <a:schemeClr val="bg1"/>
                </a:solidFill>
              </a:rPr>
              <a:t>input data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1D42ADB-E653-A547-A33F-CC513067E48B}"/>
              </a:ext>
            </a:extLst>
          </p:cNvPr>
          <p:cNvSpPr/>
          <p:nvPr/>
        </p:nvSpPr>
        <p:spPr>
          <a:xfrm>
            <a:off x="5416204" y="198752"/>
            <a:ext cx="5034455" cy="4771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8">
            <a:extLst>
              <a:ext uri="{FF2B5EF4-FFF2-40B4-BE49-F238E27FC236}">
                <a16:creationId xmlns="" xmlns:a16="http://schemas.microsoft.com/office/drawing/2014/main" id="{563142BB-4FEE-A541-8669-115BF0A04683}"/>
              </a:ext>
            </a:extLst>
          </p:cNvPr>
          <p:cNvSpPr txBox="1">
            <a:spLocks/>
          </p:cNvSpPr>
          <p:nvPr/>
        </p:nvSpPr>
        <p:spPr>
          <a:xfrm>
            <a:off x="3746249" y="902281"/>
            <a:ext cx="6103135" cy="90620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ts val="1800"/>
              <a:buNone/>
            </a:pPr>
            <a:r>
              <a:rPr lang="en-ID" sz="3600" dirty="0" smtClean="0">
                <a:solidFill>
                  <a:schemeClr val="bg1"/>
                </a:solidFill>
              </a:rPr>
              <a:t>L</a:t>
            </a:r>
            <a:r>
              <a:rPr lang="id-ID" sz="3600" dirty="0" smtClean="0">
                <a:solidFill>
                  <a:schemeClr val="bg1"/>
                </a:solidFill>
              </a:rPr>
              <a:t>angkah Standardisasi pilihan 1</a:t>
            </a:r>
            <a:endParaRPr lang="en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4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1977383"/>
            <a:ext cx="4904256" cy="294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04" y="1999198"/>
            <a:ext cx="6161687" cy="291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4481178" y="3937373"/>
            <a:ext cx="896287" cy="15695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>
            <a:endCxn id="3" idx="1"/>
          </p:cNvCxnSpPr>
          <p:nvPr/>
        </p:nvCxnSpPr>
        <p:spPr>
          <a:xfrm>
            <a:off x="5377465" y="2975212"/>
            <a:ext cx="0" cy="104063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77459" y="2975212"/>
            <a:ext cx="331286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" name="Oval 1023"/>
          <p:cNvSpPr/>
          <p:nvPr/>
        </p:nvSpPr>
        <p:spPr>
          <a:xfrm>
            <a:off x="8366996" y="2745476"/>
            <a:ext cx="2142698" cy="4390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/>
          <p:cNvSpPr/>
          <p:nvPr/>
        </p:nvSpPr>
        <p:spPr>
          <a:xfrm>
            <a:off x="5708745" y="2704532"/>
            <a:ext cx="1128783" cy="423081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300251" y="1936440"/>
            <a:ext cx="4904256" cy="29809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400" dirty="0"/>
          </a:p>
        </p:txBody>
      </p:sp>
      <p:sp>
        <p:nvSpPr>
          <p:cNvPr id="36" name="Rectangle 35"/>
          <p:cNvSpPr/>
          <p:nvPr/>
        </p:nvSpPr>
        <p:spPr>
          <a:xfrm>
            <a:off x="300251" y="616424"/>
            <a:ext cx="9608264" cy="9007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1. Penyamaan Subject_id dan Subject_name</a:t>
            </a:r>
            <a:endParaRPr lang="id-ID" sz="2400" dirty="0"/>
          </a:p>
        </p:txBody>
      </p:sp>
      <p:sp>
        <p:nvSpPr>
          <p:cNvPr id="1031" name="TextBox 1030"/>
          <p:cNvSpPr txBox="1"/>
          <p:nvPr/>
        </p:nvSpPr>
        <p:spPr>
          <a:xfrm>
            <a:off x="5586402" y="5416251"/>
            <a:ext cx="616168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000" dirty="0">
                <a:hlinkClick r:id="rId4"/>
              </a:rPr>
              <a:t>https://</a:t>
            </a:r>
            <a:r>
              <a:rPr lang="id-ID" sz="2000" dirty="0" smtClean="0">
                <a:hlinkClick r:id="rId4"/>
              </a:rPr>
              <a:t>forlap.ristekdikti.go.id/prodi/search</a:t>
            </a:r>
            <a:endParaRPr lang="id-ID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00251" y="5131558"/>
            <a:ext cx="4904256" cy="969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900" dirty="0" smtClean="0">
                <a:solidFill>
                  <a:srgbClr val="002060"/>
                </a:solidFill>
              </a:rPr>
              <a:t>Department diisi dengan ‘KODEPRODI’ dilanjutkan dengan kode prodi yang dapat dicek forlap ristekdikti, lalu ‘#’ dan Nama Prodi</a:t>
            </a:r>
            <a:endParaRPr lang="id-ID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3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6" y="3916908"/>
            <a:ext cx="8877807" cy="228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6715" y="3944441"/>
            <a:ext cx="5708832" cy="31591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6" y="1380440"/>
            <a:ext cx="8834785" cy="22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481" y="2626609"/>
            <a:ext cx="4332683" cy="2651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 rot="10800000">
            <a:off x="7685547" y="3969709"/>
            <a:ext cx="448141" cy="1910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8163454" y="2759168"/>
            <a:ext cx="0" cy="134323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61286" y="2802973"/>
            <a:ext cx="1472402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4058" y="291153"/>
            <a:ext cx="9608264" cy="9007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2. Buka file XML Oai Repository Institusi, lalu cari bagian identifier didalam tag header. Lalu, diisi pada bagian “docid”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7681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1759595"/>
            <a:ext cx="6973831" cy="226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67844" y="2138362"/>
            <a:ext cx="3823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T</a:t>
            </a:r>
            <a:r>
              <a:rPr lang="id-ID" dirty="0" smtClean="0">
                <a:solidFill>
                  <a:schemeClr val="bg1"/>
                </a:solidFill>
              </a:rPr>
              <a:t>ype : Diisi sesuai dengan jenis kategori, dengan kategori : 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D3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D4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S1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797" y="4299151"/>
            <a:ext cx="6744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Date 		-&gt; Disesuaikan dengan tangga publosh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Url 		-&gt; Link repository institusi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Contact_Email 	-&gt;  Diisi dengan contact email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Title		-&gt; Diisi dengan judul tugas akhir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Institution 	-&gt; Diisi dengan Nama Universitas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797" y="616424"/>
            <a:ext cx="9608264" cy="9007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3. Informasi mengenai repository institusi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409740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8"/>
          <a:stretch/>
        </p:blipFill>
        <p:spPr bwMode="auto">
          <a:xfrm>
            <a:off x="709682" y="1182871"/>
            <a:ext cx="6323961" cy="315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8721" y="1345333"/>
            <a:ext cx="417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Languange diisi dengan bahasa dari dokumen, dengan pilihan : ‘id’ = Bahasa Indonesia, ‘en’ = Bahasa Inggris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8723" y="2456899"/>
            <a:ext cx="417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>
                <a:solidFill>
                  <a:schemeClr val="bg1"/>
                </a:solidFill>
              </a:rPr>
              <a:t>Placement diisi dengan urutan dokumen.</a:t>
            </a:r>
          </a:p>
          <a:p>
            <a:pPr algn="just"/>
            <a:r>
              <a:rPr lang="id-ID" dirty="0" smtClean="0">
                <a:solidFill>
                  <a:schemeClr val="bg1"/>
                </a:solidFill>
              </a:rPr>
              <a:t>Misal, halaman judul karena dokumen nomor 1 diberi nomor 1, Bab 1 diberi nomor 2, dan selanjutnya.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8723" y="3729848"/>
            <a:ext cx="417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>
                <a:solidFill>
                  <a:schemeClr val="bg1"/>
                </a:solidFill>
              </a:rPr>
              <a:t>Docid diisi sama dengan Docid pada baris sebelumnya.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82" y="4365428"/>
            <a:ext cx="9021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>
                <a:solidFill>
                  <a:schemeClr val="bg1"/>
                </a:solidFill>
              </a:rPr>
              <a:t>Pada bagian files, url diisi dengan link untuk menuju dokumen tersebut</a:t>
            </a:r>
          </a:p>
          <a:p>
            <a:pPr algn="just"/>
            <a:r>
              <a:rPr lang="id-ID" dirty="0" smtClean="0">
                <a:solidFill>
                  <a:schemeClr val="bg1"/>
                </a:solidFill>
              </a:rPr>
              <a:t>Mime_type diisi dengan jenis file</a:t>
            </a:r>
          </a:p>
          <a:p>
            <a:pPr algn="just"/>
            <a:r>
              <a:rPr lang="id-ID" dirty="0" smtClean="0">
                <a:solidFill>
                  <a:schemeClr val="bg1"/>
                </a:solidFill>
              </a:rPr>
              <a:t>Filename diisi dengan nama file beserta ekstensi file</a:t>
            </a:r>
          </a:p>
          <a:p>
            <a:pPr algn="just"/>
            <a:r>
              <a:rPr lang="id-ID" dirty="0" smtClean="0">
                <a:solidFill>
                  <a:schemeClr val="bg1"/>
                </a:solidFill>
              </a:rPr>
              <a:t>FileSize diisi dengan ukuran kilobyte(kb)</a:t>
            </a:r>
          </a:p>
          <a:p>
            <a:pPr algn="just"/>
            <a:r>
              <a:rPr lang="id-ID" dirty="0" smtClean="0">
                <a:solidFill>
                  <a:schemeClr val="bg1"/>
                </a:solidFill>
              </a:rPr>
              <a:t>Description diisi dengan deskripsi file</a:t>
            </a:r>
          </a:p>
          <a:p>
            <a:pPr algn="just"/>
            <a:r>
              <a:rPr lang="id-ID" dirty="0" smtClean="0">
                <a:solidFill>
                  <a:schemeClr val="bg1"/>
                </a:solidFill>
              </a:rPr>
              <a:t>Security, diisi dengan jenis security nya dengan pilihan ‘public’ atau ‘private’</a:t>
            </a:r>
          </a:p>
          <a:p>
            <a:pPr algn="just"/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2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57"/>
          <a:stretch/>
        </p:blipFill>
        <p:spPr bwMode="auto">
          <a:xfrm>
            <a:off x="5480976" y="516946"/>
            <a:ext cx="4721157" cy="24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7" r="7849"/>
          <a:stretch/>
        </p:blipFill>
        <p:spPr bwMode="auto">
          <a:xfrm>
            <a:off x="545909" y="516946"/>
            <a:ext cx="4784942" cy="24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1" y="3201513"/>
            <a:ext cx="4790040" cy="263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0546" y="3323276"/>
            <a:ext cx="47211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900" dirty="0" smtClean="0">
                <a:solidFill>
                  <a:schemeClr val="bg1"/>
                </a:solidFill>
              </a:rPr>
              <a:t>Selanjutnya, disesuaikan dengan jumlah dokumen dari judul tersebut. Apabila terdapat 3 bab, maka 3 bab tersebut harus di cantumkan semua. disesuaikan dengan penjelasan sebelumnya.</a:t>
            </a:r>
          </a:p>
          <a:p>
            <a:endParaRPr lang="id-ID" sz="1900" dirty="0" smtClean="0">
              <a:solidFill>
                <a:schemeClr val="bg1"/>
              </a:solidFill>
            </a:endParaRPr>
          </a:p>
          <a:p>
            <a:r>
              <a:rPr lang="id-ID" sz="1900" dirty="0" smtClean="0">
                <a:solidFill>
                  <a:schemeClr val="bg1"/>
                </a:solidFill>
              </a:rPr>
              <a:t>Id Placement, diisi dengan urutan dokumen. Dimulai dari 1. </a:t>
            </a:r>
            <a:endParaRPr lang="id-ID" sz="19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53653" y="766548"/>
            <a:ext cx="245660" cy="2866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6580495" y="766548"/>
            <a:ext cx="245660" cy="2866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1721892" y="3448334"/>
            <a:ext cx="245660" cy="2866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510546" y="3201513"/>
            <a:ext cx="4721157" cy="255319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774530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43"/>
          <a:stretch/>
        </p:blipFill>
        <p:spPr bwMode="auto">
          <a:xfrm>
            <a:off x="489073" y="1555844"/>
            <a:ext cx="5419277" cy="324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072" y="1555843"/>
            <a:ext cx="5419277" cy="32481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6237026" y="2033515"/>
            <a:ext cx="406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Id : diisi dengan ‘NIM’ diikuti dengan Nim dari mahasiswa . 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072" y="602776"/>
            <a:ext cx="993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Creators berisi mengenai penulis dari tugas akhir  </a:t>
            </a:r>
            <a:endParaRPr lang="id-ID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62316" y="2325003"/>
            <a:ext cx="2374710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37026" y="3162741"/>
            <a:ext cx="4067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Nama 	: </a:t>
            </a:r>
          </a:p>
          <a:p>
            <a:r>
              <a:rPr lang="id-ID" sz="2000" dirty="0" smtClean="0">
                <a:solidFill>
                  <a:schemeClr val="bg1"/>
                </a:solidFill>
              </a:rPr>
              <a:t>Nama akhir dari mahasiswa</a:t>
            </a:r>
          </a:p>
          <a:p>
            <a:r>
              <a:rPr lang="id-ID" sz="2000" dirty="0" smtClean="0">
                <a:solidFill>
                  <a:schemeClr val="bg1"/>
                </a:solidFill>
              </a:rPr>
              <a:t>Nama Awalan mahasiswa</a:t>
            </a:r>
          </a:p>
          <a:p>
            <a:r>
              <a:rPr lang="id-ID" sz="2000" dirty="0" smtClean="0">
                <a:solidFill>
                  <a:schemeClr val="bg1"/>
                </a:solidFill>
              </a:rPr>
              <a:t>Nama Lengkap mahasiswa</a:t>
            </a:r>
            <a:endParaRPr lang="id-ID" sz="2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0995" y="3350859"/>
            <a:ext cx="1516031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4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6" y="994367"/>
            <a:ext cx="4601686" cy="49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3003" y="1015025"/>
            <a:ext cx="479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Contributors berisi data mengenai dosen pembimbing dari tugas akhir. Dapat berisi 1 ataupun 2 pembimbing.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3002" y="2436260"/>
            <a:ext cx="4790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Id -&gt; Diisi dengan ‘NIDN’ diikuti dengan NIDN dari dosen pembimbing</a:t>
            </a: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 smtClean="0">
                <a:solidFill>
                  <a:schemeClr val="bg1"/>
                </a:solidFill>
              </a:rPr>
              <a:t>Name : 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Last_name -&gt; Diisi dengan nama akhir dari dosen 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First_name -&gt; </a:t>
            </a:r>
            <a:r>
              <a:rPr lang="id-ID" dirty="0">
                <a:solidFill>
                  <a:schemeClr val="bg1"/>
                </a:solidFill>
              </a:rPr>
              <a:t>Diisi dengan Nama awalan dosen </a:t>
            </a:r>
            <a:r>
              <a:rPr lang="id-ID" dirty="0" smtClean="0">
                <a:solidFill>
                  <a:schemeClr val="bg1"/>
                </a:solidFill>
              </a:rPr>
              <a:t>Full_name  -&gt; </a:t>
            </a:r>
            <a:r>
              <a:rPr lang="id-ID" dirty="0">
                <a:solidFill>
                  <a:schemeClr val="bg1"/>
                </a:solidFill>
              </a:rPr>
              <a:t>Diisi dengan nama lengkap </a:t>
            </a:r>
            <a:r>
              <a:rPr lang="id-ID" dirty="0" smtClean="0">
                <a:solidFill>
                  <a:schemeClr val="bg1"/>
                </a:solidFill>
              </a:rPr>
              <a:t>dosen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467" y="994367"/>
            <a:ext cx="4601686" cy="49151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98544" y="1658719"/>
            <a:ext cx="2224585" cy="743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2497540" y="3451923"/>
            <a:ext cx="3275462" cy="683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61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3" y="2164377"/>
            <a:ext cx="10091402" cy="3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3" y="3507474"/>
            <a:ext cx="5842595" cy="116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2803" y="2164377"/>
            <a:ext cx="10091402" cy="3933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772802" y="3507473"/>
            <a:ext cx="5842595" cy="11685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772803" y="2587281"/>
            <a:ext cx="1019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Keywords diisi dengan </a:t>
            </a:r>
            <a:r>
              <a:rPr lang="id-ID" sz="2400" dirty="0" smtClean="0">
                <a:solidFill>
                  <a:schemeClr val="bg1"/>
                </a:solidFill>
              </a:rPr>
              <a:t>kata kunci </a:t>
            </a:r>
            <a:r>
              <a:rPr lang="id-ID" sz="2400" dirty="0" smtClean="0">
                <a:solidFill>
                  <a:schemeClr val="bg1"/>
                </a:solidFill>
              </a:rPr>
              <a:t>dari tugas akhir tersebut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505" y="4936970"/>
            <a:ext cx="1019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Referencetext diisi dengan penulisan untuk daftar pustaka</a:t>
            </a:r>
          </a:p>
          <a:p>
            <a:r>
              <a:rPr lang="id-ID" sz="2400" dirty="0" smtClean="0">
                <a:solidFill>
                  <a:schemeClr val="bg1"/>
                </a:solidFill>
              </a:rPr>
              <a:t>Pages diisi dengan jumlah halaman dari tugas akhir tersebut.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901" y="864386"/>
            <a:ext cx="9935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Penyamaan keywords, referencetext dan pages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20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682" y="477671"/>
            <a:ext cx="9089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Setelah Additional API selesai dibuat, maka dilakukan penambahan Additional API di RAMA Repository.</a:t>
            </a:r>
          </a:p>
          <a:p>
            <a:r>
              <a:rPr lang="id-ID" sz="2400" dirty="0" smtClean="0">
                <a:solidFill>
                  <a:schemeClr val="bg1"/>
                </a:solidFill>
              </a:rPr>
              <a:t>Additional API dapat dilakukan pada Edit Repository yang telah ada ataupun ketika menambahkan Repository baru</a:t>
            </a:r>
            <a:endParaRPr lang="id-ID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7" y="2408261"/>
            <a:ext cx="6581411" cy="351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608" y="4510514"/>
            <a:ext cx="6305267" cy="7233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37247"/>
          <a:stretch/>
        </p:blipFill>
        <p:spPr bwMode="auto">
          <a:xfrm>
            <a:off x="7506268" y="4391166"/>
            <a:ext cx="425810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974004" y="4749313"/>
            <a:ext cx="491320" cy="2457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33" y="2408261"/>
            <a:ext cx="4310171" cy="137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99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780" y="3302757"/>
            <a:ext cx="705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bg1"/>
                </a:solidFill>
              </a:rPr>
              <a:t>Standardisasi telah selesai dilakukan</a:t>
            </a:r>
            <a:endParaRPr lang="id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04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EAC4A-625D-3542-A607-360D3B42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339"/>
            <a:ext cx="10515600" cy="1325563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1. </a:t>
            </a:r>
            <a:r>
              <a:rPr lang="en-US" sz="3200" dirty="0" smtClean="0">
                <a:solidFill>
                  <a:schemeClr val="bg1"/>
                </a:solidFill>
              </a:rPr>
              <a:t>LOGIN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C7DA22-42B9-824F-B77E-C6326C12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91" y="5424985"/>
            <a:ext cx="9984475" cy="504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Login menggunakan username dan password akun E-Prints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Google Shape;93;p17">
            <a:extLst>
              <a:ext uri="{FF2B5EF4-FFF2-40B4-BE49-F238E27FC236}">
                <a16:creationId xmlns="" xmlns:a16="http://schemas.microsoft.com/office/drawing/2014/main" id="{3E430886-77DE-254F-BF25-62D283BFBF3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8991" y="1248011"/>
            <a:ext cx="8693623" cy="3849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726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4E78F-9DAF-5444-8A0A-F642F5DC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6" y="542546"/>
            <a:ext cx="10515600" cy="1325563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bg1"/>
                </a:solidFill>
              </a:rPr>
              <a:t>2. </a:t>
            </a:r>
            <a:r>
              <a:rPr lang="en" sz="3600" dirty="0" smtClean="0">
                <a:solidFill>
                  <a:schemeClr val="bg1"/>
                </a:solidFill>
              </a:rPr>
              <a:t>Klik </a:t>
            </a:r>
            <a:r>
              <a:rPr lang="en" sz="3600" dirty="0">
                <a:solidFill>
                  <a:schemeClr val="bg1"/>
                </a:solidFill>
              </a:rPr>
              <a:t>menu Edit Page Phrases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Google Shape;100;p18">
            <a:extLst>
              <a:ext uri="{FF2B5EF4-FFF2-40B4-BE49-F238E27FC236}">
                <a16:creationId xmlns="" xmlns:a16="http://schemas.microsoft.com/office/drawing/2014/main" id="{996DEE3F-91FF-6645-942A-51466EEA4F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2049512"/>
            <a:ext cx="9634832" cy="3322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18">
            <a:extLst>
              <a:ext uri="{FF2B5EF4-FFF2-40B4-BE49-F238E27FC236}">
                <a16:creationId xmlns="" xmlns:a16="http://schemas.microsoft.com/office/drawing/2014/main" id="{7C201E03-7B72-FF46-8799-B82AB928A99F}"/>
              </a:ext>
            </a:extLst>
          </p:cNvPr>
          <p:cNvSpPr/>
          <p:nvPr/>
        </p:nvSpPr>
        <p:spPr>
          <a:xfrm rot="-3090891">
            <a:off x="2884303" y="4316926"/>
            <a:ext cx="1587293" cy="6758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944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;p19">
            <a:extLst>
              <a:ext uri="{FF2B5EF4-FFF2-40B4-BE49-F238E27FC236}">
                <a16:creationId xmlns="" xmlns:a16="http://schemas.microsoft.com/office/drawing/2014/main" id="{43BF4DB1-47CE-6141-8393-03D76BF84D80}"/>
              </a:ext>
            </a:extLst>
          </p:cNvPr>
          <p:cNvSpPr txBox="1">
            <a:spLocks/>
          </p:cNvSpPr>
          <p:nvPr/>
        </p:nvSpPr>
        <p:spPr>
          <a:xfrm>
            <a:off x="1393546" y="576934"/>
            <a:ext cx="8222100" cy="76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d-ID" dirty="0" smtClean="0">
                <a:solidFill>
                  <a:schemeClr val="bg1"/>
                </a:solidFill>
              </a:rPr>
              <a:t>3. Lakukan Perubahan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>
                <a:solidFill>
                  <a:schemeClr val="bg1"/>
                </a:solidFill>
              </a:rPr>
              <a:t>:  </a:t>
            </a:r>
          </a:p>
        </p:txBody>
      </p:sp>
      <p:pic>
        <p:nvPicPr>
          <p:cNvPr id="5" name="Google Shape;108;p19">
            <a:extLst>
              <a:ext uri="{FF2B5EF4-FFF2-40B4-BE49-F238E27FC236}">
                <a16:creationId xmlns="" xmlns:a16="http://schemas.microsoft.com/office/drawing/2014/main" id="{99282F6D-AFAA-CE4C-B1AE-3C55B51A881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8125" y="2021322"/>
            <a:ext cx="9344424" cy="103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9;p19">
            <a:extLst>
              <a:ext uri="{FF2B5EF4-FFF2-40B4-BE49-F238E27FC236}">
                <a16:creationId xmlns="" xmlns:a16="http://schemas.microsoft.com/office/drawing/2014/main" id="{2B805E27-1E57-9B40-9DF2-DC92B7F808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125" y="4006674"/>
            <a:ext cx="9344428" cy="11011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0;p19">
            <a:extLst>
              <a:ext uri="{FF2B5EF4-FFF2-40B4-BE49-F238E27FC236}">
                <a16:creationId xmlns="" xmlns:a16="http://schemas.microsoft.com/office/drawing/2014/main" id="{0C44B996-AB05-BC48-AA58-32E54DFF9883}"/>
              </a:ext>
            </a:extLst>
          </p:cNvPr>
          <p:cNvSpPr txBox="1"/>
          <p:nvPr/>
        </p:nvSpPr>
        <p:spPr>
          <a:xfrm>
            <a:off x="1442454" y="1344634"/>
            <a:ext cx="8610536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Eprint_fieldname_contributors_id </a:t>
            </a:r>
            <a:r>
              <a:rPr lang="id-ID" sz="24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menjadi </a:t>
            </a:r>
            <a:r>
              <a:rPr lang="id-ID" sz="24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NIDN</a:t>
            </a:r>
            <a:endParaRPr sz="2400" i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11;p19">
            <a:extLst>
              <a:ext uri="{FF2B5EF4-FFF2-40B4-BE49-F238E27FC236}">
                <a16:creationId xmlns="" xmlns:a16="http://schemas.microsoft.com/office/drawing/2014/main" id="{13B028A0-86AF-2140-B312-DF9D5BD0E12C}"/>
              </a:ext>
            </a:extLst>
          </p:cNvPr>
          <p:cNvSpPr txBox="1"/>
          <p:nvPr/>
        </p:nvSpPr>
        <p:spPr>
          <a:xfrm>
            <a:off x="1442454" y="3425380"/>
            <a:ext cx="7663479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Eprint_fieldname_creators_id </a:t>
            </a:r>
            <a:r>
              <a:rPr lang="id-ID" sz="24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menjadi NIM</a:t>
            </a:r>
            <a:endParaRPr sz="2400" i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Google Shape;112;p19">
            <a:extLst>
              <a:ext uri="{FF2B5EF4-FFF2-40B4-BE49-F238E27FC236}">
                <a16:creationId xmlns="" xmlns:a16="http://schemas.microsoft.com/office/drawing/2014/main" id="{F26A4AF4-2A62-3247-A708-7FBCF4103E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68" y="2275397"/>
            <a:ext cx="308550" cy="3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19">
            <a:extLst>
              <a:ext uri="{FF2B5EF4-FFF2-40B4-BE49-F238E27FC236}">
                <a16:creationId xmlns="" xmlns:a16="http://schemas.microsoft.com/office/drawing/2014/main" id="{F26A4AF4-2A62-3247-A708-7FBCF4103E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31" y="4259620"/>
            <a:ext cx="308550" cy="37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1;p19">
            <a:extLst>
              <a:ext uri="{FF2B5EF4-FFF2-40B4-BE49-F238E27FC236}">
                <a16:creationId xmlns="" xmlns:a16="http://schemas.microsoft.com/office/drawing/2014/main" id="{13B028A0-86AF-2140-B312-DF9D5BD0E12C}"/>
              </a:ext>
            </a:extLst>
          </p:cNvPr>
          <p:cNvSpPr txBox="1"/>
          <p:nvPr/>
        </p:nvSpPr>
        <p:spPr>
          <a:xfrm>
            <a:off x="1594853" y="5351989"/>
            <a:ext cx="7663479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id-ID" sz="24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alu simpan perubahan dengan klik </a:t>
            </a:r>
            <a:r>
              <a:rPr lang="id-ID" sz="2400" i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save</a:t>
            </a:r>
            <a:endParaRPr sz="2400" i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1433" y="2445461"/>
            <a:ext cx="445159" cy="18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07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306A2-4526-6A48-A37F-E81A99F4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4. Format isian saat input data (Creators)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D6BDC6-B32A-7442-9267-D5EFB532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Creators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merupakan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penulis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Skripsi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Family 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Name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belakang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mahasiswa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Given 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Name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nama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depan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mahasiswa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ID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NIM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isi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nim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dilanjutkan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nim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mahasiswa</a:t>
            </a:r>
            <a:r>
              <a:rPr lang="en-ID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Google Shape;118;p20">
            <a:extLst>
              <a:ext uri="{FF2B5EF4-FFF2-40B4-BE49-F238E27FC236}">
                <a16:creationId xmlns="" xmlns:a16="http://schemas.microsoft.com/office/drawing/2014/main" id="{50A63338-972A-7A45-99C3-DA644564C7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690688"/>
            <a:ext cx="9557657" cy="2387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18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1411</Words>
  <Application>Microsoft Office PowerPoint</Application>
  <PresentationFormat>Custom</PresentationFormat>
  <Paragraphs>217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TUJUAN STANDARDISASI</vt:lpstr>
      <vt:lpstr>PowerPoint Presentation</vt:lpstr>
      <vt:lpstr>PowerPoint Presentation</vt:lpstr>
      <vt:lpstr>PowerPoint Presentation</vt:lpstr>
      <vt:lpstr>1. LOGIN</vt:lpstr>
      <vt:lpstr>2. Klik menu Edit Page Phrases</vt:lpstr>
      <vt:lpstr>PowerPoint Presentation</vt:lpstr>
      <vt:lpstr>4. Format isian saat input data (Creators)</vt:lpstr>
      <vt:lpstr>4. Format isian saat input data (Contributors)</vt:lpstr>
      <vt:lpstr>4. Format isian saat input data (Publication Details)</vt:lpstr>
      <vt:lpstr>Pastikan Perubahan Telah Berhasil dengan cara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Pilih Text, lalu 9. Klik next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RAMA</dc:title>
  <cp:lastModifiedBy>ismail - [2010]</cp:lastModifiedBy>
  <cp:revision>156</cp:revision>
  <dcterms:created xsi:type="dcterms:W3CDTF">2019-07-12T16:35:19Z</dcterms:created>
  <dcterms:modified xsi:type="dcterms:W3CDTF">2019-10-15T14:13:03Z</dcterms:modified>
</cp:coreProperties>
</file>