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8" r:id="rId4"/>
  </p:sldMasterIdLst>
  <p:notesMasterIdLst>
    <p:notesMasterId r:id="rId42"/>
  </p:notesMasterIdLst>
  <p:sldIdLst>
    <p:sldId id="276" r:id="rId5"/>
    <p:sldId id="4414" r:id="rId6"/>
    <p:sldId id="3499" r:id="rId7"/>
    <p:sldId id="4345" r:id="rId8"/>
    <p:sldId id="280" r:id="rId9"/>
    <p:sldId id="282" r:id="rId10"/>
    <p:sldId id="283" r:id="rId11"/>
    <p:sldId id="4346" r:id="rId12"/>
    <p:sldId id="281" r:id="rId13"/>
    <p:sldId id="4401" r:id="rId14"/>
    <p:sldId id="257" r:id="rId15"/>
    <p:sldId id="259" r:id="rId16"/>
    <p:sldId id="258" r:id="rId17"/>
    <p:sldId id="260" r:id="rId18"/>
    <p:sldId id="261" r:id="rId19"/>
    <p:sldId id="262" r:id="rId20"/>
    <p:sldId id="4418" r:id="rId21"/>
    <p:sldId id="4419" r:id="rId22"/>
    <p:sldId id="4420" r:id="rId23"/>
    <p:sldId id="4416" r:id="rId24"/>
    <p:sldId id="4403" r:id="rId25"/>
    <p:sldId id="4404" r:id="rId26"/>
    <p:sldId id="4438" r:id="rId27"/>
    <p:sldId id="4422" r:id="rId28"/>
    <p:sldId id="4447" r:id="rId29"/>
    <p:sldId id="4450" r:id="rId30"/>
    <p:sldId id="4452" r:id="rId31"/>
    <p:sldId id="275" r:id="rId32"/>
    <p:sldId id="4406" r:id="rId33"/>
    <p:sldId id="4446" r:id="rId34"/>
    <p:sldId id="4426" r:id="rId35"/>
    <p:sldId id="4434" r:id="rId36"/>
    <p:sldId id="4427" r:id="rId37"/>
    <p:sldId id="4428" r:id="rId38"/>
    <p:sldId id="4429" r:id="rId39"/>
    <p:sldId id="4424" r:id="rId40"/>
    <p:sldId id="4410" r:id="rId41"/>
  </p:sldIdLst>
  <p:sldSz cx="12192000" cy="6858000"/>
  <p:notesSz cx="6807200" cy="99393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141"/>
    <a:srgbClr val="FD3939"/>
    <a:srgbClr val="F64440"/>
    <a:srgbClr val="FF3737"/>
    <a:srgbClr val="FF2121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95407" autoAdjust="0"/>
  </p:normalViewPr>
  <p:slideViewPr>
    <p:cSldViewPr snapToGrid="0">
      <p:cViewPr varScale="1">
        <p:scale>
          <a:sx n="88" d="100"/>
          <a:sy n="88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wi_an\Documents\WEO%20KEM%20Region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wnloads%20BI\Untitled%20Analysis53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wnloads%20BI\70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wnloads%20BI\Untitled%20Analysis610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PEKERJAAN_2020\KEMENDIKBUD+Dikti\data_bi\unsri\Target%20PNBP%20Unsri%202016-2018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Pertumbuhan</a:t>
            </a:r>
            <a: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PDB (%,</a:t>
            </a:r>
            <a:r>
              <a:rPr lang="en-US" sz="1400" b="1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baseline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yoy</a:t>
            </a:r>
            <a:r>
              <a:rPr lang="en-US" sz="1400" b="1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Dunia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0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CE-4908-8C6F-E829E6E0A1F3}"/>
              </c:ext>
            </c:extLst>
          </c:dPt>
          <c:dPt>
            <c:idx val="1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CE-4908-8C6F-E829E6E0A1F3}"/>
              </c:ext>
            </c:extLst>
          </c:dPt>
          <c:dLbls>
            <c:dLbl>
              <c:idx val="0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7CE-4908-8C6F-E829E6E0A1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CE-4908-8C6F-E829E6E0A1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CE-4908-8C6F-E829E6E0A1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CE-4908-8C6F-E829E6E0A1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'WEO_Data (7)'!$F$1:$P$1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'WEO_Data (7)'!$F$2:$P$2</c:f>
              <c:numCache>
                <c:formatCode>0.00</c:formatCode>
                <c:ptCount val="11"/>
                <c:pt idx="0">
                  <c:v>5.4119999999999999</c:v>
                </c:pt>
                <c:pt idx="1">
                  <c:v>4.2869999999999999</c:v>
                </c:pt>
                <c:pt idx="2">
                  <c:v>3.5089999999999999</c:v>
                </c:pt>
                <c:pt idx="3">
                  <c:v>3.484</c:v>
                </c:pt>
                <c:pt idx="4">
                  <c:v>3.5870000000000002</c:v>
                </c:pt>
                <c:pt idx="5">
                  <c:v>3.4550000000000001</c:v>
                </c:pt>
                <c:pt idx="6">
                  <c:v>3.39</c:v>
                </c:pt>
                <c:pt idx="7">
                  <c:v>3.8109999999999999</c:v>
                </c:pt>
                <c:pt idx="8">
                  <c:v>3.605</c:v>
                </c:pt>
                <c:pt idx="9">
                  <c:v>3.0129999999999999</c:v>
                </c:pt>
                <c:pt idx="10">
                  <c:v>3.41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7CE-4908-8C6F-E829E6E0A1F3}"/>
            </c:ext>
          </c:extLst>
        </c:ser>
        <c:ser>
          <c:idx val="0"/>
          <c:order val="1"/>
          <c:tx>
            <c:v>Negara Maju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7CE-4908-8C6F-E829E6E0A1F3}"/>
              </c:ext>
            </c:extLst>
          </c:dPt>
          <c:dPt>
            <c:idx val="11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7CE-4908-8C6F-E829E6E0A1F3}"/>
              </c:ext>
            </c:extLst>
          </c:dPt>
          <c:dLbls>
            <c:dLbl>
              <c:idx val="0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7CE-4908-8C6F-E829E6E0A1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7CE-4908-8C6F-E829E6E0A1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7CE-4908-8C6F-E829E6E0A1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7CE-4908-8C6F-E829E6E0A1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'WEO_Data (7)'!$F$1:$P$1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'WEO_Data (7)'!$F$3:$P$3</c:f>
              <c:numCache>
                <c:formatCode>0.00</c:formatCode>
                <c:ptCount val="11"/>
                <c:pt idx="0">
                  <c:v>3.0870000000000002</c:v>
                </c:pt>
                <c:pt idx="1">
                  <c:v>1.744</c:v>
                </c:pt>
                <c:pt idx="2">
                  <c:v>1.202</c:v>
                </c:pt>
                <c:pt idx="3">
                  <c:v>1.39</c:v>
                </c:pt>
                <c:pt idx="4">
                  <c:v>2.0939999999999999</c:v>
                </c:pt>
                <c:pt idx="5">
                  <c:v>2.3319999999999999</c:v>
                </c:pt>
                <c:pt idx="6">
                  <c:v>1.726</c:v>
                </c:pt>
                <c:pt idx="7">
                  <c:v>2.4620000000000002</c:v>
                </c:pt>
                <c:pt idx="8">
                  <c:v>2.2730000000000001</c:v>
                </c:pt>
                <c:pt idx="9">
                  <c:v>1.6759999999999999</c:v>
                </c:pt>
                <c:pt idx="10">
                  <c:v>1.6719999999999999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27CE-4908-8C6F-E829E6E0A1F3}"/>
            </c:ext>
          </c:extLst>
        </c:ser>
        <c:ser>
          <c:idx val="2"/>
          <c:order val="2"/>
          <c:tx>
            <c:v>Negara Berkembang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0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7CE-4908-8C6F-E829E6E0A1F3}"/>
              </c:ext>
            </c:extLst>
          </c:dPt>
          <c:dPt>
            <c:idx val="11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7CE-4908-8C6F-E829E6E0A1F3}"/>
              </c:ext>
            </c:extLst>
          </c:dPt>
          <c:dLbls>
            <c:dLbl>
              <c:idx val="0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7CE-4908-8C6F-E829E6E0A1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7CE-4908-8C6F-E829E6E0A1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7CE-4908-8C6F-E829E6E0A1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7CE-4908-8C6F-E829E6E0A1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'WEO_Data (7)'!$F$1:$P$1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'WEO_Data (7)'!$F$8:$P$8</c:f>
              <c:numCache>
                <c:formatCode>0.00</c:formatCode>
                <c:ptCount val="11"/>
                <c:pt idx="0">
                  <c:v>7.42</c:v>
                </c:pt>
                <c:pt idx="1">
                  <c:v>6.3970000000000002</c:v>
                </c:pt>
                <c:pt idx="2">
                  <c:v>5.35</c:v>
                </c:pt>
                <c:pt idx="3">
                  <c:v>5.0979999999999999</c:v>
                </c:pt>
                <c:pt idx="4">
                  <c:v>4.7110000000000003</c:v>
                </c:pt>
                <c:pt idx="5">
                  <c:v>4.2850000000000001</c:v>
                </c:pt>
                <c:pt idx="6">
                  <c:v>4.5880000000000001</c:v>
                </c:pt>
                <c:pt idx="7">
                  <c:v>4.7629999999999999</c:v>
                </c:pt>
                <c:pt idx="8">
                  <c:v>4.524</c:v>
                </c:pt>
                <c:pt idx="9">
                  <c:v>3.9169999999999998</c:v>
                </c:pt>
                <c:pt idx="10">
                  <c:v>4.5529999999999999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27CE-4908-8C6F-E829E6E0A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099792"/>
        <c:axId val="1218100880"/>
      </c:lineChart>
      <c:catAx>
        <c:axId val="121809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218100880"/>
        <c:crosses val="autoZero"/>
        <c:auto val="1"/>
        <c:lblAlgn val="ctr"/>
        <c:lblOffset val="100"/>
        <c:noMultiLvlLbl val="0"/>
      </c:catAx>
      <c:valAx>
        <c:axId val="121810088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218099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000022656151862"/>
          <c:y val="0.93352937315178541"/>
          <c:w val="0.89999977343848137"/>
          <c:h val="6.6470626848214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06-437D-9DE7-897BC6C0FC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06-437D-9DE7-897BC6C0FC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06-437D-9DE7-897BC6C0FC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06-437D-9DE7-897BC6C0FCBC}"/>
              </c:ext>
            </c:extLst>
          </c:dPt>
          <c:dPt>
            <c:idx val="4"/>
            <c:bubble3D val="0"/>
            <c:explosion val="22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06-437D-9DE7-897BC6C0FCBC}"/>
              </c:ext>
            </c:extLst>
          </c:dPt>
          <c:dPt>
            <c:idx val="5"/>
            <c:bubble3D val="0"/>
            <c:explosion val="1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C06-437D-9DE7-897BC6C0FC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C06-437D-9DE7-897BC6C0FCBC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d-ID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C06-437D-9DE7-897BC6C0FCB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rgbClr val="FF0000"/>
                      </a:solidFill>
                      <a:latin typeface="Corbel" panose="020B0503020204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d-ID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'[Penelitian Unsri 2015 - 2019.xlsx]Sheet4'!$D$7:$D$12,'[Penelitian Unsri 2015 - 2019.xlsx]Sheet4'!$D$23</c:f>
              <c:strCache>
                <c:ptCount val="7"/>
                <c:pt idx="0">
                  <c:v>Penelitian Terapan Unggulan Perguruan Tinggi</c:v>
                </c:pt>
                <c:pt idx="1">
                  <c:v>Penelitian Dasar Unggulan Perguruan Tinggi</c:v>
                </c:pt>
                <c:pt idx="2">
                  <c:v>Penelitian Produk Terapan</c:v>
                </c:pt>
                <c:pt idx="3">
                  <c:v>Penelitian Berbasis Kompetensi</c:v>
                </c:pt>
                <c:pt idx="4">
                  <c:v>Penelitian Disertasi Doktor</c:v>
                </c:pt>
                <c:pt idx="5">
                  <c:v>Penelitian Pendidikan Magister menuju Doktor untuk Sarjana Unggul</c:v>
                </c:pt>
                <c:pt idx="6">
                  <c:v>Lainnya</c:v>
                </c:pt>
              </c:strCache>
            </c:strRef>
          </c:cat>
          <c:val>
            <c:numRef>
              <c:f>'[Penelitian Unsri 2015 - 2019.xlsx]Sheet4'!$E$7:$E$12,'[Penelitian Unsri 2015 - 2019.xlsx]Sheet4'!$E$23</c:f>
              <c:numCache>
                <c:formatCode>_(* #,##0_);_(* \(#,##0\);_(* "-"_);_(@_)</c:formatCode>
                <c:ptCount val="7"/>
                <c:pt idx="0">
                  <c:v>6877.1819999999998</c:v>
                </c:pt>
                <c:pt idx="1">
                  <c:v>4855.7659749999993</c:v>
                </c:pt>
                <c:pt idx="2">
                  <c:v>4708.6009999999997</c:v>
                </c:pt>
                <c:pt idx="3">
                  <c:v>2618.183</c:v>
                </c:pt>
                <c:pt idx="4">
                  <c:v>2228.7800000000002</c:v>
                </c:pt>
                <c:pt idx="5">
                  <c:v>2190.3000000000002</c:v>
                </c:pt>
                <c:pt idx="6">
                  <c:v>6202.6670000000004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C06-437D-9DE7-897BC6C0FCB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FFC000">
            <a:lumMod val="5000"/>
            <a:lumOff val="95000"/>
          </a:srgbClr>
        </a:gs>
        <a:gs pos="74000">
          <a:srgbClr val="FFC000">
            <a:lumMod val="45000"/>
            <a:lumOff val="55000"/>
          </a:srgbClr>
        </a:gs>
        <a:gs pos="83000">
          <a:srgbClr val="FFC000">
            <a:lumMod val="45000"/>
            <a:lumOff val="55000"/>
          </a:srgbClr>
        </a:gs>
        <a:gs pos="100000">
          <a:srgbClr val="FFC000">
            <a:lumMod val="30000"/>
            <a:lumOff val="70000"/>
          </a:srgbClr>
        </a:gs>
      </a:gsLst>
      <a:lin ang="5400000" scaled="1"/>
      <a:tileRect/>
    </a:gradFill>
    <a:ln>
      <a:solidFill>
        <a:srgbClr val="FFC000">
          <a:lumMod val="40000"/>
          <a:lumOff val="60000"/>
        </a:srgbClr>
      </a:solidFill>
    </a:ln>
    <a:effectLst/>
  </c:spPr>
  <c:txPr>
    <a:bodyPr/>
    <a:lstStyle/>
    <a:p>
      <a:pPr>
        <a:defRPr/>
      </a:pPr>
      <a:endParaRPr lang="id-ID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895539144738E-2"/>
          <c:y val="4.9481356522342403E-2"/>
          <c:w val="0.94540509681367202"/>
          <c:h val="0.79415760825923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27759024714E-2"/>
                  <c:y val="8.158508907228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665541482840102E-3"/>
                  <c:y val="8.158508907228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8327707414198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40534927185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277590247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832770741419899E-3"/>
                  <c:y val="-2.447552672168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02207219771213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9.0220721977121304E-3"/>
                  <c:y val="2.039627226807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B5-4A03-906D-27F6A4FFD8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92D050"/>
                    </a:solidFill>
                    <a:latin typeface="Tahoma" charset="0"/>
                    <a:ea typeface="Tahoma" charset="0"/>
                    <a:cs typeface="Tahoma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KEMENHAN</c:v>
                </c:pt>
                <c:pt idx="1">
                  <c:v>KEMEN PUPR</c:v>
                </c:pt>
                <c:pt idx="2">
                  <c:v>POLRI</c:v>
                </c:pt>
                <c:pt idx="3">
                  <c:v>KEMENAG</c:v>
                </c:pt>
                <c:pt idx="4">
                  <c:v>KEMENSOS</c:v>
                </c:pt>
                <c:pt idx="5">
                  <c:v>KEMENKES</c:v>
                </c:pt>
                <c:pt idx="6">
                  <c:v>KEMENHUB</c:v>
                </c:pt>
                <c:pt idx="7">
                  <c:v>KEMENRISTEK DIKTI</c:v>
                </c:pt>
                <c:pt idx="8">
                  <c:v>KEMENKEU</c:v>
                </c:pt>
                <c:pt idx="9">
                  <c:v>KEMENDIKBUD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106.7</c:v>
                </c:pt>
                <c:pt idx="1">
                  <c:v>102.5</c:v>
                </c:pt>
                <c:pt idx="2">
                  <c:v>98.1</c:v>
                </c:pt>
                <c:pt idx="3">
                  <c:v>59.4</c:v>
                </c:pt>
                <c:pt idx="4">
                  <c:v>41.2</c:v>
                </c:pt>
                <c:pt idx="5">
                  <c:v>57.3</c:v>
                </c:pt>
                <c:pt idx="6">
                  <c:v>45.1</c:v>
                </c:pt>
                <c:pt idx="7">
                  <c:v>43.2</c:v>
                </c:pt>
                <c:pt idx="8">
                  <c:v>33.5</c:v>
                </c:pt>
                <c:pt idx="9">
                  <c:v>39.4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B5-4A03-906D-27F6A4FFD8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665541482839703E-3"/>
                  <c:y val="-4.8951053443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4053492718539E-2"/>
                  <c:y val="-3.73927338607461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110360988560201E-3"/>
                  <c:y val="-4.8951053443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3879512356998E-3"/>
                  <c:y val="-7.47854677214925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76655414828405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832770741419899E-3"/>
                  <c:y val="-2.855478117530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5110360988559802E-3"/>
                  <c:y val="8.1585089072287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3832770741419899E-3"/>
                  <c:y val="-1.2237763360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CB5-4A03-906D-27F6A4FFD8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Tahoma" charset="0"/>
                    <a:ea typeface="Tahoma" charset="0"/>
                    <a:cs typeface="Tahoma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KEMENHAN</c:v>
                </c:pt>
                <c:pt idx="1">
                  <c:v>KEMEN PUPR</c:v>
                </c:pt>
                <c:pt idx="2">
                  <c:v>POLRI</c:v>
                </c:pt>
                <c:pt idx="3">
                  <c:v>KEMENAG</c:v>
                </c:pt>
                <c:pt idx="4">
                  <c:v>KEMENSOS</c:v>
                </c:pt>
                <c:pt idx="5">
                  <c:v>KEMENKES</c:v>
                </c:pt>
                <c:pt idx="6">
                  <c:v>KEMENHUB</c:v>
                </c:pt>
                <c:pt idx="7">
                  <c:v>KEMENRISTEK DIKTI</c:v>
                </c:pt>
                <c:pt idx="8">
                  <c:v>KEMENKEU</c:v>
                </c:pt>
                <c:pt idx="9">
                  <c:v>KEMENDIKBUD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109.6</c:v>
                </c:pt>
                <c:pt idx="1">
                  <c:v>111.8</c:v>
                </c:pt>
                <c:pt idx="2">
                  <c:v>94.3</c:v>
                </c:pt>
                <c:pt idx="3">
                  <c:v>60.2</c:v>
                </c:pt>
                <c:pt idx="4">
                  <c:v>57.2</c:v>
                </c:pt>
                <c:pt idx="5">
                  <c:v>57.8</c:v>
                </c:pt>
                <c:pt idx="6">
                  <c:v>41.4</c:v>
                </c:pt>
                <c:pt idx="7">
                  <c:v>40.4</c:v>
                </c:pt>
                <c:pt idx="8">
                  <c:v>36.9</c:v>
                </c:pt>
                <c:pt idx="9">
                  <c:v>35.1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CB5-4A03-906D-27F6A4FFD8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376716382134E-17"/>
                  <c:y val="8.1585089072287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555180494279702E-3"/>
                  <c:y val="1.223776336084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832770741420702E-3"/>
                  <c:y val="-6.9347325711444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27759024714E-3"/>
                  <c:y val="-4.0792544536143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3832770741419002E-3"/>
                  <c:y val="-2.855478117530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7665541482838099E-3"/>
                  <c:y val="-4.0792544536143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63879512356998E-3"/>
                  <c:y val="-1.2237763360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CB5-4A03-906D-27F6A4FFD83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3832770741419899E-3"/>
                  <c:y val="-1.223776336084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CB5-4A03-906D-27F6A4FFD8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Tahoma" charset="0"/>
                    <a:ea typeface="Tahoma" charset="0"/>
                    <a:cs typeface="Tahoma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KEMENHAN</c:v>
                </c:pt>
                <c:pt idx="1">
                  <c:v>KEMEN PUPR</c:v>
                </c:pt>
                <c:pt idx="2">
                  <c:v>POLRI</c:v>
                </c:pt>
                <c:pt idx="3">
                  <c:v>KEMENAG</c:v>
                </c:pt>
                <c:pt idx="4">
                  <c:v>KEMENSOS</c:v>
                </c:pt>
                <c:pt idx="5">
                  <c:v>KEMENKES</c:v>
                </c:pt>
                <c:pt idx="6">
                  <c:v>KEMENHUB</c:v>
                </c:pt>
                <c:pt idx="7">
                  <c:v>KEMENRISTEK DIKTI</c:v>
                </c:pt>
                <c:pt idx="8">
                  <c:v>KEMENKEU</c:v>
                </c:pt>
                <c:pt idx="9">
                  <c:v>KEMENDIKBUD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131.19999999999999</c:v>
                </c:pt>
                <c:pt idx="1">
                  <c:v>120.2</c:v>
                </c:pt>
                <c:pt idx="2">
                  <c:v>104.7</c:v>
                </c:pt>
                <c:pt idx="3">
                  <c:v>65.099999999999994</c:v>
                </c:pt>
                <c:pt idx="4">
                  <c:v>62.8</c:v>
                </c:pt>
                <c:pt idx="5">
                  <c:v>57.4</c:v>
                </c:pt>
                <c:pt idx="6">
                  <c:v>43.1</c:v>
                </c:pt>
                <c:pt idx="7">
                  <c:v>42.2</c:v>
                </c:pt>
                <c:pt idx="8">
                  <c:v>37.200000000000003</c:v>
                </c:pt>
                <c:pt idx="9">
                  <c:v>36.300000000000011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CB5-4A03-906D-27F6A4FFD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018304"/>
        <c:axId val="1313015040"/>
      </c:barChart>
      <c:catAx>
        <c:axId val="13130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d-ID"/>
          </a:p>
        </c:txPr>
        <c:crossAx val="1313015040"/>
        <c:crosses val="autoZero"/>
        <c:auto val="1"/>
        <c:lblAlgn val="ctr"/>
        <c:lblOffset val="100"/>
        <c:noMultiLvlLbl val="0"/>
      </c:catAx>
      <c:valAx>
        <c:axId val="1313015040"/>
        <c:scaling>
          <c:orientation val="minMax"/>
          <c:max val="160"/>
        </c:scaling>
        <c:delete val="1"/>
        <c:axPos val="l"/>
        <c:numFmt formatCode="General" sourceLinked="1"/>
        <c:majorTickMark val="none"/>
        <c:minorTickMark val="none"/>
        <c:tickLblPos val="nextTo"/>
        <c:crossAx val="1313018304"/>
        <c:crosses val="autoZero"/>
        <c:crossBetween val="between"/>
        <c:majorUnit val="40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d-ID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d-ID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d-ID"/>
          </a:p>
        </c:txPr>
      </c:legendEntry>
      <c:layout>
        <c:manualLayout>
          <c:xMode val="edge"/>
          <c:yMode val="edge"/>
          <c:x val="0.75050516056313699"/>
          <c:y val="0.142877653844103"/>
          <c:w val="0.21362819525433699"/>
          <c:h val="0.101468724323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id-ID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147430392923409E-2"/>
          <c:y val="0.13425925925925927"/>
          <c:w val="0.8569963771861272"/>
          <c:h val="0.5696866855112381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'Grafik 4.1'!$B$3</c:f>
              <c:strCache>
                <c:ptCount val="1"/>
                <c:pt idx="0">
                  <c:v>Belanja Pemerintah Pusat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'Grafik 4.1'!$C$1:$I$1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Outlook
2019</c:v>
                </c:pt>
                <c:pt idx="5">
                  <c:v>RAPBN
2020</c:v>
                </c:pt>
              </c:strCache>
            </c:strRef>
          </c:cat>
          <c:val>
            <c:numRef>
              <c:f>'Grafik 4.1'!$C$3:$I$3</c:f>
              <c:numCache>
                <c:formatCode>_(* #,##0.00_);_(* \(#,##0.00\);_(* "-"??_);_(@_)</c:formatCode>
                <c:ptCount val="6"/>
                <c:pt idx="0">
                  <c:v>142.07922182578099</c:v>
                </c:pt>
                <c:pt idx="1">
                  <c:v>131.02492027605399</c:v>
                </c:pt>
                <c:pt idx="2">
                  <c:v>137.56030759965898</c:v>
                </c:pt>
                <c:pt idx="3">
                  <c:v>144.527758165465</c:v>
                </c:pt>
                <c:pt idx="4">
                  <c:v>153.89363853611599</c:v>
                </c:pt>
                <c:pt idx="5">
                  <c:v>169.89725099200001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85-4ACF-8C13-0504ADE2DBB7}"/>
            </c:ext>
          </c:extLst>
        </c:ser>
        <c:ser>
          <c:idx val="2"/>
          <c:order val="2"/>
          <c:tx>
            <c:strRef>
              <c:f>'Grafik 4.1'!$B$4</c:f>
              <c:strCache>
                <c:ptCount val="1"/>
                <c:pt idx="0">
                  <c:v>Transfer ke Daerah dan Dana Desa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'Grafik 4.1'!$C$1:$I$1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Outlook
2019</c:v>
                </c:pt>
                <c:pt idx="5">
                  <c:v>RAPBN
2020</c:v>
                </c:pt>
              </c:strCache>
            </c:strRef>
          </c:cat>
          <c:val>
            <c:numRef>
              <c:f>'Grafik 4.1'!$C$4:$I$4</c:f>
              <c:numCache>
                <c:formatCode>_(* #,##0.00_);_(* \(#,##0.00\);_(* "-"??_);_(@_)</c:formatCode>
                <c:ptCount val="6"/>
                <c:pt idx="0">
                  <c:v>248.19975719776386</c:v>
                </c:pt>
                <c:pt idx="1">
                  <c:v>234.78525405400001</c:v>
                </c:pt>
                <c:pt idx="2">
                  <c:v>258.04171959999996</c:v>
                </c:pt>
                <c:pt idx="3">
                  <c:v>272.20557999999994</c:v>
                </c:pt>
                <c:pt idx="4">
                  <c:v>303.53375013900001</c:v>
                </c:pt>
                <c:pt idx="5">
                  <c:v>306.85760754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85-4ACF-8C13-0504ADE2DBB7}"/>
            </c:ext>
          </c:extLst>
        </c:ser>
        <c:ser>
          <c:idx val="3"/>
          <c:order val="3"/>
          <c:tx>
            <c:strRef>
              <c:f>'Grafik 4.1'!$B$5</c:f>
              <c:strCache>
                <c:ptCount val="1"/>
                <c:pt idx="0">
                  <c:v>Pembiayaan Anggaran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'Grafik 4.1'!$C$1:$I$1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Outlook
2019</c:v>
                </c:pt>
                <c:pt idx="5">
                  <c:v>RAPBN
2020</c:v>
                </c:pt>
              </c:strCache>
            </c:strRef>
          </c:cat>
          <c:val>
            <c:numRef>
              <c:f>'Grafik 4.1'!$C$5:$I$5</c:f>
              <c:numCache>
                <c:formatCode>_(* #,##0.00_);_(* \(#,##0.00\);_(* "-"??_);_(@_)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10.5</c:v>
                </c:pt>
                <c:pt idx="3">
                  <c:v>15</c:v>
                </c:pt>
                <c:pt idx="4">
                  <c:v>20.99</c:v>
                </c:pt>
                <c:pt idx="5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85-4ACF-8C13-0504ADE2D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1316277632"/>
        <c:axId val="1316278176"/>
      </c:barChart>
      <c:lineChart>
        <c:grouping val="standard"/>
        <c:varyColors val="0"/>
        <c:ser>
          <c:idx val="0"/>
          <c:order val="0"/>
          <c:tx>
            <c:strRef>
              <c:f>'Grafik 4.1'!$B$2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'Grafik 4.1'!$C$1:$I$1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Outlook
2019</c:v>
                </c:pt>
                <c:pt idx="5">
                  <c:v>RAPBN
2020</c:v>
                </c:pt>
              </c:strCache>
            </c:strRef>
          </c:cat>
          <c:val>
            <c:numRef>
              <c:f>'Grafik 4.1'!$C$2:$I$2</c:f>
              <c:numCache>
                <c:formatCode>_(* #,##0.00_);_(* \(#,##0.00\);_(* "-"??_);_(@_)</c:formatCode>
                <c:ptCount val="6"/>
                <c:pt idx="0">
                  <c:v>390.27897902354482</c:v>
                </c:pt>
                <c:pt idx="1">
                  <c:v>370.810174330054</c:v>
                </c:pt>
                <c:pt idx="2">
                  <c:v>406.10202719965895</c:v>
                </c:pt>
                <c:pt idx="3">
                  <c:v>431.73333816546494</c:v>
                </c:pt>
                <c:pt idx="4">
                  <c:v>478.417388675116</c:v>
                </c:pt>
                <c:pt idx="5">
                  <c:v>505.75485853200001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285-4ACF-8C13-0504ADE2D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277632"/>
        <c:axId val="1316278176"/>
      </c:lineChart>
      <c:scatterChart>
        <c:scatterStyle val="smoothMarker"/>
        <c:varyColors val="0"/>
        <c:ser>
          <c:idx val="4"/>
          <c:order val="4"/>
          <c:tx>
            <c:strRef>
              <c:f>'Grafik 4.1'!$B$6</c:f>
              <c:strCache>
                <c:ptCount val="1"/>
                <c:pt idx="0">
                  <c:v>Pertumbuhan (%)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356476645089881E-2"/>
                  <c:y val="3.67991501582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C3-4F59-B7ED-4F29CD7F33D0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'Grafik 4.1'!$C$1:$I$1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Outlook
2019</c:v>
                </c:pt>
                <c:pt idx="5">
                  <c:v>RAPBN
2020</c:v>
                </c:pt>
              </c:strCache>
            </c:strRef>
          </c:xVal>
          <c:yVal>
            <c:numRef>
              <c:f>'Grafik 4.1'!$C$6:$I$6</c:f>
              <c:numCache>
                <c:formatCode>_(* #,##0.00_);_(* \(#,##0.00\);_(* "-"??_);_(@_)</c:formatCode>
                <c:ptCount val="6"/>
                <c:pt idx="0">
                  <c:v>10.445433805722852</c:v>
                </c:pt>
                <c:pt idx="1">
                  <c:v>-4.9884328236690161</c:v>
                </c:pt>
                <c:pt idx="2">
                  <c:v>9.5174985242427752</c:v>
                </c:pt>
                <c:pt idx="3">
                  <c:v>6.3115446979052958</c:v>
                </c:pt>
                <c:pt idx="4">
                  <c:v>10.813167847547382</c:v>
                </c:pt>
                <c:pt idx="5">
                  <c:v>5.7141463717675114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9285-4ACF-8C13-0504ADE2D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6276000"/>
        <c:axId val="1316275456"/>
      </c:scatterChart>
      <c:catAx>
        <c:axId val="131627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16278176"/>
        <c:crosses val="autoZero"/>
        <c:auto val="1"/>
        <c:lblAlgn val="ctr"/>
        <c:lblOffset val="100"/>
        <c:noMultiLvlLbl val="0"/>
      </c:catAx>
      <c:valAx>
        <c:axId val="13162781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_);_(* \(#,##0.0\);_(* &quot;-&quot;?_);_(@_)" sourceLinked="0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16277632"/>
        <c:crosses val="autoZero"/>
        <c:crossBetween val="between"/>
      </c:valAx>
      <c:valAx>
        <c:axId val="1316275456"/>
        <c:scaling>
          <c:orientation val="minMax"/>
          <c:max val="35"/>
          <c:min val="-15"/>
        </c:scaling>
        <c:delete val="0"/>
        <c:axPos val="r"/>
        <c:numFmt formatCode="_(* #,##0.0_);_(* \(#,##0.0\);_(* &quot;-&quot;?_);_(@_)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16276000"/>
        <c:crosses val="max"/>
        <c:crossBetween val="midCat"/>
      </c:valAx>
      <c:valAx>
        <c:axId val="131627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6275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589939988202966"/>
          <c:w val="1"/>
          <c:h val="0.13538508323995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lt1">
          <a:shade val="50000"/>
        </a:schemeClr>
      </a:solidFill>
      <a:round/>
    </a:ln>
    <a:effectLst/>
  </c:spPr>
  <c:txPr>
    <a:bodyPr/>
    <a:lstStyle/>
    <a:p>
      <a:pPr>
        <a:defRPr/>
      </a:pPr>
      <a:endParaRPr lang="id-ID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sz="1200" b="1"/>
              <a:t>ALOKASI</a:t>
            </a:r>
            <a:r>
              <a:rPr lang="id-ID" sz="1200" b="1" baseline="0"/>
              <a:t> PAGU KEMENDIKBUD PER UNIT ESELON I TA 2020</a:t>
            </a:r>
            <a:r>
              <a:rPr lang="en-US" sz="1200" b="1"/>
              <a:t> </a:t>
            </a:r>
          </a:p>
        </c:rich>
      </c:tx>
      <c:layout>
        <c:manualLayout>
          <c:xMode val="edge"/>
          <c:yMode val="edge"/>
          <c:x val="0.14644444444444443"/>
          <c:y val="3.5767516773651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06434983966889E-2"/>
          <c:y val="0.12399222820608169"/>
          <c:w val="0.91193565016033107"/>
          <c:h val="0.4366201364527994"/>
        </c:manualLayout>
      </c:layout>
      <c:pie3DChart>
        <c:varyColors val="1"/>
        <c:ser>
          <c:idx val="0"/>
          <c:order val="0"/>
          <c:tx>
            <c:strRef>
              <c:f>'[Untitled Analysis530.xls]Untitled Analysis530'!$B$3</c:f>
              <c:strCache>
                <c:ptCount val="1"/>
                <c:pt idx="0">
                  <c:v>PAGU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33-4557-B6B7-6AE970F335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33-4557-B6B7-6AE970F335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33-4557-B6B7-6AE970F335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33-4557-B6B7-6AE970F335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33-4557-B6B7-6AE970F335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33-4557-B6B7-6AE970F335A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33-4557-B6B7-6AE970F335A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533-4557-B6B7-6AE970F335A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533-4557-B6B7-6AE970F335A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533-4557-B6B7-6AE970F335AC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33-4557-B6B7-6AE970F335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708202697749474E-2"/>
                  <c:y val="-2.9251927996054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33-4557-B6B7-6AE970F335A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94775802712316E-2"/>
                  <c:y val="4.56178992232540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533-4557-B6B7-6AE970F335A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2987836868706001E-2"/>
                  <c:y val="3.7361993448670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533-4557-B6B7-6AE970F335A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2055ECF7-F65C-427B-988C-27FA6D7B38FC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533-4557-B6B7-6AE970F335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'[Untitled Analysis530.xls]Untitled Analysis530'!$A$4:$A$13</c:f>
              <c:strCache>
                <c:ptCount val="10"/>
                <c:pt idx="0">
                  <c:v>023 01 SEKRETARIAT JENDERAL</c:v>
                </c:pt>
                <c:pt idx="1">
                  <c:v>023 02 INSPEKTORAT JENDERAL</c:v>
                </c:pt>
                <c:pt idx="2">
                  <c:v>023 03 DITJEN PENDIDIKAN DASAR DAN MENENGAH</c:v>
                </c:pt>
                <c:pt idx="3">
                  <c:v>023 05 DITJEN PENDIDIKAN ANAK USIA DINI DAN PENDIDIKAN MASYARAKAT</c:v>
                </c:pt>
                <c:pt idx="4">
                  <c:v>023 11 BADAN PENELITIAN DAN PENGEMBANGAN</c:v>
                </c:pt>
                <c:pt idx="5">
                  <c:v>023 13 BADAN PENGEMBANGAN BAHASA DAN PERBUKUAN</c:v>
                </c:pt>
                <c:pt idx="6">
                  <c:v>023 15 DITJEN KEBUDAYAAN</c:v>
                </c:pt>
                <c:pt idx="7">
                  <c:v>023 16 DITJEN GURU DAN TENAGA KEPENDIDIKAN</c:v>
                </c:pt>
                <c:pt idx="8">
                  <c:v>023 17 DITJEN PENDIDIKAN TINGGI</c:v>
                </c:pt>
                <c:pt idx="9">
                  <c:v>023 18 DIREKTORAT JENDERAL PENDIDIKAN VOKASI</c:v>
                </c:pt>
              </c:strCache>
            </c:strRef>
          </c:cat>
          <c:val>
            <c:numRef>
              <c:f>'[Untitled Analysis530.xls]Untitled Analysis530'!$B$4:$B$13</c:f>
              <c:numCache>
                <c:formatCode>_(* #,##0_);_(* \(#,##0\);_(* "-"_);_(@_)</c:formatCode>
                <c:ptCount val="10"/>
                <c:pt idx="0">
                  <c:v>2312624316000</c:v>
                </c:pt>
                <c:pt idx="1">
                  <c:v>150819770000</c:v>
                </c:pt>
                <c:pt idx="2">
                  <c:v>19474649720000</c:v>
                </c:pt>
                <c:pt idx="3">
                  <c:v>1650463169000</c:v>
                </c:pt>
                <c:pt idx="4">
                  <c:v>1014720467000</c:v>
                </c:pt>
                <c:pt idx="5">
                  <c:v>551557489000</c:v>
                </c:pt>
                <c:pt idx="6">
                  <c:v>1358482330000</c:v>
                </c:pt>
                <c:pt idx="7">
                  <c:v>9787859092000</c:v>
                </c:pt>
                <c:pt idx="8">
                  <c:v>36044836714000</c:v>
                </c:pt>
                <c:pt idx="9">
                  <c:v>3356655629000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533-4557-B6B7-6AE970F33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'[Untitled Analysis530.xls]Untitled Analysis530'!$C$3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6-A533-4557-B6B7-6AE970F335A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8-A533-4557-B6B7-6AE970F335A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A-A533-4557-B6B7-6AE970F335A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C-A533-4557-B6B7-6AE970F335A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E-A533-4557-B6B7-6AE970F335A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20-A533-4557-B6B7-6AE970F335AC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22-A533-4557-B6B7-6AE970F335AC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24-A533-4557-B6B7-6AE970F335AC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26-A533-4557-B6B7-6AE970F335AC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28-A533-4557-B6B7-6AE970F335AC}"/>
                    </c:ext>
                  </c:extLst>
                </c:dPt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'[Untitled Analysis530.xls]Untitled Analysis530'!$A$4:$A$13</c15:sqref>
                        </c15:formulaRef>
                      </c:ext>
                    </c:extLst>
                    <c:strCache>
                      <c:ptCount val="10"/>
                      <c:pt idx="0">
                        <c:v>023 01 SEKRETARIAT JENDERAL</c:v>
                      </c:pt>
                      <c:pt idx="1">
                        <c:v>023 02 INSPEKTORAT JENDERAL</c:v>
                      </c:pt>
                      <c:pt idx="2">
                        <c:v>023 03 DITJEN PENDIDIKAN DASAR DAN MENENGAH</c:v>
                      </c:pt>
                      <c:pt idx="3">
                        <c:v>023 05 DITJEN PENDIDIKAN ANAK USIA DINI DAN PENDIDIKAN MASYARAKAT</c:v>
                      </c:pt>
                      <c:pt idx="4">
                        <c:v>023 11 BADAN PENELITIAN DAN PENGEMBANGAN</c:v>
                      </c:pt>
                      <c:pt idx="5">
                        <c:v>023 13 BADAN PENGEMBANGAN BAHASA DAN PERBUKUAN</c:v>
                      </c:pt>
                      <c:pt idx="6">
                        <c:v>023 15 DITJEN KEBUDAYAAN</c:v>
                      </c:pt>
                      <c:pt idx="7">
                        <c:v>023 16 DITJEN GURU DAN TENAGA KEPENDIDIKAN</c:v>
                      </c:pt>
                      <c:pt idx="8">
                        <c:v>023 17 DITJEN PENDIDIKAN TINGGI</c:v>
                      </c:pt>
                      <c:pt idx="9">
                        <c:v>023 18 DIREKTORAT JENDERAL PENDIDIKAN VOKASI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'[Untitled Analysis530.xls]Untitled Analysis530'!$C$4:$C$13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3.0548781910012045E-2</c:v>
                      </c:pt>
                      <c:pt idx="1">
                        <c:v>1.9922649042353915E-3</c:v>
                      </c:pt>
                      <c:pt idx="2">
                        <c:v>0.25725182553609244</c:v>
                      </c:pt>
                      <c:pt idx="3">
                        <c:v>2.1801915274979041E-2</c:v>
                      </c:pt>
                      <c:pt idx="4">
                        <c:v>1.3404025042694645E-2</c:v>
                      </c:pt>
                      <c:pt idx="5">
                        <c:v>7.2858394360560156E-3</c:v>
                      </c:pt>
                      <c:pt idx="6">
                        <c:v>1.7944972791583764E-2</c:v>
                      </c:pt>
                      <c:pt idx="7">
                        <c:v>0.1292934484424216</c:v>
                      </c:pt>
                      <c:pt idx="8">
                        <c:v>0.47613693592158063</c:v>
                      </c:pt>
                      <c:pt idx="9">
                        <c:v>4.43399907403444E-2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29-A533-4557-B6B7-6AE970F335AC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465625205297554E-2"/>
          <c:y val="0.56505604675586829"/>
          <c:w val="0.90015241656844402"/>
          <c:h val="0.41843125084717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77777777777778E-2"/>
          <c:y val="2.5601851851851858E-2"/>
          <c:w val="0.84880774278215221"/>
          <c:h val="0.7749843248760571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PowerPoint]Gbr.1'!$B$11</c:f>
              <c:strCache>
                <c:ptCount val="1"/>
                <c:pt idx="0">
                  <c:v>PAGU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lumOff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60000"/>
                    <a:lumOff val="40000"/>
                  </a:schemeClr>
                </a:glow>
                <a:outerShdw blurRad="50800" dist="38100" algn="l" rotWithShape="0">
                  <a:schemeClr val="accent4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45-45FC-B34E-AC905F9E83A4}"/>
              </c:ext>
            </c:extLst>
          </c:dPt>
          <c:dLbls>
            <c:dLbl>
              <c:idx val="0"/>
              <c:layout>
                <c:manualLayout>
                  <c:x val="-2.777777777777803E-3"/>
                  <c:y val="0.444444444444444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5-45FC-B34E-AC905F9E83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77777777777779E-3"/>
                  <c:y val="0.476851851851851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5-45FC-B34E-AC905F9E83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9E-3"/>
                  <c:y val="0.560185185185185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5-45FC-B34E-AC905F9E83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574074074074074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45-45FC-B34E-AC905F9E83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46302235173224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D8E-4CB0-9078-2FB47A9D76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PowerPoint]Gbr.1'!$A$12:$A$16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'[Chart in Microsoft PowerPoint]Gbr.1'!$B$12:$B$16</c:f>
              <c:numCache>
                <c:formatCode>_(* #,##0.0_);_(* \(#,##0.0\);_(* "-"??_);_(@_)</c:formatCode>
                <c:ptCount val="5"/>
                <c:pt idx="0">
                  <c:v>588.40698400000008</c:v>
                </c:pt>
                <c:pt idx="1">
                  <c:v>621.43488000000002</c:v>
                </c:pt>
                <c:pt idx="2">
                  <c:v>719.26933499999996</c:v>
                </c:pt>
                <c:pt idx="3">
                  <c:v>821</c:v>
                </c:pt>
                <c:pt idx="4">
                  <c:v>604.1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45-45FC-B34E-AC905F9E8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8101424"/>
        <c:axId val="12181003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'[Chart in Microsoft PowerPoint]Gbr.1'!$A$11</c15:sqref>
                        </c15:formulaRef>
                      </c:ext>
                    </c:extLst>
                    <c:strCache>
                      <c:ptCount val="1"/>
                      <c:pt idx="0">
                        <c:v>TAHUN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'[Chart in Microsoft PowerPoint]Gbr.1'!$A$12:$A$16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'[Chart in Microsoft PowerPoint]Gbr.1'!$A$12:$A$16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7745-45FC-B34E-AC905F9E83A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'[Chart in Microsoft PowerPoint]Gbr.1'!$C$11</c:f>
              <c:strCache>
                <c:ptCount val="1"/>
                <c:pt idx="0">
                  <c:v>REALISASI</c:v>
                </c:pt>
              </c:strCache>
            </c:strRef>
          </c:tx>
          <c:spPr>
            <a:ln w="34925"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1.1111111111111112E-2"/>
                  <c:y val="-0.14351851851851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745-45FC-B34E-AC905F9E83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666E-2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5-45FC-B34E-AC905F9E83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66E-2"/>
                  <c:y val="-9.722222222222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5-45FC-B34E-AC905F9E83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666666666666666E-2"/>
                  <c:y val="-0.15740740740740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5-45FC-B34E-AC905F9E83A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'[Chart in Microsoft PowerPoint]Gbr.1'!$A$12:$A$16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'[Chart in Microsoft PowerPoint]Gbr.1'!$C$12:$C$16</c:f>
              <c:numCache>
                <c:formatCode>_(* #,##0.0_);_(* \(#,##0.0\);_(* "-"??_);_(@_)</c:formatCode>
                <c:ptCount val="5"/>
                <c:pt idx="0">
                  <c:v>555.39793480499998</c:v>
                </c:pt>
                <c:pt idx="1">
                  <c:v>571.47617230799995</c:v>
                </c:pt>
                <c:pt idx="2">
                  <c:v>655.37862050999991</c:v>
                </c:pt>
                <c:pt idx="3">
                  <c:v>787.3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745-45FC-B34E-AC905F9E8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101424"/>
        <c:axId val="1218100336"/>
      </c:lineChart>
      <c:valAx>
        <c:axId val="121810033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218101424"/>
        <c:crosses val="max"/>
        <c:crossBetween val="between"/>
      </c:valAx>
      <c:catAx>
        <c:axId val="12181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218100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'702'!$C$8</c:f>
              <c:strCache>
                <c:ptCount val="1"/>
                <c:pt idx="0">
                  <c:v>PAGU 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'702'!$B$9:$B$13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'702'!$C$9:$C$13</c:f>
              <c:numCache>
                <c:formatCode>_(* #,##0.0_);_(* \(#,##0.0\);_(* "-"_);_(@_)</c:formatCode>
                <c:ptCount val="5"/>
                <c:pt idx="0">
                  <c:v>247406.984</c:v>
                </c:pt>
                <c:pt idx="1">
                  <c:v>256434.88</c:v>
                </c:pt>
                <c:pt idx="2">
                  <c:v>267272.41399999999</c:v>
                </c:pt>
                <c:pt idx="3">
                  <c:v>249641.51</c:v>
                </c:pt>
                <c:pt idx="4">
                  <c:v>256579.30799999999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3E-4BA2-80C9-F738B18E7CFE}"/>
            </c:ext>
          </c:extLst>
        </c:ser>
        <c:ser>
          <c:idx val="2"/>
          <c:order val="2"/>
          <c:tx>
            <c:strRef>
              <c:f>'702'!$D$8</c:f>
              <c:strCache>
                <c:ptCount val="1"/>
                <c:pt idx="0">
                  <c:v>PAGU BLU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'702'!$B$9:$B$13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'702'!$D$9:$D$13</c:f>
              <c:numCache>
                <c:formatCode>_(* #,##0.0_);_(* \(#,##0.0\);_(* "-"_);_(@_)</c:formatCode>
                <c:ptCount val="5"/>
                <c:pt idx="0">
                  <c:v>341000</c:v>
                </c:pt>
                <c:pt idx="1">
                  <c:v>365000</c:v>
                </c:pt>
                <c:pt idx="2">
                  <c:v>451996.92099999997</c:v>
                </c:pt>
                <c:pt idx="3">
                  <c:v>571357.89199999999</c:v>
                </c:pt>
                <c:pt idx="4">
                  <c:v>347478.07799999998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3E-4BA2-80C9-F738B18E7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8102512"/>
        <c:axId val="121810305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'702'!$B$8</c15:sqref>
                        </c15:formulaRef>
                      </c:ext>
                    </c:extLst>
                    <c:strCache>
                      <c:ptCount val="1"/>
                      <c:pt idx="0">
                        <c:v>TAHUN ANGGARAN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'702'!$B$9:$B$13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'702'!$B$9:$B$13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213E-4BA2-80C9-F738B18E7CF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'702'!$E$8</c:f>
              <c:strCache>
                <c:ptCount val="1"/>
                <c:pt idx="0">
                  <c:v>REAL RM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'702'!$E$9:$E$13</c:f>
              <c:numCache>
                <c:formatCode>_(* #,##0.0_);_(* \(#,##0.0\);_(* "-"_);_(@_)</c:formatCode>
                <c:ptCount val="5"/>
                <c:pt idx="0">
                  <c:v>233594.24707499999</c:v>
                </c:pt>
                <c:pt idx="1">
                  <c:v>228520.471208</c:v>
                </c:pt>
                <c:pt idx="2">
                  <c:v>238911.00693199999</c:v>
                </c:pt>
                <c:pt idx="3">
                  <c:v>241068.011769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13E-4BA2-80C9-F738B18E7CFE}"/>
            </c:ext>
          </c:extLst>
        </c:ser>
        <c:ser>
          <c:idx val="4"/>
          <c:order val="4"/>
          <c:tx>
            <c:strRef>
              <c:f>'702'!$F$8</c:f>
              <c:strCache>
                <c:ptCount val="1"/>
                <c:pt idx="0">
                  <c:v>REAL BLU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'702'!$F$9:$F$13</c:f>
              <c:numCache>
                <c:formatCode>_(* #,##0.0_);_(* \(#,##0.0\);_(* "-"_);_(@_)</c:formatCode>
                <c:ptCount val="5"/>
                <c:pt idx="0">
                  <c:v>321803.68773000001</c:v>
                </c:pt>
                <c:pt idx="1">
                  <c:v>342955.70110000001</c:v>
                </c:pt>
                <c:pt idx="2">
                  <c:v>416467.61357799999</c:v>
                </c:pt>
                <c:pt idx="3">
                  <c:v>546191.94176900003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13E-4BA2-80C9-F738B18E7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102512"/>
        <c:axId val="1218103056"/>
      </c:lineChart>
      <c:catAx>
        <c:axId val="121810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218103056"/>
        <c:crosses val="autoZero"/>
        <c:auto val="1"/>
        <c:lblAlgn val="ctr"/>
        <c:lblOffset val="100"/>
        <c:noMultiLvlLbl val="0"/>
      </c:catAx>
      <c:valAx>
        <c:axId val="121810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21810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'[Untitled Analysis610.xls]Untitled Analysis610'!$F$190</c:f>
              <c:strCache>
                <c:ptCount val="1"/>
                <c:pt idx="0">
                  <c:v>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'[Untitled Analysis610.xls]Untitled Analysis610'!$E$191:$E$196</c:f>
              <c:strCache>
                <c:ptCount val="3"/>
                <c:pt idx="0">
                  <c:v>677513 UNIVERSITAS ANDALAS</c:v>
                </c:pt>
                <c:pt idx="1">
                  <c:v>677515 UNIVERSITAS SRIWIJAYA</c:v>
                </c:pt>
                <c:pt idx="2">
                  <c:v>677526 UNIVERSITAS UDAYANA</c:v>
                </c:pt>
              </c:strCache>
              <c:extLst xmlns:c16r2="http://schemas.microsoft.com/office/drawing/2015/06/chart"/>
            </c:strRef>
          </c:cat>
          <c:val>
            <c:numRef>
              <c:f>'[Untitled Analysis610.xls]Untitled Analysis610'!$F$191:$F$196</c:f>
              <c:numCache>
                <c:formatCode>_(* #,##0_);_(* \(#,##0\);_(* "-"_);_(@_)</c:formatCode>
                <c:ptCount val="3"/>
                <c:pt idx="0">
                  <c:v>317467978000</c:v>
                </c:pt>
                <c:pt idx="1">
                  <c:v>256579308000</c:v>
                </c:pt>
                <c:pt idx="2">
                  <c:v>306579939000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6B-4574-880B-2AA1153E8A6B}"/>
            </c:ext>
          </c:extLst>
        </c:ser>
        <c:ser>
          <c:idx val="2"/>
          <c:order val="2"/>
          <c:tx>
            <c:strRef>
              <c:f>'[Untitled Analysis610.xls]Untitled Analysis610'!$G$190</c:f>
              <c:strCache>
                <c:ptCount val="1"/>
                <c:pt idx="0">
                  <c:v>BLU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'[Untitled Analysis610.xls]Untitled Analysis610'!$E$191:$E$196</c:f>
              <c:strCache>
                <c:ptCount val="3"/>
                <c:pt idx="0">
                  <c:v>677513 UNIVERSITAS ANDALAS</c:v>
                </c:pt>
                <c:pt idx="1">
                  <c:v>677515 UNIVERSITAS SRIWIJAYA</c:v>
                </c:pt>
                <c:pt idx="2">
                  <c:v>677526 UNIVERSITAS UDAYANA</c:v>
                </c:pt>
              </c:strCache>
              <c:extLst xmlns:c16r2="http://schemas.microsoft.com/office/drawing/2015/06/chart"/>
            </c:strRef>
          </c:cat>
          <c:val>
            <c:numRef>
              <c:f>'[Untitled Analysis610.xls]Untitled Analysis610'!$G$191:$G$196</c:f>
              <c:numCache>
                <c:formatCode>_(* #,##0_);_(* \(#,##0\);_(* "-"_);_(@_)</c:formatCode>
                <c:ptCount val="3"/>
                <c:pt idx="0">
                  <c:v>226874964000</c:v>
                </c:pt>
                <c:pt idx="1">
                  <c:v>347478078000</c:v>
                </c:pt>
                <c:pt idx="2">
                  <c:v>260167597000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6B-4574-880B-2AA1153E8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8103600"/>
        <c:axId val="1218104144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'[Untitled Analysis610.xls]Untitled Analysis610'!$E$190</c15:sqref>
                        </c15:formulaRef>
                      </c:ext>
                    </c:extLst>
                    <c:strCache>
                      <c:ptCount val="1"/>
                      <c:pt idx="0">
                        <c:v>UNIVERSITAS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'[Untitled Analysis610.xls]Untitled Analysis610'!$E$191:$E$196</c15:sqref>
                        </c15:formulaRef>
                      </c:ext>
                    </c:extLst>
                    <c:strCache>
                      <c:ptCount val="3"/>
                      <c:pt idx="0">
                        <c:v>677513 UNIVERSITAS ANDALAS</c:v>
                      </c:pt>
                      <c:pt idx="1">
                        <c:v>677515 UNIVERSITAS SRIWIJAYA</c:v>
                      </c:pt>
                      <c:pt idx="2">
                        <c:v>677526 UNIVERSITAS UDAYANA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'[Untitled Analysis610.xls]Untitled Analysis610'!$E$191:$E$196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1F6B-4574-880B-2AA1153E8A6B}"/>
                  </c:ext>
                </c:extLst>
              </c15:ser>
            </c15:filteredBarSeries>
          </c:ext>
        </c:extLst>
      </c:bar3DChart>
      <c:catAx>
        <c:axId val="121810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218104144"/>
        <c:crosses val="autoZero"/>
        <c:auto val="1"/>
        <c:lblAlgn val="ctr"/>
        <c:lblOffset val="100"/>
        <c:noMultiLvlLbl val="0"/>
      </c:catAx>
      <c:valAx>
        <c:axId val="121810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21810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'detil (2)'!$B$45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'detil (2)'!$C$44:$G$44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'detil (2)'!$C$45:$G$45</c:f>
              <c:numCache>
                <c:formatCode>_(* #,##0.00_);_(* \(#,##0.00\);_(* "-"??_);_(@_)</c:formatCode>
                <c:ptCount val="5"/>
                <c:pt idx="0">
                  <c:v>340</c:v>
                </c:pt>
                <c:pt idx="1">
                  <c:v>365</c:v>
                </c:pt>
                <c:pt idx="2">
                  <c:v>385.11230499999999</c:v>
                </c:pt>
                <c:pt idx="3">
                  <c:v>394</c:v>
                </c:pt>
                <c:pt idx="4">
                  <c:v>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C6-402D-8400-A5ED57ECAD94}"/>
            </c:ext>
          </c:extLst>
        </c:ser>
        <c:ser>
          <c:idx val="1"/>
          <c:order val="1"/>
          <c:tx>
            <c:strRef>
              <c:f>'detil (2)'!$B$46</c:f>
              <c:strCache>
                <c:ptCount val="1"/>
                <c:pt idx="0">
                  <c:v>Realisasi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'detil (2)'!$C$44:$G$44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'detil (2)'!$C$46:$G$46</c:f>
              <c:numCache>
                <c:formatCode>_(* #,##0.00_);_(* \(#,##0.00\);_(* "-"??_);_(@_)</c:formatCode>
                <c:ptCount val="5"/>
                <c:pt idx="0">
                  <c:v>399.20582017100003</c:v>
                </c:pt>
                <c:pt idx="1">
                  <c:v>408.84777686000001</c:v>
                </c:pt>
                <c:pt idx="2">
                  <c:v>415.36211351499998</c:v>
                </c:pt>
                <c:pt idx="3">
                  <c:v>458.64461673400001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C6-402D-8400-A5ED57ECAD9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13013408"/>
        <c:axId val="1313013952"/>
      </c:barChart>
      <c:catAx>
        <c:axId val="13130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13013952"/>
        <c:crosses val="autoZero"/>
        <c:auto val="1"/>
        <c:lblAlgn val="ctr"/>
        <c:lblOffset val="100"/>
        <c:noMultiLvlLbl val="0"/>
      </c:catAx>
      <c:valAx>
        <c:axId val="1313013952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130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d-ID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'[Penelitian Unsri 2015 - 2019.xlsx]Sheet3'!$B$23</c:f>
              <c:strCache>
                <c:ptCount val="1"/>
                <c:pt idx="0">
                  <c:v>Alokasi (Juta Rp)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'[Penelitian Unsri 2015 - 2019.xlsx]Sheet3'!$A$24:$A$28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'[Penelitian Unsri 2015 - 2019.xlsx]Sheet3'!$B$24:$B$28</c:f>
              <c:numCache>
                <c:formatCode>_(* #,##0_);_(* \(#,##0\);_(* "-"_);_(@_)</c:formatCode>
                <c:ptCount val="5"/>
                <c:pt idx="0">
                  <c:v>7524.5</c:v>
                </c:pt>
                <c:pt idx="1">
                  <c:v>7262.45</c:v>
                </c:pt>
                <c:pt idx="2">
                  <c:v>4353.402</c:v>
                </c:pt>
                <c:pt idx="3">
                  <c:v>4767.4750000000004</c:v>
                </c:pt>
                <c:pt idx="4">
                  <c:v>5773.6519749999998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00-49B2-B97B-3EC3758BD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172285504"/>
        <c:axId val="1172277888"/>
      </c:barChart>
      <c:lineChart>
        <c:grouping val="standard"/>
        <c:varyColors val="0"/>
        <c:ser>
          <c:idx val="1"/>
          <c:order val="1"/>
          <c:tx>
            <c:strRef>
              <c:f>'[Penelitian Unsri 2015 - 2019.xlsx]Sheet3'!$C$23</c:f>
              <c:strCache>
                <c:ptCount val="1"/>
                <c:pt idx="0">
                  <c:v>Judul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'[Penelitian Unsri 2015 - 2019.xlsx]Sheet3'!$C$24:$C$28</c:f>
              <c:numCache>
                <c:formatCode>General</c:formatCode>
                <c:ptCount val="5"/>
                <c:pt idx="0">
                  <c:v>107</c:v>
                </c:pt>
                <c:pt idx="1">
                  <c:v>115</c:v>
                </c:pt>
                <c:pt idx="2">
                  <c:v>51</c:v>
                </c:pt>
                <c:pt idx="3">
                  <c:v>55</c:v>
                </c:pt>
                <c:pt idx="4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00-49B2-B97B-3EC3758BD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2283872"/>
        <c:axId val="1172278432"/>
      </c:lineChart>
      <c:catAx>
        <c:axId val="117228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72277888"/>
        <c:crosses val="autoZero"/>
        <c:auto val="1"/>
        <c:lblAlgn val="ctr"/>
        <c:lblOffset val="100"/>
        <c:noMultiLvlLbl val="0"/>
      </c:catAx>
      <c:valAx>
        <c:axId val="117227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72285504"/>
        <c:crosses val="autoZero"/>
        <c:crossBetween val="between"/>
      </c:valAx>
      <c:valAx>
        <c:axId val="117227843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72283872"/>
        <c:crosses val="max"/>
        <c:crossBetween val="between"/>
      </c:valAx>
      <c:catAx>
        <c:axId val="1172283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172278432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6539F-CC7B-4685-92A6-E4B042261248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d-ID"/>
        </a:p>
      </dgm:t>
    </dgm:pt>
    <dgm:pt modelId="{8AAD8E76-4585-47AC-9056-2B6A932F1287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id-ID" sz="1800" b="1" dirty="0">
              <a:solidFill>
                <a:schemeClr val="tx1"/>
              </a:solidFill>
              <a:latin typeface="Cambria" pitchFamily="18" charset="0"/>
            </a:rPr>
            <a:t>Sumber Pendanaan</a:t>
          </a:r>
        </a:p>
      </dgm:t>
    </dgm:pt>
    <dgm:pt modelId="{F9A736D5-D43A-4327-AAA7-E91C5E61A55E}" type="parTrans" cxnId="{1FE091FC-D9AD-48FA-AA58-3CC7373F67B7}">
      <dgm:prSet/>
      <dgm:spPr/>
      <dgm:t>
        <a:bodyPr/>
        <a:lstStyle/>
        <a:p>
          <a:endParaRPr lang="id-ID" b="1"/>
        </a:p>
      </dgm:t>
    </dgm:pt>
    <dgm:pt modelId="{6ACF1CBA-49EF-4BD7-B2A1-623CA3C29173}" type="sibTrans" cxnId="{1FE091FC-D9AD-48FA-AA58-3CC7373F67B7}">
      <dgm:prSet/>
      <dgm:spPr/>
      <dgm:t>
        <a:bodyPr/>
        <a:lstStyle/>
        <a:p>
          <a:endParaRPr lang="id-ID" b="1"/>
        </a:p>
      </dgm:t>
    </dgm:pt>
    <dgm:pt modelId="{079A76CD-6B07-4460-B0D2-62312D56E629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600" b="1" dirty="0">
              <a:solidFill>
                <a:srgbClr val="0070C0"/>
              </a:solidFill>
            </a:rPr>
            <a:t>APBN</a:t>
          </a:r>
        </a:p>
      </dgm:t>
    </dgm:pt>
    <dgm:pt modelId="{E8DE5F65-35C1-4CFE-948B-340BABC2816E}" type="parTrans" cxnId="{AC805D2D-F3DB-4B4F-88A1-689BC160AC89}">
      <dgm:prSet/>
      <dgm:spPr/>
      <dgm:t>
        <a:bodyPr/>
        <a:lstStyle/>
        <a:p>
          <a:endParaRPr lang="id-ID" b="0"/>
        </a:p>
      </dgm:t>
    </dgm:pt>
    <dgm:pt modelId="{B634507A-14E7-43B5-B04C-B0034BE050C8}" type="sibTrans" cxnId="{AC805D2D-F3DB-4B4F-88A1-689BC160AC89}">
      <dgm:prSet/>
      <dgm:spPr/>
      <dgm:t>
        <a:bodyPr/>
        <a:lstStyle/>
        <a:p>
          <a:endParaRPr lang="id-ID" b="1"/>
        </a:p>
      </dgm:t>
    </dgm:pt>
    <dgm:pt modelId="{A5B200B0-6714-446F-BC0E-A1359A789AD2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200" b="1" dirty="0">
              <a:solidFill>
                <a:schemeClr val="tx1"/>
              </a:solidFill>
              <a:latin typeface="Cambria" pitchFamily="18" charset="0"/>
            </a:rPr>
            <a:t>Insentif Fiskal;</a:t>
          </a:r>
        </a:p>
        <a:p>
          <a:r>
            <a:rPr lang="id-ID" sz="1200" b="1" dirty="0">
              <a:solidFill>
                <a:schemeClr val="tx1"/>
              </a:solidFill>
              <a:latin typeface="Cambria" pitchFamily="18" charset="0"/>
            </a:rPr>
            <a:t>Tax holiday/ Tax deduction </a:t>
          </a:r>
        </a:p>
      </dgm:t>
    </dgm:pt>
    <dgm:pt modelId="{85D560F2-A262-438F-AE10-0435EB851114}" type="parTrans" cxnId="{9E023B7E-0465-42D2-9C0C-ADAFD64F2A67}">
      <dgm:prSet/>
      <dgm:spPr/>
      <dgm:t>
        <a:bodyPr/>
        <a:lstStyle/>
        <a:p>
          <a:endParaRPr lang="id-ID" b="1"/>
        </a:p>
      </dgm:t>
    </dgm:pt>
    <dgm:pt modelId="{D5C87189-C1E5-4E5D-8214-E4813E1D614A}" type="sibTrans" cxnId="{9E023B7E-0465-42D2-9C0C-ADAFD64F2A67}">
      <dgm:prSet/>
      <dgm:spPr/>
      <dgm:t>
        <a:bodyPr/>
        <a:lstStyle/>
        <a:p>
          <a:endParaRPr lang="id-ID" b="1"/>
        </a:p>
      </dgm:t>
    </dgm:pt>
    <dgm:pt modelId="{F0F9CA9C-C97F-42B4-A259-38A7B131A1DE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b="1" dirty="0">
              <a:solidFill>
                <a:schemeClr val="tx1"/>
              </a:solidFill>
              <a:latin typeface="Cambria" pitchFamily="18" charset="0"/>
            </a:rPr>
            <a:t>Belanja K/L</a:t>
          </a:r>
        </a:p>
      </dgm:t>
    </dgm:pt>
    <dgm:pt modelId="{3A62F60A-5661-4B0C-A558-10487D17A0A7}" type="parTrans" cxnId="{F29CB16B-533C-4F45-B6DC-C040C90C32BB}">
      <dgm:prSet/>
      <dgm:spPr/>
      <dgm:t>
        <a:bodyPr/>
        <a:lstStyle/>
        <a:p>
          <a:endParaRPr lang="id-ID" b="1" dirty="0"/>
        </a:p>
      </dgm:t>
    </dgm:pt>
    <dgm:pt modelId="{A436F299-EB2F-4713-A170-3AAA53C99206}" type="sibTrans" cxnId="{F29CB16B-533C-4F45-B6DC-C040C90C32BB}">
      <dgm:prSet/>
      <dgm:spPr/>
      <dgm:t>
        <a:bodyPr/>
        <a:lstStyle/>
        <a:p>
          <a:endParaRPr lang="id-ID" b="1"/>
        </a:p>
      </dgm:t>
    </dgm:pt>
    <dgm:pt modelId="{C8742DDF-0FDD-49D8-B9B2-CD22AE2289C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sz="1600" b="1" dirty="0">
              <a:solidFill>
                <a:schemeClr val="bg1"/>
              </a:solidFill>
              <a:latin typeface="Cambria" pitchFamily="18" charset="0"/>
            </a:rPr>
            <a:t>Non APBN</a:t>
          </a:r>
        </a:p>
      </dgm:t>
    </dgm:pt>
    <dgm:pt modelId="{5E3E2051-4202-4C7F-A765-5E50B63649CF}" type="parTrans" cxnId="{D64785CD-06DF-4E56-9203-CEE6FE6C9C89}">
      <dgm:prSet/>
      <dgm:spPr/>
      <dgm:t>
        <a:bodyPr/>
        <a:lstStyle/>
        <a:p>
          <a:endParaRPr lang="id-ID" b="1"/>
        </a:p>
      </dgm:t>
    </dgm:pt>
    <dgm:pt modelId="{E9043091-D5EA-4E67-B5AE-48493EAE9167}" type="sibTrans" cxnId="{D64785CD-06DF-4E56-9203-CEE6FE6C9C89}">
      <dgm:prSet/>
      <dgm:spPr/>
      <dgm:t>
        <a:bodyPr/>
        <a:lstStyle/>
        <a:p>
          <a:endParaRPr lang="id-ID" b="1"/>
        </a:p>
      </dgm:t>
    </dgm:pt>
    <dgm:pt modelId="{F27EF0B2-6D2E-48E1-A79C-5CEB7B104AF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sz="1400" b="1" dirty="0">
              <a:latin typeface="Cambria" pitchFamily="18" charset="0"/>
            </a:rPr>
            <a:t>Swasta</a:t>
          </a:r>
        </a:p>
      </dgm:t>
    </dgm:pt>
    <dgm:pt modelId="{69B1FD65-37BF-400B-B753-2B8B198B9D45}" type="parTrans" cxnId="{EF2B5816-E303-446F-84E4-E8DE881C0ECF}">
      <dgm:prSet/>
      <dgm:spPr/>
      <dgm:t>
        <a:bodyPr/>
        <a:lstStyle/>
        <a:p>
          <a:endParaRPr lang="id-ID" b="1"/>
        </a:p>
      </dgm:t>
    </dgm:pt>
    <dgm:pt modelId="{9FFF2586-9671-460F-AB71-3F5504EB65CC}" type="sibTrans" cxnId="{EF2B5816-E303-446F-84E4-E8DE881C0ECF}">
      <dgm:prSet/>
      <dgm:spPr/>
      <dgm:t>
        <a:bodyPr/>
        <a:lstStyle/>
        <a:p>
          <a:endParaRPr lang="id-ID" b="1"/>
        </a:p>
      </dgm:t>
    </dgm:pt>
    <dgm:pt modelId="{D5C58743-0B2A-457A-97FF-CB19A3C7A768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b="1" dirty="0">
              <a:solidFill>
                <a:schemeClr val="tx1"/>
              </a:solidFill>
              <a:latin typeface="Cambria" pitchFamily="18" charset="0"/>
            </a:rPr>
            <a:t>SWF (</a:t>
          </a:r>
          <a:r>
            <a:rPr lang="id-ID" sz="1400" b="1" i="1" dirty="0">
              <a:solidFill>
                <a:schemeClr val="tx1"/>
              </a:solidFill>
              <a:latin typeface="Cambria" pitchFamily="18" charset="0"/>
            </a:rPr>
            <a:t>Sovereign Wealth Fund) </a:t>
          </a:r>
          <a:r>
            <a:rPr lang="id-ID" sz="1400" b="1" i="1" dirty="0" smtClean="0">
              <a:solidFill>
                <a:schemeClr val="tx1"/>
              </a:solidFill>
              <a:latin typeface="Cambria" pitchFamily="18" charset="0"/>
            </a:rPr>
            <a:t>– LPDP; Dana Abadi</a:t>
          </a:r>
          <a:endParaRPr lang="id-ID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07DA40D7-EBCD-4A3A-97B7-51E44D2B44B7}" type="parTrans" cxnId="{66791D6E-F412-4D81-A984-BFA140D5D4BD}">
      <dgm:prSet/>
      <dgm:spPr/>
      <dgm:t>
        <a:bodyPr/>
        <a:lstStyle/>
        <a:p>
          <a:endParaRPr lang="id-ID" b="1"/>
        </a:p>
      </dgm:t>
    </dgm:pt>
    <dgm:pt modelId="{2F606030-4B40-4126-B6EC-5714BE1A2FB1}" type="sibTrans" cxnId="{66791D6E-F412-4D81-A984-BFA140D5D4BD}">
      <dgm:prSet/>
      <dgm:spPr/>
      <dgm:t>
        <a:bodyPr/>
        <a:lstStyle/>
        <a:p>
          <a:endParaRPr lang="id-ID" b="1"/>
        </a:p>
      </dgm:t>
    </dgm:pt>
    <dgm:pt modelId="{03651BBF-C95D-495D-AC6E-DB4F0C57C45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sz="1400" b="1" dirty="0">
              <a:latin typeface="Cambria" pitchFamily="18" charset="0"/>
            </a:rPr>
            <a:t>BUMN</a:t>
          </a:r>
        </a:p>
      </dgm:t>
    </dgm:pt>
    <dgm:pt modelId="{DC1D87BD-4F2C-4E18-9006-502A5593AF50}" type="parTrans" cxnId="{C28560CE-3C2F-4483-B3E9-2C4C8323722B}">
      <dgm:prSet/>
      <dgm:spPr/>
      <dgm:t>
        <a:bodyPr/>
        <a:lstStyle/>
        <a:p>
          <a:endParaRPr lang="id-ID" b="1"/>
        </a:p>
      </dgm:t>
    </dgm:pt>
    <dgm:pt modelId="{996F890A-5076-434A-8925-F3F41F60B747}" type="sibTrans" cxnId="{C28560CE-3C2F-4483-B3E9-2C4C8323722B}">
      <dgm:prSet/>
      <dgm:spPr/>
      <dgm:t>
        <a:bodyPr/>
        <a:lstStyle/>
        <a:p>
          <a:endParaRPr lang="id-ID" b="1"/>
        </a:p>
      </dgm:t>
    </dgm:pt>
    <dgm:pt modelId="{6A4616F3-67EB-4507-B7B6-C1DFB3292B7C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d-ID" b="1" dirty="0">
              <a:latin typeface="Cambria" pitchFamily="18" charset="0"/>
            </a:rPr>
            <a:t>Kerjasama Internasional</a:t>
          </a:r>
        </a:p>
      </dgm:t>
    </dgm:pt>
    <dgm:pt modelId="{CB50511F-07B3-4CFB-A8FD-1665979BFFF5}" type="parTrans" cxnId="{44A5B477-9DF5-49F8-964A-F704CF7309B9}">
      <dgm:prSet/>
      <dgm:spPr/>
      <dgm:t>
        <a:bodyPr/>
        <a:lstStyle/>
        <a:p>
          <a:endParaRPr lang="id-ID" b="1"/>
        </a:p>
      </dgm:t>
    </dgm:pt>
    <dgm:pt modelId="{E6D2C207-9FD3-4C78-A256-63C0C9D73E8B}" type="sibTrans" cxnId="{44A5B477-9DF5-49F8-964A-F704CF7309B9}">
      <dgm:prSet/>
      <dgm:spPr/>
      <dgm:t>
        <a:bodyPr/>
        <a:lstStyle/>
        <a:p>
          <a:endParaRPr lang="id-ID" b="1"/>
        </a:p>
      </dgm:t>
    </dgm:pt>
    <dgm:pt modelId="{C6C4DEE2-975F-465E-8C4C-31C33E94EED8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d-ID" b="1" dirty="0">
              <a:latin typeface="Cambria" pitchFamily="18" charset="0"/>
            </a:rPr>
            <a:t>Nasional</a:t>
          </a:r>
        </a:p>
      </dgm:t>
    </dgm:pt>
    <dgm:pt modelId="{5C055C1A-C0D3-473C-967A-3929C9ABF34B}" type="parTrans" cxnId="{1B524A0A-E0E8-4128-B13D-F18D09A720FF}">
      <dgm:prSet/>
      <dgm:spPr/>
      <dgm:t>
        <a:bodyPr/>
        <a:lstStyle/>
        <a:p>
          <a:endParaRPr lang="id-ID" b="1"/>
        </a:p>
      </dgm:t>
    </dgm:pt>
    <dgm:pt modelId="{E2D64529-ABEE-4801-83CC-F819DD06673F}" type="sibTrans" cxnId="{1B524A0A-E0E8-4128-B13D-F18D09A720FF}">
      <dgm:prSet/>
      <dgm:spPr/>
      <dgm:t>
        <a:bodyPr/>
        <a:lstStyle/>
        <a:p>
          <a:endParaRPr lang="id-ID" b="1"/>
        </a:p>
      </dgm:t>
    </dgm:pt>
    <dgm:pt modelId="{322F0EEB-58F2-4DA7-B126-EBE624D92003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b="1" dirty="0">
              <a:latin typeface="Cambria" pitchFamily="18" charset="0"/>
            </a:rPr>
            <a:t>Divisi </a:t>
          </a:r>
        </a:p>
        <a:p>
          <a:r>
            <a:rPr lang="id-ID" b="1" dirty="0">
              <a:latin typeface="Cambria" pitchFamily="18" charset="0"/>
            </a:rPr>
            <a:t>R&amp;D</a:t>
          </a:r>
        </a:p>
      </dgm:t>
    </dgm:pt>
    <dgm:pt modelId="{72091D3D-01A6-4DA9-B29C-6AC64E371470}" type="parTrans" cxnId="{53599E39-11E0-40A1-AD06-3322F52FCCB6}">
      <dgm:prSet/>
      <dgm:spPr/>
      <dgm:t>
        <a:bodyPr/>
        <a:lstStyle/>
        <a:p>
          <a:endParaRPr lang="id-ID" b="1"/>
        </a:p>
      </dgm:t>
    </dgm:pt>
    <dgm:pt modelId="{6D249F33-D327-4424-98B7-7B64D24EB9E7}" type="sibTrans" cxnId="{53599E39-11E0-40A1-AD06-3322F52FCCB6}">
      <dgm:prSet/>
      <dgm:spPr/>
      <dgm:t>
        <a:bodyPr/>
        <a:lstStyle/>
        <a:p>
          <a:endParaRPr lang="id-ID" b="1"/>
        </a:p>
      </dgm:t>
    </dgm:pt>
    <dgm:pt modelId="{D561A5AC-17D0-432A-9DFA-8B13A9913044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b="1" dirty="0">
              <a:latin typeface="Cambria" pitchFamily="18" charset="0"/>
            </a:rPr>
            <a:t>CSR</a:t>
          </a:r>
        </a:p>
      </dgm:t>
    </dgm:pt>
    <dgm:pt modelId="{6C6C4178-5655-4F6A-8106-B08545DBD5A1}" type="parTrans" cxnId="{18A0A371-E87C-4CF5-B80E-42FD5B51B327}">
      <dgm:prSet/>
      <dgm:spPr/>
      <dgm:t>
        <a:bodyPr/>
        <a:lstStyle/>
        <a:p>
          <a:endParaRPr lang="id-ID" b="1"/>
        </a:p>
      </dgm:t>
    </dgm:pt>
    <dgm:pt modelId="{78C5F85A-A776-468D-ACF5-839EC5965FC3}" type="sibTrans" cxnId="{18A0A371-E87C-4CF5-B80E-42FD5B51B327}">
      <dgm:prSet/>
      <dgm:spPr/>
      <dgm:t>
        <a:bodyPr/>
        <a:lstStyle/>
        <a:p>
          <a:endParaRPr lang="id-ID" b="1"/>
        </a:p>
      </dgm:t>
    </dgm:pt>
    <dgm:pt modelId="{E8A65562-07BD-40AD-A21D-3F98EE9BE4C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latin typeface="Cambria" pitchFamily="18" charset="0"/>
            </a:rPr>
            <a:t>Rupiah </a:t>
          </a:r>
          <a:r>
            <a:rPr lang="en-US" b="1" dirty="0" err="1" smtClean="0">
              <a:latin typeface="Cambria" pitchFamily="18" charset="0"/>
            </a:rPr>
            <a:t>Murni</a:t>
          </a:r>
          <a:endParaRPr lang="id-ID" b="1" dirty="0">
            <a:latin typeface="Cambria" pitchFamily="18" charset="0"/>
          </a:endParaRPr>
        </a:p>
      </dgm:t>
    </dgm:pt>
    <dgm:pt modelId="{DD2DC951-A5B6-4839-9426-B0611DC97A46}" type="parTrans" cxnId="{7A77021A-DEA0-4268-8FFB-5C18A1F3BF4B}">
      <dgm:prSet/>
      <dgm:spPr/>
      <dgm:t>
        <a:bodyPr/>
        <a:lstStyle/>
        <a:p>
          <a:endParaRPr lang="id-ID" b="1"/>
        </a:p>
      </dgm:t>
    </dgm:pt>
    <dgm:pt modelId="{60604C07-9014-472B-8FF3-DA3CC4BA20F7}" type="sibTrans" cxnId="{7A77021A-DEA0-4268-8FFB-5C18A1F3BF4B}">
      <dgm:prSet/>
      <dgm:spPr/>
      <dgm:t>
        <a:bodyPr/>
        <a:lstStyle/>
        <a:p>
          <a:endParaRPr lang="id-ID" b="1"/>
        </a:p>
      </dgm:t>
    </dgm:pt>
    <dgm:pt modelId="{AA631EB7-2900-4887-8720-9B9DE5B0E112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latin typeface="Cambria" pitchFamily="18" charset="0"/>
            </a:rPr>
            <a:t>PNBP/BLU</a:t>
          </a:r>
          <a:endParaRPr lang="id-ID" b="1" dirty="0">
            <a:latin typeface="Cambria" pitchFamily="18" charset="0"/>
          </a:endParaRPr>
        </a:p>
      </dgm:t>
    </dgm:pt>
    <dgm:pt modelId="{2CCF9449-EBE3-44A0-B84B-090558BD1472}" type="parTrans" cxnId="{FED2A830-6558-4064-A99E-D90EC53CC432}">
      <dgm:prSet/>
      <dgm:spPr/>
      <dgm:t>
        <a:bodyPr/>
        <a:lstStyle/>
        <a:p>
          <a:endParaRPr lang="id-ID" b="1"/>
        </a:p>
      </dgm:t>
    </dgm:pt>
    <dgm:pt modelId="{AB888034-BD25-4934-88E7-9DBDD01AEFBF}" type="sibTrans" cxnId="{FED2A830-6558-4064-A99E-D90EC53CC432}">
      <dgm:prSet/>
      <dgm:spPr/>
      <dgm:t>
        <a:bodyPr/>
        <a:lstStyle/>
        <a:p>
          <a:endParaRPr lang="id-ID" b="1"/>
        </a:p>
      </dgm:t>
    </dgm:pt>
    <dgm:pt modelId="{8A5CF25E-67F0-4D6C-BAD7-83D733E362C4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d-ID" b="1" dirty="0">
              <a:latin typeface="Cambria" pitchFamily="18" charset="0"/>
            </a:rPr>
            <a:t>Filantropi</a:t>
          </a:r>
        </a:p>
      </dgm:t>
    </dgm:pt>
    <dgm:pt modelId="{431BAC67-AF37-49E5-A19F-25D1942C657F}" type="parTrans" cxnId="{44EAC2D6-EC98-4AD7-911A-DC958E6603AD}">
      <dgm:prSet/>
      <dgm:spPr/>
      <dgm:t>
        <a:bodyPr/>
        <a:lstStyle/>
        <a:p>
          <a:endParaRPr lang="id-ID" b="1"/>
        </a:p>
      </dgm:t>
    </dgm:pt>
    <dgm:pt modelId="{B35F08A7-07F9-4D2A-A625-DA91510E4E38}" type="sibTrans" cxnId="{44EAC2D6-EC98-4AD7-911A-DC958E6603AD}">
      <dgm:prSet/>
      <dgm:spPr/>
      <dgm:t>
        <a:bodyPr/>
        <a:lstStyle/>
        <a:p>
          <a:endParaRPr lang="id-ID" b="1"/>
        </a:p>
      </dgm:t>
    </dgm:pt>
    <dgm:pt modelId="{ACEFAB15-39C3-4D65-AE14-3B5684F8DB86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d-ID" b="1" dirty="0">
              <a:latin typeface="Cambria" pitchFamily="18" charset="0"/>
            </a:rPr>
            <a:t>Korporasi</a:t>
          </a:r>
        </a:p>
      </dgm:t>
    </dgm:pt>
    <dgm:pt modelId="{BE3042EC-3637-45CA-9837-A7FDE6FA2616}" type="parTrans" cxnId="{1C4120DA-7D71-4F7E-97F4-1E8E11A543A5}">
      <dgm:prSet/>
      <dgm:spPr/>
      <dgm:t>
        <a:bodyPr/>
        <a:lstStyle/>
        <a:p>
          <a:endParaRPr lang="id-ID" b="1"/>
        </a:p>
      </dgm:t>
    </dgm:pt>
    <dgm:pt modelId="{CE2FFEC3-08BC-4F95-9E45-85080B7B5627}" type="sibTrans" cxnId="{1C4120DA-7D71-4F7E-97F4-1E8E11A543A5}">
      <dgm:prSet/>
      <dgm:spPr/>
      <dgm:t>
        <a:bodyPr/>
        <a:lstStyle/>
        <a:p>
          <a:endParaRPr lang="id-ID" b="1"/>
        </a:p>
      </dgm:t>
    </dgm:pt>
    <dgm:pt modelId="{D8B267C8-C124-4520-BA1E-29F497464F85}" type="pres">
      <dgm:prSet presAssocID="{B4A6539F-CC7B-4685-92A6-E4B0422612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4EBFB6A-9536-42DD-822F-A75BA555B70D}" type="pres">
      <dgm:prSet presAssocID="{8AAD8E76-4585-47AC-9056-2B6A932F1287}" presName="root1" presStyleCnt="0"/>
      <dgm:spPr/>
    </dgm:pt>
    <dgm:pt modelId="{75EA82A2-0AA7-401F-A198-F9F4D25323E6}" type="pres">
      <dgm:prSet presAssocID="{8AAD8E76-4585-47AC-9056-2B6A932F1287}" presName="LevelOneTextNode" presStyleLbl="node0" presStyleIdx="0" presStyleCnt="1" custScaleX="112027" custScaleY="19130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16FB948-6111-47F0-B32F-9D4EBD193F80}" type="pres">
      <dgm:prSet presAssocID="{8AAD8E76-4585-47AC-9056-2B6A932F1287}" presName="level2hierChild" presStyleCnt="0"/>
      <dgm:spPr/>
    </dgm:pt>
    <dgm:pt modelId="{5627783D-E57F-4082-9FA5-0B7DD675BC7D}" type="pres">
      <dgm:prSet presAssocID="{E8DE5F65-35C1-4CFE-948B-340BABC2816E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7F6B5D25-CA0F-4764-A6A6-50CC053E7E3E}" type="pres">
      <dgm:prSet presAssocID="{E8DE5F65-35C1-4CFE-948B-340BABC2816E}" presName="connTx" presStyleLbl="parChTrans1D2" presStyleIdx="0" presStyleCnt="2"/>
      <dgm:spPr/>
      <dgm:t>
        <a:bodyPr/>
        <a:lstStyle/>
        <a:p>
          <a:endParaRPr lang="id-ID"/>
        </a:p>
      </dgm:t>
    </dgm:pt>
    <dgm:pt modelId="{C4CB5696-8FB7-4848-A002-FD66140C33CD}" type="pres">
      <dgm:prSet presAssocID="{079A76CD-6B07-4460-B0D2-62312D56E629}" presName="root2" presStyleCnt="0"/>
      <dgm:spPr/>
    </dgm:pt>
    <dgm:pt modelId="{6DF06702-0AEF-4ACE-8D96-B3BD87B634D3}" type="pres">
      <dgm:prSet presAssocID="{079A76CD-6B07-4460-B0D2-62312D56E62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1304C9D-CE86-4DB1-8E11-1DFE43A231DF}" type="pres">
      <dgm:prSet presAssocID="{079A76CD-6B07-4460-B0D2-62312D56E629}" presName="level3hierChild" presStyleCnt="0"/>
      <dgm:spPr/>
    </dgm:pt>
    <dgm:pt modelId="{C4B3E503-062A-46FD-B5DE-60DD7ABD7D3B}" type="pres">
      <dgm:prSet presAssocID="{85D560F2-A262-438F-AE10-0435EB851114}" presName="conn2-1" presStyleLbl="parChTrans1D3" presStyleIdx="0" presStyleCnt="5"/>
      <dgm:spPr/>
      <dgm:t>
        <a:bodyPr/>
        <a:lstStyle/>
        <a:p>
          <a:endParaRPr lang="id-ID"/>
        </a:p>
      </dgm:t>
    </dgm:pt>
    <dgm:pt modelId="{9BD04B18-8153-4F8F-A78E-46F9EB6DCC44}" type="pres">
      <dgm:prSet presAssocID="{85D560F2-A262-438F-AE10-0435EB851114}" presName="connTx" presStyleLbl="parChTrans1D3" presStyleIdx="0" presStyleCnt="5"/>
      <dgm:spPr/>
      <dgm:t>
        <a:bodyPr/>
        <a:lstStyle/>
        <a:p>
          <a:endParaRPr lang="id-ID"/>
        </a:p>
      </dgm:t>
    </dgm:pt>
    <dgm:pt modelId="{CBC506F9-F41F-421A-99FC-548F4870F508}" type="pres">
      <dgm:prSet presAssocID="{A5B200B0-6714-446F-BC0E-A1359A789AD2}" presName="root2" presStyleCnt="0"/>
      <dgm:spPr/>
    </dgm:pt>
    <dgm:pt modelId="{C90FD6CE-D96F-43F9-9630-304CEE14194D}" type="pres">
      <dgm:prSet presAssocID="{A5B200B0-6714-446F-BC0E-A1359A789AD2}" presName="LevelTwoTextNode" presStyleLbl="node3" presStyleIdx="0" presStyleCnt="5" custScaleX="1417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BD9CFAA-777C-462D-95DA-B9F7B2C1F7DF}" type="pres">
      <dgm:prSet presAssocID="{A5B200B0-6714-446F-BC0E-A1359A789AD2}" presName="level3hierChild" presStyleCnt="0"/>
      <dgm:spPr/>
    </dgm:pt>
    <dgm:pt modelId="{AE1AC9F4-4ACD-44FA-8F22-254A3330601F}" type="pres">
      <dgm:prSet presAssocID="{3A62F60A-5661-4B0C-A558-10487D17A0A7}" presName="conn2-1" presStyleLbl="parChTrans1D3" presStyleIdx="1" presStyleCnt="5"/>
      <dgm:spPr/>
      <dgm:t>
        <a:bodyPr/>
        <a:lstStyle/>
        <a:p>
          <a:endParaRPr lang="id-ID"/>
        </a:p>
      </dgm:t>
    </dgm:pt>
    <dgm:pt modelId="{AD0E8A5D-CEEF-449A-8F29-45E08D83FC32}" type="pres">
      <dgm:prSet presAssocID="{3A62F60A-5661-4B0C-A558-10487D17A0A7}" presName="connTx" presStyleLbl="parChTrans1D3" presStyleIdx="1" presStyleCnt="5"/>
      <dgm:spPr/>
      <dgm:t>
        <a:bodyPr/>
        <a:lstStyle/>
        <a:p>
          <a:endParaRPr lang="id-ID"/>
        </a:p>
      </dgm:t>
    </dgm:pt>
    <dgm:pt modelId="{636CB31E-2B64-4FA6-85E9-34D2462E327D}" type="pres">
      <dgm:prSet presAssocID="{F0F9CA9C-C97F-42B4-A259-38A7B131A1DE}" presName="root2" presStyleCnt="0"/>
      <dgm:spPr/>
    </dgm:pt>
    <dgm:pt modelId="{BD935C28-7B05-4B41-A3C1-779761557238}" type="pres">
      <dgm:prSet presAssocID="{F0F9CA9C-C97F-42B4-A259-38A7B131A1DE}" presName="LevelTwoTextNode" presStyleLbl="node3" presStyleIdx="1" presStyleCnt="5" custScaleX="1417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1CD8BD8-5CA0-4507-AE43-74A0EB73AFC9}" type="pres">
      <dgm:prSet presAssocID="{F0F9CA9C-C97F-42B4-A259-38A7B131A1DE}" presName="level3hierChild" presStyleCnt="0"/>
      <dgm:spPr/>
    </dgm:pt>
    <dgm:pt modelId="{D53ADE2A-2CE1-4FAE-8F6E-C045BB17E327}" type="pres">
      <dgm:prSet presAssocID="{DD2DC951-A5B6-4839-9426-B0611DC97A46}" presName="conn2-1" presStyleLbl="parChTrans1D4" presStyleIdx="0" presStyleCnt="8"/>
      <dgm:spPr/>
      <dgm:t>
        <a:bodyPr/>
        <a:lstStyle/>
        <a:p>
          <a:endParaRPr lang="id-ID"/>
        </a:p>
      </dgm:t>
    </dgm:pt>
    <dgm:pt modelId="{1E7DCA45-FDF0-458B-A2D6-AB2FBC505476}" type="pres">
      <dgm:prSet presAssocID="{DD2DC951-A5B6-4839-9426-B0611DC97A46}" presName="connTx" presStyleLbl="parChTrans1D4" presStyleIdx="0" presStyleCnt="8"/>
      <dgm:spPr/>
      <dgm:t>
        <a:bodyPr/>
        <a:lstStyle/>
        <a:p>
          <a:endParaRPr lang="id-ID"/>
        </a:p>
      </dgm:t>
    </dgm:pt>
    <dgm:pt modelId="{DE836AFC-3F4E-4400-B3A8-1CAB8281B84C}" type="pres">
      <dgm:prSet presAssocID="{E8A65562-07BD-40AD-A21D-3F98EE9BE4C4}" presName="root2" presStyleCnt="0"/>
      <dgm:spPr/>
    </dgm:pt>
    <dgm:pt modelId="{47F44564-5F0C-4F2D-BAC8-513B77E53C96}" type="pres">
      <dgm:prSet presAssocID="{E8A65562-07BD-40AD-A21D-3F98EE9BE4C4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63C9A87-D56E-4C2D-80CA-AD4CE7804D82}" type="pres">
      <dgm:prSet presAssocID="{E8A65562-07BD-40AD-A21D-3F98EE9BE4C4}" presName="level3hierChild" presStyleCnt="0"/>
      <dgm:spPr/>
    </dgm:pt>
    <dgm:pt modelId="{8821F750-F363-439C-9E59-21D1EA9CAF6D}" type="pres">
      <dgm:prSet presAssocID="{2CCF9449-EBE3-44A0-B84B-090558BD1472}" presName="conn2-1" presStyleLbl="parChTrans1D4" presStyleIdx="1" presStyleCnt="8"/>
      <dgm:spPr/>
      <dgm:t>
        <a:bodyPr/>
        <a:lstStyle/>
        <a:p>
          <a:endParaRPr lang="id-ID"/>
        </a:p>
      </dgm:t>
    </dgm:pt>
    <dgm:pt modelId="{DAEFABE8-3968-417C-A53D-66701FB6572B}" type="pres">
      <dgm:prSet presAssocID="{2CCF9449-EBE3-44A0-B84B-090558BD1472}" presName="connTx" presStyleLbl="parChTrans1D4" presStyleIdx="1" presStyleCnt="8"/>
      <dgm:spPr/>
      <dgm:t>
        <a:bodyPr/>
        <a:lstStyle/>
        <a:p>
          <a:endParaRPr lang="id-ID"/>
        </a:p>
      </dgm:t>
    </dgm:pt>
    <dgm:pt modelId="{DED17A5F-CD0F-43A9-A8ED-C7FF841009AB}" type="pres">
      <dgm:prSet presAssocID="{AA631EB7-2900-4887-8720-9B9DE5B0E112}" presName="root2" presStyleCnt="0"/>
      <dgm:spPr/>
    </dgm:pt>
    <dgm:pt modelId="{650CEDB4-1EF5-4184-9316-AEFA524CC03C}" type="pres">
      <dgm:prSet presAssocID="{AA631EB7-2900-4887-8720-9B9DE5B0E112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797598A-9E0F-4E4A-88AE-2370F3B86843}" type="pres">
      <dgm:prSet presAssocID="{AA631EB7-2900-4887-8720-9B9DE5B0E112}" presName="level3hierChild" presStyleCnt="0"/>
      <dgm:spPr/>
    </dgm:pt>
    <dgm:pt modelId="{6700338D-A8EC-4FBE-BAB9-BEEAC34E6F77}" type="pres">
      <dgm:prSet presAssocID="{07DA40D7-EBCD-4A3A-97B7-51E44D2B44B7}" presName="conn2-1" presStyleLbl="parChTrans1D3" presStyleIdx="2" presStyleCnt="5"/>
      <dgm:spPr/>
      <dgm:t>
        <a:bodyPr/>
        <a:lstStyle/>
        <a:p>
          <a:endParaRPr lang="id-ID"/>
        </a:p>
      </dgm:t>
    </dgm:pt>
    <dgm:pt modelId="{B2557C17-118D-4F1E-A2C0-9E379D1148CA}" type="pres">
      <dgm:prSet presAssocID="{07DA40D7-EBCD-4A3A-97B7-51E44D2B44B7}" presName="connTx" presStyleLbl="parChTrans1D3" presStyleIdx="2" presStyleCnt="5"/>
      <dgm:spPr/>
      <dgm:t>
        <a:bodyPr/>
        <a:lstStyle/>
        <a:p>
          <a:endParaRPr lang="id-ID"/>
        </a:p>
      </dgm:t>
    </dgm:pt>
    <dgm:pt modelId="{42AD4FD0-281F-4876-860C-CBC67916D8ED}" type="pres">
      <dgm:prSet presAssocID="{D5C58743-0B2A-457A-97FF-CB19A3C7A768}" presName="root2" presStyleCnt="0"/>
      <dgm:spPr/>
    </dgm:pt>
    <dgm:pt modelId="{A7C62C6D-4B7F-4D97-B7E6-4B88F37AA21F}" type="pres">
      <dgm:prSet presAssocID="{D5C58743-0B2A-457A-97FF-CB19A3C7A768}" presName="LevelTwoTextNode" presStyleLbl="node3" presStyleIdx="2" presStyleCnt="5" custScaleX="1417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45A1622-F602-4930-B20F-1BABD87478F9}" type="pres">
      <dgm:prSet presAssocID="{D5C58743-0B2A-457A-97FF-CB19A3C7A768}" presName="level3hierChild" presStyleCnt="0"/>
      <dgm:spPr/>
    </dgm:pt>
    <dgm:pt modelId="{8994397C-DAD7-466C-88D1-8F8DEA37B3AB}" type="pres">
      <dgm:prSet presAssocID="{5E3E2051-4202-4C7F-A765-5E50B63649CF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F6AF67E7-6D06-413E-80A0-97C889BC67C5}" type="pres">
      <dgm:prSet presAssocID="{5E3E2051-4202-4C7F-A765-5E50B63649CF}" presName="connTx" presStyleLbl="parChTrans1D2" presStyleIdx="1" presStyleCnt="2"/>
      <dgm:spPr/>
      <dgm:t>
        <a:bodyPr/>
        <a:lstStyle/>
        <a:p>
          <a:endParaRPr lang="id-ID"/>
        </a:p>
      </dgm:t>
    </dgm:pt>
    <dgm:pt modelId="{93C6FB12-9A92-46AB-8CA0-3FAE964CCA2E}" type="pres">
      <dgm:prSet presAssocID="{C8742DDF-0FDD-49D8-B9B2-CD22AE2289CE}" presName="root2" presStyleCnt="0"/>
      <dgm:spPr/>
    </dgm:pt>
    <dgm:pt modelId="{DA76D200-0D02-4DB8-A53E-13578BBCD8F8}" type="pres">
      <dgm:prSet presAssocID="{C8742DDF-0FDD-49D8-B9B2-CD22AE2289C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1FCBD88-3CA2-466A-B865-09BEB50B005B}" type="pres">
      <dgm:prSet presAssocID="{C8742DDF-0FDD-49D8-B9B2-CD22AE2289CE}" presName="level3hierChild" presStyleCnt="0"/>
      <dgm:spPr/>
    </dgm:pt>
    <dgm:pt modelId="{2D6B5CCD-DC09-4DBD-8EE9-43CEE4031162}" type="pres">
      <dgm:prSet presAssocID="{69B1FD65-37BF-400B-B753-2B8B198B9D45}" presName="conn2-1" presStyleLbl="parChTrans1D3" presStyleIdx="3" presStyleCnt="5"/>
      <dgm:spPr/>
      <dgm:t>
        <a:bodyPr/>
        <a:lstStyle/>
        <a:p>
          <a:endParaRPr lang="id-ID"/>
        </a:p>
      </dgm:t>
    </dgm:pt>
    <dgm:pt modelId="{F3CDA3F6-D288-42F9-AD5F-D5D7ADDEF6F8}" type="pres">
      <dgm:prSet presAssocID="{69B1FD65-37BF-400B-B753-2B8B198B9D45}" presName="connTx" presStyleLbl="parChTrans1D3" presStyleIdx="3" presStyleCnt="5"/>
      <dgm:spPr/>
      <dgm:t>
        <a:bodyPr/>
        <a:lstStyle/>
        <a:p>
          <a:endParaRPr lang="id-ID"/>
        </a:p>
      </dgm:t>
    </dgm:pt>
    <dgm:pt modelId="{62D5CC6B-BE56-46B9-96FE-8666A9A308B9}" type="pres">
      <dgm:prSet presAssocID="{F27EF0B2-6D2E-48E1-A79C-5CEB7B104AFB}" presName="root2" presStyleCnt="0"/>
      <dgm:spPr/>
    </dgm:pt>
    <dgm:pt modelId="{905FD122-A001-480C-BCA4-01FEBBE0118D}" type="pres">
      <dgm:prSet presAssocID="{F27EF0B2-6D2E-48E1-A79C-5CEB7B104AFB}" presName="LevelTwoTextNode" presStyleLbl="node3" presStyleIdx="3" presStyleCnt="5" custScaleX="1417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98A2425-1A4B-4D3C-9FB6-718D450AEDC9}" type="pres">
      <dgm:prSet presAssocID="{F27EF0B2-6D2E-48E1-A79C-5CEB7B104AFB}" presName="level3hierChild" presStyleCnt="0"/>
      <dgm:spPr/>
    </dgm:pt>
    <dgm:pt modelId="{05514245-617A-4741-9181-98F55358F787}" type="pres">
      <dgm:prSet presAssocID="{431BAC67-AF37-49E5-A19F-25D1942C657F}" presName="conn2-1" presStyleLbl="parChTrans1D4" presStyleIdx="2" presStyleCnt="8"/>
      <dgm:spPr/>
      <dgm:t>
        <a:bodyPr/>
        <a:lstStyle/>
        <a:p>
          <a:endParaRPr lang="id-ID"/>
        </a:p>
      </dgm:t>
    </dgm:pt>
    <dgm:pt modelId="{17ED7744-ECAC-4173-8F79-1702244B1F24}" type="pres">
      <dgm:prSet presAssocID="{431BAC67-AF37-49E5-A19F-25D1942C657F}" presName="connTx" presStyleLbl="parChTrans1D4" presStyleIdx="2" presStyleCnt="8"/>
      <dgm:spPr/>
      <dgm:t>
        <a:bodyPr/>
        <a:lstStyle/>
        <a:p>
          <a:endParaRPr lang="id-ID"/>
        </a:p>
      </dgm:t>
    </dgm:pt>
    <dgm:pt modelId="{007BEBC8-7D7E-48FC-BDC1-4CBB978F8EA1}" type="pres">
      <dgm:prSet presAssocID="{8A5CF25E-67F0-4D6C-BAD7-83D733E362C4}" presName="root2" presStyleCnt="0"/>
      <dgm:spPr/>
    </dgm:pt>
    <dgm:pt modelId="{F64030E0-A7A7-4150-BDE6-EA8D1B1D4C54}" type="pres">
      <dgm:prSet presAssocID="{8A5CF25E-67F0-4D6C-BAD7-83D733E362C4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3AC22C9-DD77-4A6D-AE24-C570B8584863}" type="pres">
      <dgm:prSet presAssocID="{8A5CF25E-67F0-4D6C-BAD7-83D733E362C4}" presName="level3hierChild" presStyleCnt="0"/>
      <dgm:spPr/>
    </dgm:pt>
    <dgm:pt modelId="{F8032714-BCAF-4FF6-9895-95B2AFF7945D}" type="pres">
      <dgm:prSet presAssocID="{BE3042EC-3637-45CA-9837-A7FDE6FA2616}" presName="conn2-1" presStyleLbl="parChTrans1D4" presStyleIdx="3" presStyleCnt="8"/>
      <dgm:spPr/>
      <dgm:t>
        <a:bodyPr/>
        <a:lstStyle/>
        <a:p>
          <a:endParaRPr lang="id-ID"/>
        </a:p>
      </dgm:t>
    </dgm:pt>
    <dgm:pt modelId="{BE916D8D-5C85-4341-951A-1517324F5F30}" type="pres">
      <dgm:prSet presAssocID="{BE3042EC-3637-45CA-9837-A7FDE6FA2616}" presName="connTx" presStyleLbl="parChTrans1D4" presStyleIdx="3" presStyleCnt="8"/>
      <dgm:spPr/>
      <dgm:t>
        <a:bodyPr/>
        <a:lstStyle/>
        <a:p>
          <a:endParaRPr lang="id-ID"/>
        </a:p>
      </dgm:t>
    </dgm:pt>
    <dgm:pt modelId="{3F40D1E1-0E33-4F6F-AD16-64D9D00E4D7E}" type="pres">
      <dgm:prSet presAssocID="{ACEFAB15-39C3-4D65-AE14-3B5684F8DB86}" presName="root2" presStyleCnt="0"/>
      <dgm:spPr/>
    </dgm:pt>
    <dgm:pt modelId="{E8F76EEE-492C-4686-9ACE-55E18D68A7E7}" type="pres">
      <dgm:prSet presAssocID="{ACEFAB15-39C3-4D65-AE14-3B5684F8DB86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205899F-45F7-4DF7-BAE7-C69A8038CCA8}" type="pres">
      <dgm:prSet presAssocID="{ACEFAB15-39C3-4D65-AE14-3B5684F8DB86}" presName="level3hierChild" presStyleCnt="0"/>
      <dgm:spPr/>
    </dgm:pt>
    <dgm:pt modelId="{9F349DA2-8700-4F94-8D06-62A169C5B41E}" type="pres">
      <dgm:prSet presAssocID="{DC1D87BD-4F2C-4E18-9006-502A5593AF50}" presName="conn2-1" presStyleLbl="parChTrans1D3" presStyleIdx="4" presStyleCnt="5"/>
      <dgm:spPr/>
      <dgm:t>
        <a:bodyPr/>
        <a:lstStyle/>
        <a:p>
          <a:endParaRPr lang="id-ID"/>
        </a:p>
      </dgm:t>
    </dgm:pt>
    <dgm:pt modelId="{6C201504-2591-4E19-8E8B-9218917D4D7C}" type="pres">
      <dgm:prSet presAssocID="{DC1D87BD-4F2C-4E18-9006-502A5593AF50}" presName="connTx" presStyleLbl="parChTrans1D3" presStyleIdx="4" presStyleCnt="5"/>
      <dgm:spPr/>
      <dgm:t>
        <a:bodyPr/>
        <a:lstStyle/>
        <a:p>
          <a:endParaRPr lang="id-ID"/>
        </a:p>
      </dgm:t>
    </dgm:pt>
    <dgm:pt modelId="{1312695D-0F18-40C8-AC4C-A5298BE0825F}" type="pres">
      <dgm:prSet presAssocID="{03651BBF-C95D-495D-AC6E-DB4F0C57C453}" presName="root2" presStyleCnt="0"/>
      <dgm:spPr/>
    </dgm:pt>
    <dgm:pt modelId="{6C342E39-7D9D-40D7-B1A3-1BEBE3451249}" type="pres">
      <dgm:prSet presAssocID="{03651BBF-C95D-495D-AC6E-DB4F0C57C453}" presName="LevelTwoTextNode" presStyleLbl="node3" presStyleIdx="4" presStyleCnt="5" custScaleX="1417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E4BA94E-D46B-4E4F-BB1B-1FD9A78833CB}" type="pres">
      <dgm:prSet presAssocID="{03651BBF-C95D-495D-AC6E-DB4F0C57C453}" presName="level3hierChild" presStyleCnt="0"/>
      <dgm:spPr/>
    </dgm:pt>
    <dgm:pt modelId="{86D4AC94-E49E-4135-9578-38D156172059}" type="pres">
      <dgm:prSet presAssocID="{5C055C1A-C0D3-473C-967A-3929C9ABF34B}" presName="conn2-1" presStyleLbl="parChTrans1D4" presStyleIdx="4" presStyleCnt="8"/>
      <dgm:spPr/>
      <dgm:t>
        <a:bodyPr/>
        <a:lstStyle/>
        <a:p>
          <a:endParaRPr lang="id-ID"/>
        </a:p>
      </dgm:t>
    </dgm:pt>
    <dgm:pt modelId="{CF4071E2-17AB-48BA-B820-78EA2243D8AE}" type="pres">
      <dgm:prSet presAssocID="{5C055C1A-C0D3-473C-967A-3929C9ABF34B}" presName="connTx" presStyleLbl="parChTrans1D4" presStyleIdx="4" presStyleCnt="8"/>
      <dgm:spPr/>
      <dgm:t>
        <a:bodyPr/>
        <a:lstStyle/>
        <a:p>
          <a:endParaRPr lang="id-ID"/>
        </a:p>
      </dgm:t>
    </dgm:pt>
    <dgm:pt modelId="{3CE7BBBB-CE09-4ED3-8887-9D420A5AE46B}" type="pres">
      <dgm:prSet presAssocID="{C6C4DEE2-975F-465E-8C4C-31C33E94EED8}" presName="root2" presStyleCnt="0"/>
      <dgm:spPr/>
    </dgm:pt>
    <dgm:pt modelId="{3A9F4613-9F64-4326-B0B1-1965A949C739}" type="pres">
      <dgm:prSet presAssocID="{C6C4DEE2-975F-465E-8C4C-31C33E94EED8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CF36885-8C9B-4880-AD49-24590CA3823F}" type="pres">
      <dgm:prSet presAssocID="{C6C4DEE2-975F-465E-8C4C-31C33E94EED8}" presName="level3hierChild" presStyleCnt="0"/>
      <dgm:spPr/>
    </dgm:pt>
    <dgm:pt modelId="{C91C4921-9758-4E94-9496-2AA8A0A8BA6E}" type="pres">
      <dgm:prSet presAssocID="{72091D3D-01A6-4DA9-B29C-6AC64E371470}" presName="conn2-1" presStyleLbl="parChTrans1D4" presStyleIdx="5" presStyleCnt="8"/>
      <dgm:spPr/>
      <dgm:t>
        <a:bodyPr/>
        <a:lstStyle/>
        <a:p>
          <a:endParaRPr lang="id-ID"/>
        </a:p>
      </dgm:t>
    </dgm:pt>
    <dgm:pt modelId="{9626A87F-1C34-4387-B97F-7F67CC57B9A9}" type="pres">
      <dgm:prSet presAssocID="{72091D3D-01A6-4DA9-B29C-6AC64E371470}" presName="connTx" presStyleLbl="parChTrans1D4" presStyleIdx="5" presStyleCnt="8"/>
      <dgm:spPr/>
      <dgm:t>
        <a:bodyPr/>
        <a:lstStyle/>
        <a:p>
          <a:endParaRPr lang="id-ID"/>
        </a:p>
      </dgm:t>
    </dgm:pt>
    <dgm:pt modelId="{C91E446E-9930-4A2B-982E-50DE135A6393}" type="pres">
      <dgm:prSet presAssocID="{322F0EEB-58F2-4DA7-B126-EBE624D92003}" presName="root2" presStyleCnt="0"/>
      <dgm:spPr/>
    </dgm:pt>
    <dgm:pt modelId="{46E602E6-20CC-4020-86FD-DDBB25D18CFF}" type="pres">
      <dgm:prSet presAssocID="{322F0EEB-58F2-4DA7-B126-EBE624D92003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E4B7157-D533-476F-A3E0-5B12C3DD7D9E}" type="pres">
      <dgm:prSet presAssocID="{322F0EEB-58F2-4DA7-B126-EBE624D92003}" presName="level3hierChild" presStyleCnt="0"/>
      <dgm:spPr/>
    </dgm:pt>
    <dgm:pt modelId="{7DE41D83-AC0F-4104-8137-5BE163AE87C9}" type="pres">
      <dgm:prSet presAssocID="{6C6C4178-5655-4F6A-8106-B08545DBD5A1}" presName="conn2-1" presStyleLbl="parChTrans1D4" presStyleIdx="6" presStyleCnt="8"/>
      <dgm:spPr/>
      <dgm:t>
        <a:bodyPr/>
        <a:lstStyle/>
        <a:p>
          <a:endParaRPr lang="id-ID"/>
        </a:p>
      </dgm:t>
    </dgm:pt>
    <dgm:pt modelId="{5DC829F3-0606-4043-81D4-A190870A15BD}" type="pres">
      <dgm:prSet presAssocID="{6C6C4178-5655-4F6A-8106-B08545DBD5A1}" presName="connTx" presStyleLbl="parChTrans1D4" presStyleIdx="6" presStyleCnt="8"/>
      <dgm:spPr/>
      <dgm:t>
        <a:bodyPr/>
        <a:lstStyle/>
        <a:p>
          <a:endParaRPr lang="id-ID"/>
        </a:p>
      </dgm:t>
    </dgm:pt>
    <dgm:pt modelId="{0C3E4DC0-1D39-466F-8B22-0F66C7FC597E}" type="pres">
      <dgm:prSet presAssocID="{D561A5AC-17D0-432A-9DFA-8B13A9913044}" presName="root2" presStyleCnt="0"/>
      <dgm:spPr/>
    </dgm:pt>
    <dgm:pt modelId="{65328EA5-B7B6-4872-BA69-005E93757141}" type="pres">
      <dgm:prSet presAssocID="{D561A5AC-17D0-432A-9DFA-8B13A9913044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57BE248-B2BF-4627-9CB9-AE408CE8760C}" type="pres">
      <dgm:prSet presAssocID="{D561A5AC-17D0-432A-9DFA-8B13A9913044}" presName="level3hierChild" presStyleCnt="0"/>
      <dgm:spPr/>
    </dgm:pt>
    <dgm:pt modelId="{4B012D46-F9FD-4472-BE30-7AEEE8D4DAE8}" type="pres">
      <dgm:prSet presAssocID="{CB50511F-07B3-4CFB-A8FD-1665979BFFF5}" presName="conn2-1" presStyleLbl="parChTrans1D4" presStyleIdx="7" presStyleCnt="8"/>
      <dgm:spPr/>
      <dgm:t>
        <a:bodyPr/>
        <a:lstStyle/>
        <a:p>
          <a:endParaRPr lang="id-ID"/>
        </a:p>
      </dgm:t>
    </dgm:pt>
    <dgm:pt modelId="{D8A98057-D17B-4F5C-B213-CB7F6EAB8643}" type="pres">
      <dgm:prSet presAssocID="{CB50511F-07B3-4CFB-A8FD-1665979BFFF5}" presName="connTx" presStyleLbl="parChTrans1D4" presStyleIdx="7" presStyleCnt="8"/>
      <dgm:spPr/>
      <dgm:t>
        <a:bodyPr/>
        <a:lstStyle/>
        <a:p>
          <a:endParaRPr lang="id-ID"/>
        </a:p>
      </dgm:t>
    </dgm:pt>
    <dgm:pt modelId="{B3AACCA2-614B-45A6-9E3D-5234FD2C4977}" type="pres">
      <dgm:prSet presAssocID="{6A4616F3-67EB-4507-B7B6-C1DFB3292B7C}" presName="root2" presStyleCnt="0"/>
      <dgm:spPr/>
    </dgm:pt>
    <dgm:pt modelId="{F942E55A-11AD-42B1-9862-3203FBD6543F}" type="pres">
      <dgm:prSet presAssocID="{6A4616F3-67EB-4507-B7B6-C1DFB3292B7C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7F5031C-6591-4B44-8FC3-BB9A7A84EAF9}" type="pres">
      <dgm:prSet presAssocID="{6A4616F3-67EB-4507-B7B6-C1DFB3292B7C}" presName="level3hierChild" presStyleCnt="0"/>
      <dgm:spPr/>
    </dgm:pt>
  </dgm:ptLst>
  <dgm:cxnLst>
    <dgm:cxn modelId="{5EF0D219-541F-4B15-8326-9179B7917F94}" type="presOf" srcId="{72091D3D-01A6-4DA9-B29C-6AC64E371470}" destId="{C91C4921-9758-4E94-9496-2AA8A0A8BA6E}" srcOrd="0" destOrd="0" presId="urn:microsoft.com/office/officeart/2005/8/layout/hierarchy2"/>
    <dgm:cxn modelId="{9E023B7E-0465-42D2-9C0C-ADAFD64F2A67}" srcId="{079A76CD-6B07-4460-B0D2-62312D56E629}" destId="{A5B200B0-6714-446F-BC0E-A1359A789AD2}" srcOrd="0" destOrd="0" parTransId="{85D560F2-A262-438F-AE10-0435EB851114}" sibTransId="{D5C87189-C1E5-4E5D-8214-E4813E1D614A}"/>
    <dgm:cxn modelId="{081D7D31-F5C6-421E-993F-187E9D998CEE}" type="presOf" srcId="{5C055C1A-C0D3-473C-967A-3929C9ABF34B}" destId="{86D4AC94-E49E-4135-9578-38D156172059}" srcOrd="0" destOrd="0" presId="urn:microsoft.com/office/officeart/2005/8/layout/hierarchy2"/>
    <dgm:cxn modelId="{C28560CE-3C2F-4483-B3E9-2C4C8323722B}" srcId="{C8742DDF-0FDD-49D8-B9B2-CD22AE2289CE}" destId="{03651BBF-C95D-495D-AC6E-DB4F0C57C453}" srcOrd="1" destOrd="0" parTransId="{DC1D87BD-4F2C-4E18-9006-502A5593AF50}" sibTransId="{996F890A-5076-434A-8925-F3F41F60B747}"/>
    <dgm:cxn modelId="{ED8915F1-5D22-4E48-BBBD-851D66C9A0B6}" type="presOf" srcId="{A5B200B0-6714-446F-BC0E-A1359A789AD2}" destId="{C90FD6CE-D96F-43F9-9630-304CEE14194D}" srcOrd="0" destOrd="0" presId="urn:microsoft.com/office/officeart/2005/8/layout/hierarchy2"/>
    <dgm:cxn modelId="{7AB6C35E-CD7E-4555-856A-3D602B2E60FA}" type="presOf" srcId="{5C055C1A-C0D3-473C-967A-3929C9ABF34B}" destId="{CF4071E2-17AB-48BA-B820-78EA2243D8AE}" srcOrd="1" destOrd="0" presId="urn:microsoft.com/office/officeart/2005/8/layout/hierarchy2"/>
    <dgm:cxn modelId="{C8DEB655-9898-4D1B-B577-641C481DD82D}" type="presOf" srcId="{69B1FD65-37BF-400B-B753-2B8B198B9D45}" destId="{F3CDA3F6-D288-42F9-AD5F-D5D7ADDEF6F8}" srcOrd="1" destOrd="0" presId="urn:microsoft.com/office/officeart/2005/8/layout/hierarchy2"/>
    <dgm:cxn modelId="{6131DE03-EE69-4015-8BF5-717B40C5E1EE}" type="presOf" srcId="{E8DE5F65-35C1-4CFE-948B-340BABC2816E}" destId="{7F6B5D25-CA0F-4764-A6A6-50CC053E7E3E}" srcOrd="1" destOrd="0" presId="urn:microsoft.com/office/officeart/2005/8/layout/hierarchy2"/>
    <dgm:cxn modelId="{2D8F203B-01C5-465E-9950-458CFEDC05A0}" type="presOf" srcId="{2CCF9449-EBE3-44A0-B84B-090558BD1472}" destId="{DAEFABE8-3968-417C-A53D-66701FB6572B}" srcOrd="1" destOrd="0" presId="urn:microsoft.com/office/officeart/2005/8/layout/hierarchy2"/>
    <dgm:cxn modelId="{77705DCF-4735-49C9-B7D0-983D1B1B65C3}" type="presOf" srcId="{69B1FD65-37BF-400B-B753-2B8B198B9D45}" destId="{2D6B5CCD-DC09-4DBD-8EE9-43CEE4031162}" srcOrd="0" destOrd="0" presId="urn:microsoft.com/office/officeart/2005/8/layout/hierarchy2"/>
    <dgm:cxn modelId="{7C2CB61A-D8AC-4653-979F-6F55E340BEA5}" type="presOf" srcId="{AA631EB7-2900-4887-8720-9B9DE5B0E112}" destId="{650CEDB4-1EF5-4184-9316-AEFA524CC03C}" srcOrd="0" destOrd="0" presId="urn:microsoft.com/office/officeart/2005/8/layout/hierarchy2"/>
    <dgm:cxn modelId="{00A73B2E-4CF2-4D72-9441-E87EC94F1B44}" type="presOf" srcId="{DD2DC951-A5B6-4839-9426-B0611DC97A46}" destId="{D53ADE2A-2CE1-4FAE-8F6E-C045BB17E327}" srcOrd="0" destOrd="0" presId="urn:microsoft.com/office/officeart/2005/8/layout/hierarchy2"/>
    <dgm:cxn modelId="{E19E22E3-E024-4905-8B27-093F5F553C01}" type="presOf" srcId="{6C6C4178-5655-4F6A-8106-B08545DBD5A1}" destId="{7DE41D83-AC0F-4104-8137-5BE163AE87C9}" srcOrd="0" destOrd="0" presId="urn:microsoft.com/office/officeart/2005/8/layout/hierarchy2"/>
    <dgm:cxn modelId="{FED2A830-6558-4064-A99E-D90EC53CC432}" srcId="{F0F9CA9C-C97F-42B4-A259-38A7B131A1DE}" destId="{AA631EB7-2900-4887-8720-9B9DE5B0E112}" srcOrd="1" destOrd="0" parTransId="{2CCF9449-EBE3-44A0-B84B-090558BD1472}" sibTransId="{AB888034-BD25-4934-88E7-9DBDD01AEFBF}"/>
    <dgm:cxn modelId="{D0D7D621-1DDE-4F24-A7BB-9C4B943AF6F9}" type="presOf" srcId="{6C6C4178-5655-4F6A-8106-B08545DBD5A1}" destId="{5DC829F3-0606-4043-81D4-A190870A15BD}" srcOrd="1" destOrd="0" presId="urn:microsoft.com/office/officeart/2005/8/layout/hierarchy2"/>
    <dgm:cxn modelId="{D77351D3-B624-4DAD-A687-6F5C7AAFF85B}" type="presOf" srcId="{ACEFAB15-39C3-4D65-AE14-3B5684F8DB86}" destId="{E8F76EEE-492C-4686-9ACE-55E18D68A7E7}" srcOrd="0" destOrd="0" presId="urn:microsoft.com/office/officeart/2005/8/layout/hierarchy2"/>
    <dgm:cxn modelId="{68A31596-C78E-4573-94A5-E22E36240FEB}" type="presOf" srcId="{F0F9CA9C-C97F-42B4-A259-38A7B131A1DE}" destId="{BD935C28-7B05-4B41-A3C1-779761557238}" srcOrd="0" destOrd="0" presId="urn:microsoft.com/office/officeart/2005/8/layout/hierarchy2"/>
    <dgm:cxn modelId="{E97995F0-4C1A-4359-ADE2-1947CC74DE90}" type="presOf" srcId="{DC1D87BD-4F2C-4E18-9006-502A5593AF50}" destId="{6C201504-2591-4E19-8E8B-9218917D4D7C}" srcOrd="1" destOrd="0" presId="urn:microsoft.com/office/officeart/2005/8/layout/hierarchy2"/>
    <dgm:cxn modelId="{44EAC2D6-EC98-4AD7-911A-DC958E6603AD}" srcId="{F27EF0B2-6D2E-48E1-A79C-5CEB7B104AFB}" destId="{8A5CF25E-67F0-4D6C-BAD7-83D733E362C4}" srcOrd="0" destOrd="0" parTransId="{431BAC67-AF37-49E5-A19F-25D1942C657F}" sibTransId="{B35F08A7-07F9-4D2A-A625-DA91510E4E38}"/>
    <dgm:cxn modelId="{1C4120DA-7D71-4F7E-97F4-1E8E11A543A5}" srcId="{F27EF0B2-6D2E-48E1-A79C-5CEB7B104AFB}" destId="{ACEFAB15-39C3-4D65-AE14-3B5684F8DB86}" srcOrd="1" destOrd="0" parTransId="{BE3042EC-3637-45CA-9837-A7FDE6FA2616}" sibTransId="{CE2FFEC3-08BC-4F95-9E45-85080B7B5627}"/>
    <dgm:cxn modelId="{1B524A0A-E0E8-4128-B13D-F18D09A720FF}" srcId="{03651BBF-C95D-495D-AC6E-DB4F0C57C453}" destId="{C6C4DEE2-975F-465E-8C4C-31C33E94EED8}" srcOrd="0" destOrd="0" parTransId="{5C055C1A-C0D3-473C-967A-3929C9ABF34B}" sibTransId="{E2D64529-ABEE-4801-83CC-F819DD06673F}"/>
    <dgm:cxn modelId="{A406DA9B-DD22-42D1-87D0-4E5D23C8A63E}" type="presOf" srcId="{431BAC67-AF37-49E5-A19F-25D1942C657F}" destId="{17ED7744-ECAC-4173-8F79-1702244B1F24}" srcOrd="1" destOrd="0" presId="urn:microsoft.com/office/officeart/2005/8/layout/hierarchy2"/>
    <dgm:cxn modelId="{EBBBECF3-24D9-4484-86C0-24B57146AE5F}" type="presOf" srcId="{E8A65562-07BD-40AD-A21D-3F98EE9BE4C4}" destId="{47F44564-5F0C-4F2D-BAC8-513B77E53C96}" srcOrd="0" destOrd="0" presId="urn:microsoft.com/office/officeart/2005/8/layout/hierarchy2"/>
    <dgm:cxn modelId="{2A8B77E1-C8FA-4946-B978-787C9A2B8B84}" type="presOf" srcId="{079A76CD-6B07-4460-B0D2-62312D56E629}" destId="{6DF06702-0AEF-4ACE-8D96-B3BD87B634D3}" srcOrd="0" destOrd="0" presId="urn:microsoft.com/office/officeart/2005/8/layout/hierarchy2"/>
    <dgm:cxn modelId="{75998565-F817-49FA-9E36-A72C4E8843D6}" type="presOf" srcId="{3A62F60A-5661-4B0C-A558-10487D17A0A7}" destId="{AD0E8A5D-CEEF-449A-8F29-45E08D83FC32}" srcOrd="1" destOrd="0" presId="urn:microsoft.com/office/officeart/2005/8/layout/hierarchy2"/>
    <dgm:cxn modelId="{9FCD20E8-DDAE-4F6A-B91C-60769AD860BB}" type="presOf" srcId="{2CCF9449-EBE3-44A0-B84B-090558BD1472}" destId="{8821F750-F363-439C-9E59-21D1EA9CAF6D}" srcOrd="0" destOrd="0" presId="urn:microsoft.com/office/officeart/2005/8/layout/hierarchy2"/>
    <dgm:cxn modelId="{18A0A371-E87C-4CF5-B80E-42FD5B51B327}" srcId="{C6C4DEE2-975F-465E-8C4C-31C33E94EED8}" destId="{D561A5AC-17D0-432A-9DFA-8B13A9913044}" srcOrd="1" destOrd="0" parTransId="{6C6C4178-5655-4F6A-8106-B08545DBD5A1}" sibTransId="{78C5F85A-A776-468D-ACF5-839EC5965FC3}"/>
    <dgm:cxn modelId="{E36A53EC-31D7-43B0-A737-5DF9E0727239}" type="presOf" srcId="{D561A5AC-17D0-432A-9DFA-8B13A9913044}" destId="{65328EA5-B7B6-4872-BA69-005E93757141}" srcOrd="0" destOrd="0" presId="urn:microsoft.com/office/officeart/2005/8/layout/hierarchy2"/>
    <dgm:cxn modelId="{9890CCA3-D0E8-406A-AF50-E23588A17AAE}" type="presOf" srcId="{85D560F2-A262-438F-AE10-0435EB851114}" destId="{C4B3E503-062A-46FD-B5DE-60DD7ABD7D3B}" srcOrd="0" destOrd="0" presId="urn:microsoft.com/office/officeart/2005/8/layout/hierarchy2"/>
    <dgm:cxn modelId="{D64785CD-06DF-4E56-9203-CEE6FE6C9C89}" srcId="{8AAD8E76-4585-47AC-9056-2B6A932F1287}" destId="{C8742DDF-0FDD-49D8-B9B2-CD22AE2289CE}" srcOrd="1" destOrd="0" parTransId="{5E3E2051-4202-4C7F-A765-5E50B63649CF}" sibTransId="{E9043091-D5EA-4E67-B5AE-48493EAE9167}"/>
    <dgm:cxn modelId="{77484E65-1569-41D5-8756-BAEEA916E1FA}" type="presOf" srcId="{8AAD8E76-4585-47AC-9056-2B6A932F1287}" destId="{75EA82A2-0AA7-401F-A198-F9F4D25323E6}" srcOrd="0" destOrd="0" presId="urn:microsoft.com/office/officeart/2005/8/layout/hierarchy2"/>
    <dgm:cxn modelId="{D8643248-7164-4F4B-A574-8A8944CC314C}" type="presOf" srcId="{8A5CF25E-67F0-4D6C-BAD7-83D733E362C4}" destId="{F64030E0-A7A7-4150-BDE6-EA8D1B1D4C54}" srcOrd="0" destOrd="0" presId="urn:microsoft.com/office/officeart/2005/8/layout/hierarchy2"/>
    <dgm:cxn modelId="{E600D1A1-F2C8-4D64-90A9-168424B134AB}" type="presOf" srcId="{CB50511F-07B3-4CFB-A8FD-1665979BFFF5}" destId="{D8A98057-D17B-4F5C-B213-CB7F6EAB8643}" srcOrd="1" destOrd="0" presId="urn:microsoft.com/office/officeart/2005/8/layout/hierarchy2"/>
    <dgm:cxn modelId="{53599E39-11E0-40A1-AD06-3322F52FCCB6}" srcId="{C6C4DEE2-975F-465E-8C4C-31C33E94EED8}" destId="{322F0EEB-58F2-4DA7-B126-EBE624D92003}" srcOrd="0" destOrd="0" parTransId="{72091D3D-01A6-4DA9-B29C-6AC64E371470}" sibTransId="{6D249F33-D327-4424-98B7-7B64D24EB9E7}"/>
    <dgm:cxn modelId="{44A5B477-9DF5-49F8-964A-F704CF7309B9}" srcId="{03651BBF-C95D-495D-AC6E-DB4F0C57C453}" destId="{6A4616F3-67EB-4507-B7B6-C1DFB3292B7C}" srcOrd="1" destOrd="0" parTransId="{CB50511F-07B3-4CFB-A8FD-1665979BFFF5}" sibTransId="{E6D2C207-9FD3-4C78-A256-63C0C9D73E8B}"/>
    <dgm:cxn modelId="{AC805D2D-F3DB-4B4F-88A1-689BC160AC89}" srcId="{8AAD8E76-4585-47AC-9056-2B6A932F1287}" destId="{079A76CD-6B07-4460-B0D2-62312D56E629}" srcOrd="0" destOrd="0" parTransId="{E8DE5F65-35C1-4CFE-948B-340BABC2816E}" sibTransId="{B634507A-14E7-43B5-B04C-B0034BE050C8}"/>
    <dgm:cxn modelId="{D9B46067-833D-4C9F-85B6-62CD6B519F52}" type="presOf" srcId="{72091D3D-01A6-4DA9-B29C-6AC64E371470}" destId="{9626A87F-1C34-4387-B97F-7F67CC57B9A9}" srcOrd="1" destOrd="0" presId="urn:microsoft.com/office/officeart/2005/8/layout/hierarchy2"/>
    <dgm:cxn modelId="{BFD58815-B167-4836-8552-2C96A9013A45}" type="presOf" srcId="{5E3E2051-4202-4C7F-A765-5E50B63649CF}" destId="{8994397C-DAD7-466C-88D1-8F8DEA37B3AB}" srcOrd="0" destOrd="0" presId="urn:microsoft.com/office/officeart/2005/8/layout/hierarchy2"/>
    <dgm:cxn modelId="{C3083D73-73AD-4A2D-9B3A-18DC4E890091}" type="presOf" srcId="{F27EF0B2-6D2E-48E1-A79C-5CEB7B104AFB}" destId="{905FD122-A001-480C-BCA4-01FEBBE0118D}" srcOrd="0" destOrd="0" presId="urn:microsoft.com/office/officeart/2005/8/layout/hierarchy2"/>
    <dgm:cxn modelId="{673543EB-D711-43C9-85C3-61C281C6D25D}" type="presOf" srcId="{C8742DDF-0FDD-49D8-B9B2-CD22AE2289CE}" destId="{DA76D200-0D02-4DB8-A53E-13578BBCD8F8}" srcOrd="0" destOrd="0" presId="urn:microsoft.com/office/officeart/2005/8/layout/hierarchy2"/>
    <dgm:cxn modelId="{EF2B5816-E303-446F-84E4-E8DE881C0ECF}" srcId="{C8742DDF-0FDD-49D8-B9B2-CD22AE2289CE}" destId="{F27EF0B2-6D2E-48E1-A79C-5CEB7B104AFB}" srcOrd="0" destOrd="0" parTransId="{69B1FD65-37BF-400B-B753-2B8B198B9D45}" sibTransId="{9FFF2586-9671-460F-AB71-3F5504EB65CC}"/>
    <dgm:cxn modelId="{C7B8163B-C625-4307-9533-756038B6F9AC}" type="presOf" srcId="{CB50511F-07B3-4CFB-A8FD-1665979BFFF5}" destId="{4B012D46-F9FD-4472-BE30-7AEEE8D4DAE8}" srcOrd="0" destOrd="0" presId="urn:microsoft.com/office/officeart/2005/8/layout/hierarchy2"/>
    <dgm:cxn modelId="{66791D6E-F412-4D81-A984-BFA140D5D4BD}" srcId="{079A76CD-6B07-4460-B0D2-62312D56E629}" destId="{D5C58743-0B2A-457A-97FF-CB19A3C7A768}" srcOrd="2" destOrd="0" parTransId="{07DA40D7-EBCD-4A3A-97B7-51E44D2B44B7}" sibTransId="{2F606030-4B40-4126-B6EC-5714BE1A2FB1}"/>
    <dgm:cxn modelId="{EAB66394-7CF8-45F5-97D3-6D1B4A2A9AD8}" type="presOf" srcId="{BE3042EC-3637-45CA-9837-A7FDE6FA2616}" destId="{F8032714-BCAF-4FF6-9895-95B2AFF7945D}" srcOrd="0" destOrd="0" presId="urn:microsoft.com/office/officeart/2005/8/layout/hierarchy2"/>
    <dgm:cxn modelId="{753F6420-8633-497E-9308-2AB27FA6D627}" type="presOf" srcId="{431BAC67-AF37-49E5-A19F-25D1942C657F}" destId="{05514245-617A-4741-9181-98F55358F787}" srcOrd="0" destOrd="0" presId="urn:microsoft.com/office/officeart/2005/8/layout/hierarchy2"/>
    <dgm:cxn modelId="{7A77021A-DEA0-4268-8FFB-5C18A1F3BF4B}" srcId="{F0F9CA9C-C97F-42B4-A259-38A7B131A1DE}" destId="{E8A65562-07BD-40AD-A21D-3F98EE9BE4C4}" srcOrd="0" destOrd="0" parTransId="{DD2DC951-A5B6-4839-9426-B0611DC97A46}" sibTransId="{60604C07-9014-472B-8FF3-DA3CC4BA20F7}"/>
    <dgm:cxn modelId="{5EEDF464-844D-406E-8847-17B3A0A735B4}" type="presOf" srcId="{07DA40D7-EBCD-4A3A-97B7-51E44D2B44B7}" destId="{B2557C17-118D-4F1E-A2C0-9E379D1148CA}" srcOrd="1" destOrd="0" presId="urn:microsoft.com/office/officeart/2005/8/layout/hierarchy2"/>
    <dgm:cxn modelId="{BFCACD5F-4858-41A6-A36C-D4E565F25A49}" type="presOf" srcId="{C6C4DEE2-975F-465E-8C4C-31C33E94EED8}" destId="{3A9F4613-9F64-4326-B0B1-1965A949C739}" srcOrd="0" destOrd="0" presId="urn:microsoft.com/office/officeart/2005/8/layout/hierarchy2"/>
    <dgm:cxn modelId="{96936FFE-F934-42F8-8139-8DB2E31521AE}" type="presOf" srcId="{6A4616F3-67EB-4507-B7B6-C1DFB3292B7C}" destId="{F942E55A-11AD-42B1-9862-3203FBD6543F}" srcOrd="0" destOrd="0" presId="urn:microsoft.com/office/officeart/2005/8/layout/hierarchy2"/>
    <dgm:cxn modelId="{56BFE89F-9AFD-4D00-8602-66DC67596143}" type="presOf" srcId="{D5C58743-0B2A-457A-97FF-CB19A3C7A768}" destId="{A7C62C6D-4B7F-4D97-B7E6-4B88F37AA21F}" srcOrd="0" destOrd="0" presId="urn:microsoft.com/office/officeart/2005/8/layout/hierarchy2"/>
    <dgm:cxn modelId="{CFDE208A-6FEA-47C9-8204-C9BA0A72EC68}" type="presOf" srcId="{5E3E2051-4202-4C7F-A765-5E50B63649CF}" destId="{F6AF67E7-6D06-413E-80A0-97C889BC67C5}" srcOrd="1" destOrd="0" presId="urn:microsoft.com/office/officeart/2005/8/layout/hierarchy2"/>
    <dgm:cxn modelId="{BD0601FC-3FBD-44A7-ADD3-3073521ED202}" type="presOf" srcId="{3A62F60A-5661-4B0C-A558-10487D17A0A7}" destId="{AE1AC9F4-4ACD-44FA-8F22-254A3330601F}" srcOrd="0" destOrd="0" presId="urn:microsoft.com/office/officeart/2005/8/layout/hierarchy2"/>
    <dgm:cxn modelId="{0CCE6143-0293-4E7D-96E2-00A48585DF9C}" type="presOf" srcId="{B4A6539F-CC7B-4685-92A6-E4B042261248}" destId="{D8B267C8-C124-4520-BA1E-29F497464F85}" srcOrd="0" destOrd="0" presId="urn:microsoft.com/office/officeart/2005/8/layout/hierarchy2"/>
    <dgm:cxn modelId="{47E5C9AC-1805-4AED-80C1-6CA1A8C8605C}" type="presOf" srcId="{DC1D87BD-4F2C-4E18-9006-502A5593AF50}" destId="{9F349DA2-8700-4F94-8D06-62A169C5B41E}" srcOrd="0" destOrd="0" presId="urn:microsoft.com/office/officeart/2005/8/layout/hierarchy2"/>
    <dgm:cxn modelId="{1FE091FC-D9AD-48FA-AA58-3CC7373F67B7}" srcId="{B4A6539F-CC7B-4685-92A6-E4B042261248}" destId="{8AAD8E76-4585-47AC-9056-2B6A932F1287}" srcOrd="0" destOrd="0" parTransId="{F9A736D5-D43A-4327-AAA7-E91C5E61A55E}" sibTransId="{6ACF1CBA-49EF-4BD7-B2A1-623CA3C29173}"/>
    <dgm:cxn modelId="{AAE9F3AD-A3F5-4892-85C6-079703815F21}" type="presOf" srcId="{DD2DC951-A5B6-4839-9426-B0611DC97A46}" destId="{1E7DCA45-FDF0-458B-A2D6-AB2FBC505476}" srcOrd="1" destOrd="0" presId="urn:microsoft.com/office/officeart/2005/8/layout/hierarchy2"/>
    <dgm:cxn modelId="{1078CF1E-5A4B-4EAA-A6A2-1D6F94A62D8C}" type="presOf" srcId="{E8DE5F65-35C1-4CFE-948B-340BABC2816E}" destId="{5627783D-E57F-4082-9FA5-0B7DD675BC7D}" srcOrd="0" destOrd="0" presId="urn:microsoft.com/office/officeart/2005/8/layout/hierarchy2"/>
    <dgm:cxn modelId="{F29CB16B-533C-4F45-B6DC-C040C90C32BB}" srcId="{079A76CD-6B07-4460-B0D2-62312D56E629}" destId="{F0F9CA9C-C97F-42B4-A259-38A7B131A1DE}" srcOrd="1" destOrd="0" parTransId="{3A62F60A-5661-4B0C-A558-10487D17A0A7}" sibTransId="{A436F299-EB2F-4713-A170-3AAA53C99206}"/>
    <dgm:cxn modelId="{4DFA6756-5EB0-4D8A-BF85-1BD60FBE96B7}" type="presOf" srcId="{322F0EEB-58F2-4DA7-B126-EBE624D92003}" destId="{46E602E6-20CC-4020-86FD-DDBB25D18CFF}" srcOrd="0" destOrd="0" presId="urn:microsoft.com/office/officeart/2005/8/layout/hierarchy2"/>
    <dgm:cxn modelId="{D48CC171-BC25-4935-9F66-CCC625899D06}" type="presOf" srcId="{03651BBF-C95D-495D-AC6E-DB4F0C57C453}" destId="{6C342E39-7D9D-40D7-B1A3-1BEBE3451249}" srcOrd="0" destOrd="0" presId="urn:microsoft.com/office/officeart/2005/8/layout/hierarchy2"/>
    <dgm:cxn modelId="{8B4ED88F-9FED-456C-B72B-9B641392A556}" type="presOf" srcId="{07DA40D7-EBCD-4A3A-97B7-51E44D2B44B7}" destId="{6700338D-A8EC-4FBE-BAB9-BEEAC34E6F77}" srcOrd="0" destOrd="0" presId="urn:microsoft.com/office/officeart/2005/8/layout/hierarchy2"/>
    <dgm:cxn modelId="{BEEF6422-69B2-494B-9CE5-91702A3512BF}" type="presOf" srcId="{85D560F2-A262-438F-AE10-0435EB851114}" destId="{9BD04B18-8153-4F8F-A78E-46F9EB6DCC44}" srcOrd="1" destOrd="0" presId="urn:microsoft.com/office/officeart/2005/8/layout/hierarchy2"/>
    <dgm:cxn modelId="{3D9FF689-67EA-4371-B186-3B17CA90B0E9}" type="presOf" srcId="{BE3042EC-3637-45CA-9837-A7FDE6FA2616}" destId="{BE916D8D-5C85-4341-951A-1517324F5F30}" srcOrd="1" destOrd="0" presId="urn:microsoft.com/office/officeart/2005/8/layout/hierarchy2"/>
    <dgm:cxn modelId="{C6FA73A4-B02F-4508-9DF3-D9DF60FED3E5}" type="presParOf" srcId="{D8B267C8-C124-4520-BA1E-29F497464F85}" destId="{44EBFB6A-9536-42DD-822F-A75BA555B70D}" srcOrd="0" destOrd="0" presId="urn:microsoft.com/office/officeart/2005/8/layout/hierarchy2"/>
    <dgm:cxn modelId="{7CE87AF5-3468-40CE-9E4D-EA07A7084A6F}" type="presParOf" srcId="{44EBFB6A-9536-42DD-822F-A75BA555B70D}" destId="{75EA82A2-0AA7-401F-A198-F9F4D25323E6}" srcOrd="0" destOrd="0" presId="urn:microsoft.com/office/officeart/2005/8/layout/hierarchy2"/>
    <dgm:cxn modelId="{55EFA77F-42AB-4CF2-B6AA-6F6B273836FB}" type="presParOf" srcId="{44EBFB6A-9536-42DD-822F-A75BA555B70D}" destId="{B16FB948-6111-47F0-B32F-9D4EBD193F80}" srcOrd="1" destOrd="0" presId="urn:microsoft.com/office/officeart/2005/8/layout/hierarchy2"/>
    <dgm:cxn modelId="{ECCCA9BE-7988-4676-B11D-420087C64D51}" type="presParOf" srcId="{B16FB948-6111-47F0-B32F-9D4EBD193F80}" destId="{5627783D-E57F-4082-9FA5-0B7DD675BC7D}" srcOrd="0" destOrd="0" presId="urn:microsoft.com/office/officeart/2005/8/layout/hierarchy2"/>
    <dgm:cxn modelId="{25F38783-069F-46EB-B485-24A27F15C714}" type="presParOf" srcId="{5627783D-E57F-4082-9FA5-0B7DD675BC7D}" destId="{7F6B5D25-CA0F-4764-A6A6-50CC053E7E3E}" srcOrd="0" destOrd="0" presId="urn:microsoft.com/office/officeart/2005/8/layout/hierarchy2"/>
    <dgm:cxn modelId="{ACBEFC5C-D9A3-46E5-A831-D3911DB1997B}" type="presParOf" srcId="{B16FB948-6111-47F0-B32F-9D4EBD193F80}" destId="{C4CB5696-8FB7-4848-A002-FD66140C33CD}" srcOrd="1" destOrd="0" presId="urn:microsoft.com/office/officeart/2005/8/layout/hierarchy2"/>
    <dgm:cxn modelId="{9BDFEADD-0311-4BF8-8B27-C29CB07A8D7C}" type="presParOf" srcId="{C4CB5696-8FB7-4848-A002-FD66140C33CD}" destId="{6DF06702-0AEF-4ACE-8D96-B3BD87B634D3}" srcOrd="0" destOrd="0" presId="urn:microsoft.com/office/officeart/2005/8/layout/hierarchy2"/>
    <dgm:cxn modelId="{F90299EC-9C1F-4694-803E-AF25FFD164BE}" type="presParOf" srcId="{C4CB5696-8FB7-4848-A002-FD66140C33CD}" destId="{E1304C9D-CE86-4DB1-8E11-1DFE43A231DF}" srcOrd="1" destOrd="0" presId="urn:microsoft.com/office/officeart/2005/8/layout/hierarchy2"/>
    <dgm:cxn modelId="{230BED92-6E1C-4C78-ADA9-C603B9022231}" type="presParOf" srcId="{E1304C9D-CE86-4DB1-8E11-1DFE43A231DF}" destId="{C4B3E503-062A-46FD-B5DE-60DD7ABD7D3B}" srcOrd="0" destOrd="0" presId="urn:microsoft.com/office/officeart/2005/8/layout/hierarchy2"/>
    <dgm:cxn modelId="{39C374B5-CE0C-4E73-8EF2-CECF1E0C99A3}" type="presParOf" srcId="{C4B3E503-062A-46FD-B5DE-60DD7ABD7D3B}" destId="{9BD04B18-8153-4F8F-A78E-46F9EB6DCC44}" srcOrd="0" destOrd="0" presId="urn:microsoft.com/office/officeart/2005/8/layout/hierarchy2"/>
    <dgm:cxn modelId="{CE770DAC-2605-4C5C-9072-26CDC0C8D3D4}" type="presParOf" srcId="{E1304C9D-CE86-4DB1-8E11-1DFE43A231DF}" destId="{CBC506F9-F41F-421A-99FC-548F4870F508}" srcOrd="1" destOrd="0" presId="urn:microsoft.com/office/officeart/2005/8/layout/hierarchy2"/>
    <dgm:cxn modelId="{C79681D8-DBC5-4FAB-9576-B29C84860B59}" type="presParOf" srcId="{CBC506F9-F41F-421A-99FC-548F4870F508}" destId="{C90FD6CE-D96F-43F9-9630-304CEE14194D}" srcOrd="0" destOrd="0" presId="urn:microsoft.com/office/officeart/2005/8/layout/hierarchy2"/>
    <dgm:cxn modelId="{DB9800AA-AE3E-43EC-BC54-5DDAAE65CE71}" type="presParOf" srcId="{CBC506F9-F41F-421A-99FC-548F4870F508}" destId="{6BD9CFAA-777C-462D-95DA-B9F7B2C1F7DF}" srcOrd="1" destOrd="0" presId="urn:microsoft.com/office/officeart/2005/8/layout/hierarchy2"/>
    <dgm:cxn modelId="{56E34A05-53BC-4540-B633-23A7961347CB}" type="presParOf" srcId="{E1304C9D-CE86-4DB1-8E11-1DFE43A231DF}" destId="{AE1AC9F4-4ACD-44FA-8F22-254A3330601F}" srcOrd="2" destOrd="0" presId="urn:microsoft.com/office/officeart/2005/8/layout/hierarchy2"/>
    <dgm:cxn modelId="{3C48036A-48BF-4470-8C73-387C9FBDFE94}" type="presParOf" srcId="{AE1AC9F4-4ACD-44FA-8F22-254A3330601F}" destId="{AD0E8A5D-CEEF-449A-8F29-45E08D83FC32}" srcOrd="0" destOrd="0" presId="urn:microsoft.com/office/officeart/2005/8/layout/hierarchy2"/>
    <dgm:cxn modelId="{8DF64A29-18A4-4D91-B870-695376A68737}" type="presParOf" srcId="{E1304C9D-CE86-4DB1-8E11-1DFE43A231DF}" destId="{636CB31E-2B64-4FA6-85E9-34D2462E327D}" srcOrd="3" destOrd="0" presId="urn:microsoft.com/office/officeart/2005/8/layout/hierarchy2"/>
    <dgm:cxn modelId="{F7CB92C8-47BA-4896-B76E-DA6D11955D05}" type="presParOf" srcId="{636CB31E-2B64-4FA6-85E9-34D2462E327D}" destId="{BD935C28-7B05-4B41-A3C1-779761557238}" srcOrd="0" destOrd="0" presId="urn:microsoft.com/office/officeart/2005/8/layout/hierarchy2"/>
    <dgm:cxn modelId="{1D078E6A-51EC-4C0C-8928-2D7C69F0BDCF}" type="presParOf" srcId="{636CB31E-2B64-4FA6-85E9-34D2462E327D}" destId="{31CD8BD8-5CA0-4507-AE43-74A0EB73AFC9}" srcOrd="1" destOrd="0" presId="urn:microsoft.com/office/officeart/2005/8/layout/hierarchy2"/>
    <dgm:cxn modelId="{3A579F7C-5AE9-4DED-BA75-ED222D117C13}" type="presParOf" srcId="{31CD8BD8-5CA0-4507-AE43-74A0EB73AFC9}" destId="{D53ADE2A-2CE1-4FAE-8F6E-C045BB17E327}" srcOrd="0" destOrd="0" presId="urn:microsoft.com/office/officeart/2005/8/layout/hierarchy2"/>
    <dgm:cxn modelId="{241B2D57-2CD8-4154-8A24-2B28D2006C36}" type="presParOf" srcId="{D53ADE2A-2CE1-4FAE-8F6E-C045BB17E327}" destId="{1E7DCA45-FDF0-458B-A2D6-AB2FBC505476}" srcOrd="0" destOrd="0" presId="urn:microsoft.com/office/officeart/2005/8/layout/hierarchy2"/>
    <dgm:cxn modelId="{6A84305D-0258-45D5-ADCC-8758663A933E}" type="presParOf" srcId="{31CD8BD8-5CA0-4507-AE43-74A0EB73AFC9}" destId="{DE836AFC-3F4E-4400-B3A8-1CAB8281B84C}" srcOrd="1" destOrd="0" presId="urn:microsoft.com/office/officeart/2005/8/layout/hierarchy2"/>
    <dgm:cxn modelId="{2F060430-F430-44DF-99EB-B5136FDF1C80}" type="presParOf" srcId="{DE836AFC-3F4E-4400-B3A8-1CAB8281B84C}" destId="{47F44564-5F0C-4F2D-BAC8-513B77E53C96}" srcOrd="0" destOrd="0" presId="urn:microsoft.com/office/officeart/2005/8/layout/hierarchy2"/>
    <dgm:cxn modelId="{1A5EF98C-B208-4502-B2A5-E66F19DBE6D8}" type="presParOf" srcId="{DE836AFC-3F4E-4400-B3A8-1CAB8281B84C}" destId="{C63C9A87-D56E-4C2D-80CA-AD4CE7804D82}" srcOrd="1" destOrd="0" presId="urn:microsoft.com/office/officeart/2005/8/layout/hierarchy2"/>
    <dgm:cxn modelId="{F58C352E-29E9-4ADD-9E5D-08BF18A1F1D7}" type="presParOf" srcId="{31CD8BD8-5CA0-4507-AE43-74A0EB73AFC9}" destId="{8821F750-F363-439C-9E59-21D1EA9CAF6D}" srcOrd="2" destOrd="0" presId="urn:microsoft.com/office/officeart/2005/8/layout/hierarchy2"/>
    <dgm:cxn modelId="{2D3D6C0D-2821-42DA-9A38-7D778DC9A581}" type="presParOf" srcId="{8821F750-F363-439C-9E59-21D1EA9CAF6D}" destId="{DAEFABE8-3968-417C-A53D-66701FB6572B}" srcOrd="0" destOrd="0" presId="urn:microsoft.com/office/officeart/2005/8/layout/hierarchy2"/>
    <dgm:cxn modelId="{88ACE25A-50EC-49C6-9FED-8B410720A34F}" type="presParOf" srcId="{31CD8BD8-5CA0-4507-AE43-74A0EB73AFC9}" destId="{DED17A5F-CD0F-43A9-A8ED-C7FF841009AB}" srcOrd="3" destOrd="0" presId="urn:microsoft.com/office/officeart/2005/8/layout/hierarchy2"/>
    <dgm:cxn modelId="{C5E2A083-4C57-42E1-8A87-DD3649BEC443}" type="presParOf" srcId="{DED17A5F-CD0F-43A9-A8ED-C7FF841009AB}" destId="{650CEDB4-1EF5-4184-9316-AEFA524CC03C}" srcOrd="0" destOrd="0" presId="urn:microsoft.com/office/officeart/2005/8/layout/hierarchy2"/>
    <dgm:cxn modelId="{D3148A0B-5316-43AE-8333-C452BBBDCE06}" type="presParOf" srcId="{DED17A5F-CD0F-43A9-A8ED-C7FF841009AB}" destId="{F797598A-9E0F-4E4A-88AE-2370F3B86843}" srcOrd="1" destOrd="0" presId="urn:microsoft.com/office/officeart/2005/8/layout/hierarchy2"/>
    <dgm:cxn modelId="{66B67260-70DB-4D93-BB0E-D70A7106628A}" type="presParOf" srcId="{E1304C9D-CE86-4DB1-8E11-1DFE43A231DF}" destId="{6700338D-A8EC-4FBE-BAB9-BEEAC34E6F77}" srcOrd="4" destOrd="0" presId="urn:microsoft.com/office/officeart/2005/8/layout/hierarchy2"/>
    <dgm:cxn modelId="{429E18DE-5FD3-4C24-8337-78BA6B832C36}" type="presParOf" srcId="{6700338D-A8EC-4FBE-BAB9-BEEAC34E6F77}" destId="{B2557C17-118D-4F1E-A2C0-9E379D1148CA}" srcOrd="0" destOrd="0" presId="urn:microsoft.com/office/officeart/2005/8/layout/hierarchy2"/>
    <dgm:cxn modelId="{AA642E41-14B3-49CA-8826-C915968F5978}" type="presParOf" srcId="{E1304C9D-CE86-4DB1-8E11-1DFE43A231DF}" destId="{42AD4FD0-281F-4876-860C-CBC67916D8ED}" srcOrd="5" destOrd="0" presId="urn:microsoft.com/office/officeart/2005/8/layout/hierarchy2"/>
    <dgm:cxn modelId="{FF5F1BE7-9B0C-470A-9AB2-41CD64604BD5}" type="presParOf" srcId="{42AD4FD0-281F-4876-860C-CBC67916D8ED}" destId="{A7C62C6D-4B7F-4D97-B7E6-4B88F37AA21F}" srcOrd="0" destOrd="0" presId="urn:microsoft.com/office/officeart/2005/8/layout/hierarchy2"/>
    <dgm:cxn modelId="{7235FE0D-2FE4-4C3F-9EDF-1CE488B3D94E}" type="presParOf" srcId="{42AD4FD0-281F-4876-860C-CBC67916D8ED}" destId="{145A1622-F602-4930-B20F-1BABD87478F9}" srcOrd="1" destOrd="0" presId="urn:microsoft.com/office/officeart/2005/8/layout/hierarchy2"/>
    <dgm:cxn modelId="{C76C7B69-C49A-4A9E-A35A-6FC91A185C38}" type="presParOf" srcId="{B16FB948-6111-47F0-B32F-9D4EBD193F80}" destId="{8994397C-DAD7-466C-88D1-8F8DEA37B3AB}" srcOrd="2" destOrd="0" presId="urn:microsoft.com/office/officeart/2005/8/layout/hierarchy2"/>
    <dgm:cxn modelId="{B995A162-56E5-45F0-870C-C2BBFDE450EA}" type="presParOf" srcId="{8994397C-DAD7-466C-88D1-8F8DEA37B3AB}" destId="{F6AF67E7-6D06-413E-80A0-97C889BC67C5}" srcOrd="0" destOrd="0" presId="urn:microsoft.com/office/officeart/2005/8/layout/hierarchy2"/>
    <dgm:cxn modelId="{2F623FA3-6CC1-4C0E-96BF-EB899492BF6C}" type="presParOf" srcId="{B16FB948-6111-47F0-B32F-9D4EBD193F80}" destId="{93C6FB12-9A92-46AB-8CA0-3FAE964CCA2E}" srcOrd="3" destOrd="0" presId="urn:microsoft.com/office/officeart/2005/8/layout/hierarchy2"/>
    <dgm:cxn modelId="{12220BF6-67BD-47D3-B7CA-4D8613B79B12}" type="presParOf" srcId="{93C6FB12-9A92-46AB-8CA0-3FAE964CCA2E}" destId="{DA76D200-0D02-4DB8-A53E-13578BBCD8F8}" srcOrd="0" destOrd="0" presId="urn:microsoft.com/office/officeart/2005/8/layout/hierarchy2"/>
    <dgm:cxn modelId="{5C5B37C4-184B-4350-8D8E-61ECCC1E520E}" type="presParOf" srcId="{93C6FB12-9A92-46AB-8CA0-3FAE964CCA2E}" destId="{E1FCBD88-3CA2-466A-B865-09BEB50B005B}" srcOrd="1" destOrd="0" presId="urn:microsoft.com/office/officeart/2005/8/layout/hierarchy2"/>
    <dgm:cxn modelId="{FB36E138-F13B-496A-9F74-8508EF7FC09E}" type="presParOf" srcId="{E1FCBD88-3CA2-466A-B865-09BEB50B005B}" destId="{2D6B5CCD-DC09-4DBD-8EE9-43CEE4031162}" srcOrd="0" destOrd="0" presId="urn:microsoft.com/office/officeart/2005/8/layout/hierarchy2"/>
    <dgm:cxn modelId="{3C2551C2-05C1-4AB7-906D-B3CBADB4FDD2}" type="presParOf" srcId="{2D6B5CCD-DC09-4DBD-8EE9-43CEE4031162}" destId="{F3CDA3F6-D288-42F9-AD5F-D5D7ADDEF6F8}" srcOrd="0" destOrd="0" presId="urn:microsoft.com/office/officeart/2005/8/layout/hierarchy2"/>
    <dgm:cxn modelId="{38806C3C-0823-4AA3-80E7-2A65F954333E}" type="presParOf" srcId="{E1FCBD88-3CA2-466A-B865-09BEB50B005B}" destId="{62D5CC6B-BE56-46B9-96FE-8666A9A308B9}" srcOrd="1" destOrd="0" presId="urn:microsoft.com/office/officeart/2005/8/layout/hierarchy2"/>
    <dgm:cxn modelId="{E197E272-F1CF-4E30-9A79-84AC92B5E02F}" type="presParOf" srcId="{62D5CC6B-BE56-46B9-96FE-8666A9A308B9}" destId="{905FD122-A001-480C-BCA4-01FEBBE0118D}" srcOrd="0" destOrd="0" presId="urn:microsoft.com/office/officeart/2005/8/layout/hierarchy2"/>
    <dgm:cxn modelId="{FC95BE75-DCB1-40E5-9804-34713C4B7008}" type="presParOf" srcId="{62D5CC6B-BE56-46B9-96FE-8666A9A308B9}" destId="{098A2425-1A4B-4D3C-9FB6-718D450AEDC9}" srcOrd="1" destOrd="0" presId="urn:microsoft.com/office/officeart/2005/8/layout/hierarchy2"/>
    <dgm:cxn modelId="{29E61533-BE94-4A45-A493-9EEF3D83A2D7}" type="presParOf" srcId="{098A2425-1A4B-4D3C-9FB6-718D450AEDC9}" destId="{05514245-617A-4741-9181-98F55358F787}" srcOrd="0" destOrd="0" presId="urn:microsoft.com/office/officeart/2005/8/layout/hierarchy2"/>
    <dgm:cxn modelId="{DCBB34AE-4AAC-4F34-997E-903DFEF52DC1}" type="presParOf" srcId="{05514245-617A-4741-9181-98F55358F787}" destId="{17ED7744-ECAC-4173-8F79-1702244B1F24}" srcOrd="0" destOrd="0" presId="urn:microsoft.com/office/officeart/2005/8/layout/hierarchy2"/>
    <dgm:cxn modelId="{2AF1ED57-24F8-42C7-B33C-77ACEE43508C}" type="presParOf" srcId="{098A2425-1A4B-4D3C-9FB6-718D450AEDC9}" destId="{007BEBC8-7D7E-48FC-BDC1-4CBB978F8EA1}" srcOrd="1" destOrd="0" presId="urn:microsoft.com/office/officeart/2005/8/layout/hierarchy2"/>
    <dgm:cxn modelId="{1CECBF1A-D821-4B6A-8BEF-DC7F30EDBEFF}" type="presParOf" srcId="{007BEBC8-7D7E-48FC-BDC1-4CBB978F8EA1}" destId="{F64030E0-A7A7-4150-BDE6-EA8D1B1D4C54}" srcOrd="0" destOrd="0" presId="urn:microsoft.com/office/officeart/2005/8/layout/hierarchy2"/>
    <dgm:cxn modelId="{D2FBD443-4257-4FF5-82D5-00BF2B571CD5}" type="presParOf" srcId="{007BEBC8-7D7E-48FC-BDC1-4CBB978F8EA1}" destId="{E3AC22C9-DD77-4A6D-AE24-C570B8584863}" srcOrd="1" destOrd="0" presId="urn:microsoft.com/office/officeart/2005/8/layout/hierarchy2"/>
    <dgm:cxn modelId="{B416C903-E5AE-4BE7-8434-B3DD90B14162}" type="presParOf" srcId="{098A2425-1A4B-4D3C-9FB6-718D450AEDC9}" destId="{F8032714-BCAF-4FF6-9895-95B2AFF7945D}" srcOrd="2" destOrd="0" presId="urn:microsoft.com/office/officeart/2005/8/layout/hierarchy2"/>
    <dgm:cxn modelId="{CA60CFA6-4A34-47D5-9A2E-9925F93214EC}" type="presParOf" srcId="{F8032714-BCAF-4FF6-9895-95B2AFF7945D}" destId="{BE916D8D-5C85-4341-951A-1517324F5F30}" srcOrd="0" destOrd="0" presId="urn:microsoft.com/office/officeart/2005/8/layout/hierarchy2"/>
    <dgm:cxn modelId="{5833DB7C-1602-4FA6-87DC-8E7A563BFB32}" type="presParOf" srcId="{098A2425-1A4B-4D3C-9FB6-718D450AEDC9}" destId="{3F40D1E1-0E33-4F6F-AD16-64D9D00E4D7E}" srcOrd="3" destOrd="0" presId="urn:microsoft.com/office/officeart/2005/8/layout/hierarchy2"/>
    <dgm:cxn modelId="{E42E408A-04D9-4E97-A974-E6434A856C36}" type="presParOf" srcId="{3F40D1E1-0E33-4F6F-AD16-64D9D00E4D7E}" destId="{E8F76EEE-492C-4686-9ACE-55E18D68A7E7}" srcOrd="0" destOrd="0" presId="urn:microsoft.com/office/officeart/2005/8/layout/hierarchy2"/>
    <dgm:cxn modelId="{6C7E99CD-7469-4568-910B-3C06EE1D84EF}" type="presParOf" srcId="{3F40D1E1-0E33-4F6F-AD16-64D9D00E4D7E}" destId="{A205899F-45F7-4DF7-BAE7-C69A8038CCA8}" srcOrd="1" destOrd="0" presId="urn:microsoft.com/office/officeart/2005/8/layout/hierarchy2"/>
    <dgm:cxn modelId="{1927B242-B60C-41DB-B3B7-F24F5E9DCF84}" type="presParOf" srcId="{E1FCBD88-3CA2-466A-B865-09BEB50B005B}" destId="{9F349DA2-8700-4F94-8D06-62A169C5B41E}" srcOrd="2" destOrd="0" presId="urn:microsoft.com/office/officeart/2005/8/layout/hierarchy2"/>
    <dgm:cxn modelId="{852258D6-2337-4998-8D9B-BEDE8B26E1C2}" type="presParOf" srcId="{9F349DA2-8700-4F94-8D06-62A169C5B41E}" destId="{6C201504-2591-4E19-8E8B-9218917D4D7C}" srcOrd="0" destOrd="0" presId="urn:microsoft.com/office/officeart/2005/8/layout/hierarchy2"/>
    <dgm:cxn modelId="{6587F4D4-7680-4ECF-9897-09D1CAAEECCC}" type="presParOf" srcId="{E1FCBD88-3CA2-466A-B865-09BEB50B005B}" destId="{1312695D-0F18-40C8-AC4C-A5298BE0825F}" srcOrd="3" destOrd="0" presId="urn:microsoft.com/office/officeart/2005/8/layout/hierarchy2"/>
    <dgm:cxn modelId="{1319C918-24AC-48BB-87AD-751C18F8DA0F}" type="presParOf" srcId="{1312695D-0F18-40C8-AC4C-A5298BE0825F}" destId="{6C342E39-7D9D-40D7-B1A3-1BEBE3451249}" srcOrd="0" destOrd="0" presId="urn:microsoft.com/office/officeart/2005/8/layout/hierarchy2"/>
    <dgm:cxn modelId="{C6AE04E2-D325-4946-AD99-CF86761CE083}" type="presParOf" srcId="{1312695D-0F18-40C8-AC4C-A5298BE0825F}" destId="{4E4BA94E-D46B-4E4F-BB1B-1FD9A78833CB}" srcOrd="1" destOrd="0" presId="urn:microsoft.com/office/officeart/2005/8/layout/hierarchy2"/>
    <dgm:cxn modelId="{FDBCB544-4949-4F89-BC64-0347073C1292}" type="presParOf" srcId="{4E4BA94E-D46B-4E4F-BB1B-1FD9A78833CB}" destId="{86D4AC94-E49E-4135-9578-38D156172059}" srcOrd="0" destOrd="0" presId="urn:microsoft.com/office/officeart/2005/8/layout/hierarchy2"/>
    <dgm:cxn modelId="{6161C6C4-4792-4687-B8CF-B2AC58542BEA}" type="presParOf" srcId="{86D4AC94-E49E-4135-9578-38D156172059}" destId="{CF4071E2-17AB-48BA-B820-78EA2243D8AE}" srcOrd="0" destOrd="0" presId="urn:microsoft.com/office/officeart/2005/8/layout/hierarchy2"/>
    <dgm:cxn modelId="{4C59F2E0-9688-4D88-AD12-71F87E36A4F4}" type="presParOf" srcId="{4E4BA94E-D46B-4E4F-BB1B-1FD9A78833CB}" destId="{3CE7BBBB-CE09-4ED3-8887-9D420A5AE46B}" srcOrd="1" destOrd="0" presId="urn:microsoft.com/office/officeart/2005/8/layout/hierarchy2"/>
    <dgm:cxn modelId="{287DD557-8CF3-4521-B24D-939D3E2D39EB}" type="presParOf" srcId="{3CE7BBBB-CE09-4ED3-8887-9D420A5AE46B}" destId="{3A9F4613-9F64-4326-B0B1-1965A949C739}" srcOrd="0" destOrd="0" presId="urn:microsoft.com/office/officeart/2005/8/layout/hierarchy2"/>
    <dgm:cxn modelId="{304348A9-23E1-4486-8187-76B915B87C9A}" type="presParOf" srcId="{3CE7BBBB-CE09-4ED3-8887-9D420A5AE46B}" destId="{0CF36885-8C9B-4880-AD49-24590CA3823F}" srcOrd="1" destOrd="0" presId="urn:microsoft.com/office/officeart/2005/8/layout/hierarchy2"/>
    <dgm:cxn modelId="{7D08601B-D03C-4B40-A7C9-3A9302E45EE5}" type="presParOf" srcId="{0CF36885-8C9B-4880-AD49-24590CA3823F}" destId="{C91C4921-9758-4E94-9496-2AA8A0A8BA6E}" srcOrd="0" destOrd="0" presId="urn:microsoft.com/office/officeart/2005/8/layout/hierarchy2"/>
    <dgm:cxn modelId="{F5D91701-59F1-4EAB-98BA-B912C3933C57}" type="presParOf" srcId="{C91C4921-9758-4E94-9496-2AA8A0A8BA6E}" destId="{9626A87F-1C34-4387-B97F-7F67CC57B9A9}" srcOrd="0" destOrd="0" presId="urn:microsoft.com/office/officeart/2005/8/layout/hierarchy2"/>
    <dgm:cxn modelId="{170BE879-2212-42CB-A274-4D55CE7639D7}" type="presParOf" srcId="{0CF36885-8C9B-4880-AD49-24590CA3823F}" destId="{C91E446E-9930-4A2B-982E-50DE135A6393}" srcOrd="1" destOrd="0" presId="urn:microsoft.com/office/officeart/2005/8/layout/hierarchy2"/>
    <dgm:cxn modelId="{F008A348-A211-49C9-9C68-68E883C70443}" type="presParOf" srcId="{C91E446E-9930-4A2B-982E-50DE135A6393}" destId="{46E602E6-20CC-4020-86FD-DDBB25D18CFF}" srcOrd="0" destOrd="0" presId="urn:microsoft.com/office/officeart/2005/8/layout/hierarchy2"/>
    <dgm:cxn modelId="{15B61129-AF7F-4AD9-85D9-EEFD3B60F561}" type="presParOf" srcId="{C91E446E-9930-4A2B-982E-50DE135A6393}" destId="{6E4B7157-D533-476F-A3E0-5B12C3DD7D9E}" srcOrd="1" destOrd="0" presId="urn:microsoft.com/office/officeart/2005/8/layout/hierarchy2"/>
    <dgm:cxn modelId="{95678975-C8B8-443C-B4F2-D4859A48512B}" type="presParOf" srcId="{0CF36885-8C9B-4880-AD49-24590CA3823F}" destId="{7DE41D83-AC0F-4104-8137-5BE163AE87C9}" srcOrd="2" destOrd="0" presId="urn:microsoft.com/office/officeart/2005/8/layout/hierarchy2"/>
    <dgm:cxn modelId="{52743FDD-1401-4B74-9238-5532A0E5BF0F}" type="presParOf" srcId="{7DE41D83-AC0F-4104-8137-5BE163AE87C9}" destId="{5DC829F3-0606-4043-81D4-A190870A15BD}" srcOrd="0" destOrd="0" presId="urn:microsoft.com/office/officeart/2005/8/layout/hierarchy2"/>
    <dgm:cxn modelId="{62CF0AB6-D8D3-4303-853C-7BE27C1C1F76}" type="presParOf" srcId="{0CF36885-8C9B-4880-AD49-24590CA3823F}" destId="{0C3E4DC0-1D39-466F-8B22-0F66C7FC597E}" srcOrd="3" destOrd="0" presId="urn:microsoft.com/office/officeart/2005/8/layout/hierarchy2"/>
    <dgm:cxn modelId="{6B52DE9A-FBB0-4ABC-980C-C7FAE36321E3}" type="presParOf" srcId="{0C3E4DC0-1D39-466F-8B22-0F66C7FC597E}" destId="{65328EA5-B7B6-4872-BA69-005E93757141}" srcOrd="0" destOrd="0" presId="urn:microsoft.com/office/officeart/2005/8/layout/hierarchy2"/>
    <dgm:cxn modelId="{EF221CF9-71FA-4F91-975B-4C1CDD6398D5}" type="presParOf" srcId="{0C3E4DC0-1D39-466F-8B22-0F66C7FC597E}" destId="{C57BE248-B2BF-4627-9CB9-AE408CE8760C}" srcOrd="1" destOrd="0" presId="urn:microsoft.com/office/officeart/2005/8/layout/hierarchy2"/>
    <dgm:cxn modelId="{4525845B-37AE-4890-A10F-A19148397366}" type="presParOf" srcId="{4E4BA94E-D46B-4E4F-BB1B-1FD9A78833CB}" destId="{4B012D46-F9FD-4472-BE30-7AEEE8D4DAE8}" srcOrd="2" destOrd="0" presId="urn:microsoft.com/office/officeart/2005/8/layout/hierarchy2"/>
    <dgm:cxn modelId="{65B906FC-B06E-481D-91E6-B781649C78C9}" type="presParOf" srcId="{4B012D46-F9FD-4472-BE30-7AEEE8D4DAE8}" destId="{D8A98057-D17B-4F5C-B213-CB7F6EAB8643}" srcOrd="0" destOrd="0" presId="urn:microsoft.com/office/officeart/2005/8/layout/hierarchy2"/>
    <dgm:cxn modelId="{4E83CE3D-6FEE-4D20-A7E4-6D03ACA69ABD}" type="presParOf" srcId="{4E4BA94E-D46B-4E4F-BB1B-1FD9A78833CB}" destId="{B3AACCA2-614B-45A6-9E3D-5234FD2C4977}" srcOrd="3" destOrd="0" presId="urn:microsoft.com/office/officeart/2005/8/layout/hierarchy2"/>
    <dgm:cxn modelId="{B5B91A1E-2D53-4AD7-9000-75CD1DFDC6BC}" type="presParOf" srcId="{B3AACCA2-614B-45A6-9E3D-5234FD2C4977}" destId="{F942E55A-11AD-42B1-9862-3203FBD6543F}" srcOrd="0" destOrd="0" presId="urn:microsoft.com/office/officeart/2005/8/layout/hierarchy2"/>
    <dgm:cxn modelId="{0618032B-CECD-4D17-BFE9-EA0B5650DB2D}" type="presParOf" srcId="{B3AACCA2-614B-45A6-9E3D-5234FD2C4977}" destId="{D7F5031C-6591-4B44-8FC3-BB9A7A84EAF9}" srcOrd="1" destOrd="0" presId="urn:microsoft.com/office/officeart/2005/8/layout/hierarchy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0.07788</cdr:x>
      <cdr:y>0.02998</cdr:y>
    </cdr:from>
    <cdr:to>
      <cdr:x>0.18656</cdr:x>
      <cdr:y>0.11896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877040" y="93326"/>
          <a:ext cx="1223875" cy="277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200" b="1" dirty="0">
              <a:solidFill>
                <a:schemeClr val="bg1">
                  <a:lumMod val="50000"/>
                </a:schemeClr>
              </a:solidFill>
            </a:rPr>
            <a:t>RAPBN : 127,4  </a:t>
          </a:r>
          <a:endParaRPr lang="en-US" sz="12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0.2735</cdr:x>
      <cdr:y>0.17589</cdr:y>
    </cdr:from>
    <cdr:to>
      <cdr:x>0.36965</cdr:x>
      <cdr:y>0.26486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3249373" y="594090"/>
          <a:ext cx="1142340" cy="3005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200" b="1" dirty="0">
              <a:solidFill>
                <a:schemeClr val="bg1">
                  <a:lumMod val="50000"/>
                </a:schemeClr>
              </a:solidFill>
            </a:rPr>
            <a:t>RAPBN : 90,3  </a:t>
          </a:r>
          <a:endParaRPr lang="en-US" sz="12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0.65237</cdr:x>
      <cdr:y>0.43474</cdr:y>
    </cdr:from>
    <cdr:to>
      <cdr:x>0.74853</cdr:x>
      <cdr:y>0.52371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7750673" y="1468424"/>
          <a:ext cx="1142459" cy="3005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200" b="1" dirty="0">
              <a:solidFill>
                <a:schemeClr val="bg1">
                  <a:lumMod val="50000"/>
                </a:schemeClr>
              </a:solidFill>
            </a:rPr>
            <a:t>RAPBN : 42,7  </a:t>
          </a:r>
          <a:endParaRPr lang="en-US" sz="12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0.90385</cdr:x>
      <cdr:y>0.46364</cdr:y>
    </cdr:from>
    <cdr:to>
      <cdr:x>1</cdr:x>
      <cdr:y>0.55261</cdr:y>
    </cdr:to>
    <cdr:sp macro="" textlink="">
      <cdr:nvSpPr>
        <cdr:cNvPr id="5" name="TextBox 12"/>
        <cdr:cNvSpPr txBox="1"/>
      </cdr:nvSpPr>
      <cdr:spPr>
        <a:xfrm xmlns:a="http://schemas.openxmlformats.org/drawingml/2006/main">
          <a:off x="10738472" y="1566024"/>
          <a:ext cx="1142340" cy="3005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200" b="1" dirty="0">
              <a:solidFill>
                <a:schemeClr val="bg1">
                  <a:lumMod val="50000"/>
                </a:schemeClr>
              </a:solidFill>
            </a:rPr>
            <a:t>RAPBN : 35,7  </a:t>
          </a:r>
          <a:endParaRPr lang="en-US" sz="12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0.13256</cdr:x>
      <cdr:y>0.10669</cdr:y>
    </cdr:from>
    <cdr:to>
      <cdr:x>0.14192</cdr:x>
      <cdr:y>0.15564</cdr:y>
    </cdr:to>
    <cdr:sp macro="" textlink="">
      <cdr:nvSpPr>
        <cdr:cNvPr id="6" name="Up Arrow 5"/>
        <cdr:cNvSpPr/>
      </cdr:nvSpPr>
      <cdr:spPr>
        <a:xfrm xmlns:a="http://schemas.openxmlformats.org/drawingml/2006/main">
          <a:off x="1492738" y="332154"/>
          <a:ext cx="105508" cy="152400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d-ID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0.3223</cdr:x>
      <cdr:y>0.24767</cdr:y>
    </cdr:from>
    <cdr:to>
      <cdr:x>0.33167</cdr:x>
      <cdr:y>0.29662</cdr:y>
    </cdr:to>
    <cdr:sp macro="" textlink="">
      <cdr:nvSpPr>
        <cdr:cNvPr id="7" name="Up Arrow 6"/>
        <cdr:cNvSpPr/>
      </cdr:nvSpPr>
      <cdr:spPr>
        <a:xfrm xmlns:a="http://schemas.openxmlformats.org/drawingml/2006/main">
          <a:off x="3629478" y="771073"/>
          <a:ext cx="105518" cy="152397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d-ID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0.69713</cdr:x>
      <cdr:y>0.52591</cdr:y>
    </cdr:from>
    <cdr:to>
      <cdr:x>0.7065</cdr:x>
      <cdr:y>0.57486</cdr:y>
    </cdr:to>
    <cdr:sp macro="" textlink="">
      <cdr:nvSpPr>
        <cdr:cNvPr id="8" name="Up Arrow 7"/>
        <cdr:cNvSpPr/>
      </cdr:nvSpPr>
      <cdr:spPr>
        <a:xfrm xmlns:a="http://schemas.openxmlformats.org/drawingml/2006/main">
          <a:off x="7850553" y="1637324"/>
          <a:ext cx="105508" cy="152400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d-ID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0.97942</cdr:x>
      <cdr:y>0.5485</cdr:y>
    </cdr:from>
    <cdr:to>
      <cdr:x>0.98879</cdr:x>
      <cdr:y>0.59745</cdr:y>
    </cdr:to>
    <cdr:sp macro="" textlink="">
      <cdr:nvSpPr>
        <cdr:cNvPr id="9" name="Up Arrow 8"/>
        <cdr:cNvSpPr/>
      </cdr:nvSpPr>
      <cdr:spPr>
        <a:xfrm xmlns:a="http://schemas.openxmlformats.org/drawingml/2006/main">
          <a:off x="11029495" y="1707662"/>
          <a:ext cx="105508" cy="152400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d-ID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0.02546</cdr:y>
    </cdr:from>
    <cdr:to>
      <cdr:x>0.25208</cdr:x>
      <cdr:y>0.10185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8100" y="69850"/>
          <a:ext cx="1114425" cy="2095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/>
            <a:t>Triliun Rupiah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7D6F-D621-4331-A85B-46BA263B705E}" type="datetimeFigureOut">
              <a:rPr lang="id-ID" smtClean="0"/>
              <a:t>31/01/2020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C0D5-0DF8-441E-94BF-8C50F9D8B5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793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4700" indent="-296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800" indent="-236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1638" indent="-236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063" indent="-236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82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54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26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98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DC9C57-E9FA-4AF8-BD3A-AE1D7E6212E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5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672;g654de059cd_23_27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222250" y="809625"/>
            <a:ext cx="7202488" cy="40528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Google Shape;1673;g654de059cd_23_274:notes"/>
          <p:cNvSpPr>
            <a:spLocks noGrp="1"/>
          </p:cNvSpPr>
          <p:nvPr>
            <p:ph type="body" idx="1"/>
          </p:nvPr>
        </p:nvSpPr>
        <p:spPr bwMode="auto">
          <a:xfrm>
            <a:off x="674417" y="5131874"/>
            <a:ext cx="5407942" cy="48626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74" tIns="95674" rIns="95674" bIns="956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64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696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1DC24-3D7B-420C-84DC-BFE23E8D4D04}" type="slidenum">
              <a:rPr lang="id-ID" altLang="id-ID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id-ID" alt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8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767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288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64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57364"/>
            <a:ext cx="12192000" cy="6006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82" y="6309234"/>
            <a:ext cx="479318" cy="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382375" y="6534150"/>
            <a:ext cx="828675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BB8FC7B-CABC-4A02-8A83-9D2C8555F4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39100" y="6351587"/>
            <a:ext cx="209974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err="1"/>
              <a:t>Kementerian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1018117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2225"/>
            <a:ext cx="571500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3" name="Picture 2"/>
          <p:cNvPicPr>
            <a:picLocks noChangeAspect="1"/>
          </p:cNvPicPr>
          <p:nvPr/>
        </p:nvPicPr>
        <p:blipFill>
          <a:blip r:embed="rId3"/>
          <a:srcRect l="35910" t="35910" r="49501" b="38155"/>
          <a:stretch>
            <a:fillRect/>
          </a:stretch>
        </p:blipFill>
        <p:spPr bwMode="auto">
          <a:xfrm>
            <a:off x="-36513" y="6397625"/>
            <a:ext cx="46831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4" name="Picture 7"/>
          <p:cNvPicPr>
            <a:picLocks noChangeAspect="1"/>
          </p:cNvPicPr>
          <p:nvPr/>
        </p:nvPicPr>
        <p:blipFill>
          <a:blip r:embed="rId3"/>
          <a:srcRect l="39613" t="61046" r="50089" b="27686"/>
          <a:stretch>
            <a:fillRect/>
          </a:stretch>
        </p:blipFill>
        <p:spPr bwMode="auto">
          <a:xfrm>
            <a:off x="412750" y="6521450"/>
            <a:ext cx="549275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5" name="Picture 2" descr="\\FIRMWIDE.CORP.GS.COM\IBDROOT\PROJECTS\IBD-HK\STELLA2017\600573_1\_GRAPHICS\PHOTOSHOP\Images\INDONESIA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2400" y="0"/>
            <a:ext cx="587375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9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382375" y="6534150"/>
            <a:ext cx="828675" cy="365125"/>
          </a:xfrm>
        </p:spPr>
        <p:txBody>
          <a:bodyPr/>
          <a:lstStyle>
            <a:lvl1pPr>
              <a:defRPr sz="1600" b="1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BB8FC7B-CABC-4A02-8A83-9D2C8555F4E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312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95713"/>
            <a:ext cx="12192000" cy="28953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9300633" y="621234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7C7DA948-4697-4165-BD02-1B39CBBD3EBD}" type="slidenum">
              <a:rPr lang="en-US" sz="1200" b="1" smtClean="0">
                <a:solidFill>
                  <a:schemeClr val="bg1"/>
                </a:solidFill>
                <a:latin typeface="Calibri" pitchFamily="34" charset="0"/>
              </a:rPr>
              <a:pPr algn="r" eaLnBrk="1" hangingPunct="1">
                <a:defRPr/>
              </a:pPr>
              <a:t>‹#›</a:t>
            </a:fld>
            <a:endParaRPr lang="en-US" sz="1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7097" y="6595713"/>
            <a:ext cx="333665" cy="293305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9043924" y="6552343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5B49A93-D2A8-49EE-A579-7E18B3EF9D02}" type="slidenum">
              <a:rPr lang="en-US" sz="180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pPr>
                <a:defRPr/>
              </a:pPr>
              <a:t>‹#›</a:t>
            </a:fld>
            <a:endParaRPr lang="en-US" sz="18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46255" y="6577471"/>
            <a:ext cx="2276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Arial" pitchFamily="34" charset="0"/>
              </a:rPr>
              <a:t>KEMENTERIAN</a:t>
            </a:r>
            <a:r>
              <a:rPr lang="id-ID" sz="1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Arial" pitchFamily="34" charset="0"/>
              </a:rPr>
              <a:t> </a:t>
            </a:r>
            <a:r>
              <a:rPr lang="id-ID" sz="1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Arial" pitchFamily="34" charset="0"/>
              </a:rPr>
              <a:t>KEUANGAN RI</a:t>
            </a:r>
            <a:endParaRPr lang="en-US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7218"/>
            <a:ext cx="12192000" cy="89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5320180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=""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=""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=""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=""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=""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=""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=""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=""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=""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=""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=""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=""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=""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=""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=""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=""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=""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=""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=""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=""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=""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=""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=""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=""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=""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=""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=""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=""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=""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=""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=""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=""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=""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=""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=""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=""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=""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=""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=""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=""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=""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=""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=""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=""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=""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=""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=""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=""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=""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=""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=""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=""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=""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=""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=""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=""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=""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=""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=""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=""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=""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=""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=""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=""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=""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=""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=""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=""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=""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=""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=""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=""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=""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=""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=""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=""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=""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=""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=""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=""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=""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=""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=""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=""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=""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=""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=""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=""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=""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=""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=""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=""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=""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=""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=""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=""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=""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=""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=""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=""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=""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=""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=""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=""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=""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=""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=""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=""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=""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2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1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48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5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6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1378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3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86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64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70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8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11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35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95713"/>
            <a:ext cx="12192000" cy="28953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9300633" y="6212346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7C7DA948-4697-4165-BD02-1B39CBBD3EBD}" type="slidenum">
              <a:rPr lang="en-US" sz="1200" b="1" smtClean="0">
                <a:solidFill>
                  <a:schemeClr val="bg1"/>
                </a:solidFill>
                <a:latin typeface="Calibri" pitchFamily="34" charset="0"/>
              </a:rPr>
              <a:pPr algn="r" eaLnBrk="1" hangingPunct="1">
                <a:defRPr/>
              </a:pPr>
              <a:t>‹#›</a:t>
            </a:fld>
            <a:endParaRPr lang="en-US" sz="1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7097" y="6595713"/>
            <a:ext cx="333665" cy="293305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9043924" y="6552343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5B49A93-D2A8-49EE-A579-7E18B3EF9D02}" type="slidenum">
              <a:rPr lang="en-US" sz="180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pPr>
                <a:defRPr/>
              </a:pPr>
              <a:t>‹#›</a:t>
            </a:fld>
            <a:endParaRPr lang="en-US" sz="18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46255" y="6577471"/>
            <a:ext cx="2276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Arial" pitchFamily="34" charset="0"/>
              </a:rPr>
              <a:t>KEMENTERIAN</a:t>
            </a:r>
            <a:r>
              <a:rPr lang="id-ID" sz="1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Arial" pitchFamily="34" charset="0"/>
              </a:rPr>
              <a:t> </a:t>
            </a:r>
            <a:r>
              <a:rPr lang="id-ID" sz="1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Arial" pitchFamily="34" charset="0"/>
              </a:rPr>
              <a:t>KEUANGAN RI</a:t>
            </a:r>
            <a:endParaRPr lang="en-US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7218"/>
            <a:ext cx="12192000" cy="89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23623572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=""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=""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318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3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184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531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253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7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856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157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731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390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90874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6406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="" xmlns:a16="http://schemas.microsoft.com/office/drawing/2014/main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76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9319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604857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31373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=""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=""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576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=""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0402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483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09359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67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49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54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4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977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00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1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12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57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16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16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41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7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45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68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73359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082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952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181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4960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449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759429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987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30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0446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23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8552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4056939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79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21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577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8B65-CB5E-43B6-A846-9CC1899F6F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33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72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9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26" r:id="rId1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6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6" r:id="rId17"/>
    <p:sldLayoutId id="2147483697" r:id="rId18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latinLnBrk="1"/>
            <a:fld id="{8D1B2ED9-A2A5-48A7-B775-85AC37BED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4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11" Type="http://schemas.openxmlformats.org/officeDocument/2006/relationships/image" Target="../media/image80.jpeg"/><Relationship Id="rId5" Type="http://schemas.openxmlformats.org/officeDocument/2006/relationships/image" Target="../media/image74.png"/><Relationship Id="rId15" Type="http://schemas.openxmlformats.org/officeDocument/2006/relationships/image" Target="../media/image84.jpeg"/><Relationship Id="rId10" Type="http://schemas.openxmlformats.org/officeDocument/2006/relationships/image" Target="../media/image79.pn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2225"/>
            <a:ext cx="571500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\\FIRMWIDE.CORP.GS.COM\IBDROOT\PROJECTS\IBD-HK\STELLA2017\600573_1\_GRAPHICS\PHOTOSHOP\Images\INDONESIA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2400" y="0"/>
            <a:ext cx="587375" cy="56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" y="45261"/>
            <a:ext cx="12348615" cy="6945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8623" y="5622910"/>
            <a:ext cx="1023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Tahoma" panose="020B0604030504040204" pitchFamily="34" charset="0"/>
                <a:cs typeface="Segoe UI" pitchFamily="34" charset="0"/>
              </a:rPr>
              <a:t>Rapat Koordinasi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Tahoma" panose="020B0604030504040204" pitchFamily="34" charset="0"/>
                <a:cs typeface="Segoe UI" pitchFamily="34" charset="0"/>
              </a:rPr>
              <a:t>Universitas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Tahoma" panose="020B0604030504040204" pitchFamily="34" charset="0"/>
                <a:cs typeface="Segoe U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Tahoma" panose="020B0604030504040204" pitchFamily="34" charset="0"/>
                <a:cs typeface="Segoe UI" pitchFamily="34" charset="0"/>
              </a:rPr>
              <a:t>Sriwijaya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Tahoma" panose="020B0604030504040204" pitchFamily="34" charset="0"/>
              <a:cs typeface="Segoe UI" pitchFamily="34" charset="0"/>
            </a:endParaRPr>
          </a:p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Februari 2020 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270" y="569912"/>
            <a:ext cx="381308" cy="3654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21883" y="604698"/>
            <a:ext cx="364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ea typeface="Tahoma" panose="020B0604030504040204" pitchFamily="34" charset="0"/>
                <a:cs typeface="Segoe UI" pitchFamily="34" charset="0"/>
              </a:rPr>
              <a:t>KEMENTERIAN KEUANGAN</a:t>
            </a:r>
            <a:endParaRPr lang="id-ID" sz="1400" b="1" dirty="0">
              <a:solidFill>
                <a:schemeClr val="bg1"/>
              </a:solidFill>
              <a:latin typeface="Segoe UI" pitchFamily="34" charset="0"/>
              <a:ea typeface="Tahoma" panose="020B0604030504040204" pitchFamily="34" charset="0"/>
              <a:cs typeface="Segoe U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13" y="155996"/>
            <a:ext cx="797477" cy="8278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CAE5AA-9EDA-4BC2-96AB-03323C00E530}"/>
              </a:ext>
            </a:extLst>
          </p:cNvPr>
          <p:cNvSpPr/>
          <p:nvPr/>
        </p:nvSpPr>
        <p:spPr>
          <a:xfrm>
            <a:off x="-63500" y="2769176"/>
            <a:ext cx="6375400" cy="1739323"/>
          </a:xfrm>
          <a:prstGeom prst="rect">
            <a:avLst/>
          </a:prstGeom>
          <a:solidFill>
            <a:srgbClr val="FD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Pembangunan SDM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Transformasi</a:t>
            </a:r>
            <a:r>
              <a:rPr lang="en-US" sz="3600" b="1" dirty="0" smtClean="0"/>
              <a:t> </a:t>
            </a:r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Pendanaan</a:t>
            </a:r>
            <a:r>
              <a:rPr lang="en-US" sz="3600" b="1" dirty="0"/>
              <a:t> Pendidikan Tinggi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8FC7B-CABC-4A02-8A83-9D2C8555F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629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3543557D-7770-4D32-B785-24F30B5D5810}"/>
              </a:ext>
            </a:extLst>
          </p:cNvPr>
          <p:cNvSpPr/>
          <p:nvPr/>
        </p:nvSpPr>
        <p:spPr>
          <a:xfrm>
            <a:off x="5814776" y="3618911"/>
            <a:ext cx="6049461" cy="2057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912AD9D-4ECB-4C95-8D08-931AACCCA78E}"/>
              </a:ext>
            </a:extLst>
          </p:cNvPr>
          <p:cNvSpPr/>
          <p:nvPr/>
        </p:nvSpPr>
        <p:spPr>
          <a:xfrm>
            <a:off x="4713446" y="1062103"/>
            <a:ext cx="5183412" cy="189347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22413B-FD81-4E32-960F-1BECC7A2BCB7}"/>
              </a:ext>
            </a:extLst>
          </p:cNvPr>
          <p:cNvSpPr txBox="1"/>
          <p:nvPr/>
        </p:nvSpPr>
        <p:spPr>
          <a:xfrm>
            <a:off x="327762" y="3651581"/>
            <a:ext cx="3733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400" b="1" dirty="0">
                <a:solidFill>
                  <a:srgbClr val="5B9BD4"/>
                </a:solidFill>
                <a:latin typeface="Calibri"/>
                <a:cs typeface="Calibri"/>
              </a:rPr>
              <a:t>1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="" xmlns:a16="http://schemas.microsoft.com/office/drawing/2014/main" id="{03143D47-7ABA-409E-B7EB-731827E5B6B6}"/>
              </a:ext>
            </a:extLst>
          </p:cNvPr>
          <p:cNvSpPr txBox="1"/>
          <p:nvPr/>
        </p:nvSpPr>
        <p:spPr>
          <a:xfrm>
            <a:off x="321971" y="5578855"/>
            <a:ext cx="3733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400" b="1" dirty="0">
                <a:solidFill>
                  <a:srgbClr val="EC7C30"/>
                </a:solidFill>
                <a:latin typeface="Calibri"/>
                <a:cs typeface="Calibri"/>
              </a:rPr>
              <a:t>2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="" xmlns:a16="http://schemas.microsoft.com/office/drawing/2014/main" id="{5CB04E9A-BA62-4C4D-9274-48A5E54F2B55}"/>
              </a:ext>
            </a:extLst>
          </p:cNvPr>
          <p:cNvSpPr txBox="1"/>
          <p:nvPr/>
        </p:nvSpPr>
        <p:spPr>
          <a:xfrm>
            <a:off x="969671" y="5738267"/>
            <a:ext cx="4469765" cy="78739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400" b="1" spc="-40" dirty="0">
                <a:latin typeface="Arial"/>
                <a:cs typeface="Arial"/>
              </a:rPr>
              <a:t>Tax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Holiday</a:t>
            </a:r>
            <a:endParaRPr sz="1400">
              <a:latin typeface="Arial"/>
              <a:cs typeface="Arial"/>
            </a:endParaRPr>
          </a:p>
          <a:p>
            <a:pPr marL="12700">
              <a:spcBef>
                <a:spcPts val="500"/>
              </a:spcBef>
            </a:pPr>
            <a:r>
              <a:rPr sz="1400" dirty="0">
                <a:latin typeface="Arial"/>
                <a:cs typeface="Arial"/>
              </a:rPr>
              <a:t>Fasilitas pengurangan </a:t>
            </a:r>
            <a:r>
              <a:rPr sz="1400" spc="-5" dirty="0">
                <a:latin typeface="Arial"/>
                <a:cs typeface="Arial"/>
              </a:rPr>
              <a:t>PPh </a:t>
            </a:r>
            <a:r>
              <a:rPr sz="1400" dirty="0">
                <a:latin typeface="Arial"/>
                <a:cs typeface="Arial"/>
              </a:rPr>
              <a:t>terutang </a:t>
            </a:r>
            <a:r>
              <a:rPr sz="1400" spc="-5" dirty="0">
                <a:latin typeface="Arial"/>
                <a:cs typeface="Arial"/>
              </a:rPr>
              <a:t>dalam </a:t>
            </a:r>
            <a:r>
              <a:rPr sz="1400" dirty="0">
                <a:latin typeface="Arial"/>
                <a:cs typeface="Arial"/>
              </a:rPr>
              <a:t>jangka</a:t>
            </a:r>
            <a:r>
              <a:rPr sz="1400" spc="-211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waktu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dirty="0">
                <a:latin typeface="Arial"/>
                <a:cs typeface="Arial"/>
              </a:rPr>
              <a:t>tertentu </a:t>
            </a:r>
            <a:r>
              <a:rPr sz="1400" spc="-5" dirty="0">
                <a:latin typeface="Arial"/>
                <a:cs typeface="Arial"/>
              </a:rPr>
              <a:t>yang </a:t>
            </a:r>
            <a:r>
              <a:rPr sz="1400" dirty="0">
                <a:latin typeface="Arial"/>
                <a:cs typeface="Arial"/>
              </a:rPr>
              <a:t>diberikan kepada industri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11" dirty="0">
                <a:latin typeface="Arial"/>
                <a:cs typeface="Arial"/>
              </a:rPr>
              <a:t>pionir.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C45384E7-7170-4DCC-9674-9D0CDEC2FFA6}"/>
              </a:ext>
            </a:extLst>
          </p:cNvPr>
          <p:cNvSpPr txBox="1"/>
          <p:nvPr/>
        </p:nvSpPr>
        <p:spPr>
          <a:xfrm>
            <a:off x="6397498" y="3712184"/>
            <a:ext cx="5346065" cy="299376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spcBef>
                <a:spcPts val="385"/>
              </a:spcBef>
            </a:pPr>
            <a:r>
              <a:rPr sz="1400" b="1" spc="-5" dirty="0">
                <a:latin typeface="Arial"/>
                <a:cs typeface="Arial"/>
              </a:rPr>
              <a:t>Super Deduction untuk Kegiatan Litbang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(RnD)</a:t>
            </a:r>
            <a:endParaRPr sz="1400" dirty="0">
              <a:latin typeface="Arial"/>
              <a:cs typeface="Arial"/>
            </a:endParaRPr>
          </a:p>
          <a:p>
            <a:pPr marL="12700" marR="5080">
              <a:spcBef>
                <a:spcPts val="285"/>
              </a:spcBef>
            </a:pPr>
            <a:r>
              <a:rPr sz="1400" dirty="0">
                <a:latin typeface="Arial"/>
                <a:cs typeface="Arial"/>
              </a:rPr>
              <a:t>Fasilitas super deduction sebesar </a:t>
            </a:r>
            <a:r>
              <a:rPr sz="1400" spc="-5" dirty="0">
                <a:latin typeface="Arial"/>
                <a:cs typeface="Arial"/>
              </a:rPr>
              <a:t>300% </a:t>
            </a:r>
            <a:r>
              <a:rPr sz="1400" dirty="0">
                <a:latin typeface="Arial"/>
                <a:cs typeface="Arial"/>
              </a:rPr>
              <a:t>dari jumlah </a:t>
            </a:r>
            <a:r>
              <a:rPr sz="1400" spc="-5" dirty="0">
                <a:latin typeface="Arial"/>
                <a:cs typeface="Arial"/>
              </a:rPr>
              <a:t>biaya yang  </a:t>
            </a:r>
            <a:r>
              <a:rPr sz="1400" dirty="0">
                <a:latin typeface="Arial"/>
                <a:cs typeface="Arial"/>
              </a:rPr>
              <a:t>dikeluarkan </a:t>
            </a:r>
            <a:r>
              <a:rPr sz="1400" spc="-5" dirty="0">
                <a:latin typeface="Arial"/>
                <a:cs typeface="Arial"/>
              </a:rPr>
              <a:t>Wajib Pajak </a:t>
            </a:r>
            <a:r>
              <a:rPr sz="1400" dirty="0">
                <a:latin typeface="Arial"/>
                <a:cs typeface="Arial"/>
              </a:rPr>
              <a:t>untuk kegiatan litbang tertentu di</a:t>
            </a:r>
            <a:r>
              <a:rPr sz="1400" spc="-2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Indonesia  </a:t>
            </a:r>
            <a:r>
              <a:rPr sz="1400" spc="-5" dirty="0">
                <a:latin typeface="Arial"/>
                <a:cs typeface="Arial"/>
              </a:rPr>
              <a:t>dalam </a:t>
            </a:r>
            <a:r>
              <a:rPr sz="1400" dirty="0">
                <a:latin typeface="Arial"/>
                <a:cs typeface="Arial"/>
              </a:rPr>
              <a:t>jangka </a:t>
            </a:r>
            <a:r>
              <a:rPr sz="1400" spc="-5" dirty="0">
                <a:latin typeface="Arial"/>
                <a:cs typeface="Arial"/>
              </a:rPr>
              <a:t>waktu</a:t>
            </a:r>
            <a:r>
              <a:rPr sz="1400" spc="-7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tertentu.</a:t>
            </a:r>
          </a:p>
          <a:p>
            <a:pPr marL="12700">
              <a:spcBef>
                <a:spcPts val="1005"/>
              </a:spcBef>
            </a:pPr>
            <a:r>
              <a:rPr sz="1400" b="1" spc="-5" dirty="0">
                <a:latin typeface="Arial"/>
                <a:cs typeface="Arial"/>
              </a:rPr>
              <a:t>Super Deduction untuk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Vokasi</a:t>
            </a:r>
            <a:endParaRPr sz="1400" dirty="0">
              <a:latin typeface="Arial"/>
              <a:cs typeface="Arial"/>
            </a:endParaRPr>
          </a:p>
          <a:p>
            <a:pPr marL="12700" marR="44450">
              <a:spcBef>
                <a:spcPts val="51"/>
              </a:spcBef>
            </a:pPr>
            <a:r>
              <a:rPr sz="1400" dirty="0">
                <a:latin typeface="Arial"/>
                <a:cs typeface="Arial"/>
              </a:rPr>
              <a:t>Fasilitas super deduction sebesar </a:t>
            </a:r>
            <a:r>
              <a:rPr sz="1400" spc="-5" dirty="0">
                <a:latin typeface="Arial"/>
                <a:cs typeface="Arial"/>
              </a:rPr>
              <a:t>200% </a:t>
            </a:r>
            <a:r>
              <a:rPr sz="1400" dirty="0">
                <a:latin typeface="Arial"/>
                <a:cs typeface="Arial"/>
              </a:rPr>
              <a:t>dari jumlah </a:t>
            </a:r>
            <a:r>
              <a:rPr sz="1400" spc="-5" dirty="0">
                <a:latin typeface="Arial"/>
                <a:cs typeface="Arial"/>
              </a:rPr>
              <a:t>biaya yang  </a:t>
            </a:r>
            <a:r>
              <a:rPr sz="1400" dirty="0">
                <a:latin typeface="Arial"/>
                <a:cs typeface="Arial"/>
              </a:rPr>
              <a:t>dikeluarkan </a:t>
            </a:r>
            <a:r>
              <a:rPr sz="1400" spc="-5" dirty="0">
                <a:latin typeface="Arial"/>
                <a:cs typeface="Arial"/>
              </a:rPr>
              <a:t>Wajib Pajak </a:t>
            </a:r>
            <a:r>
              <a:rPr sz="1400" dirty="0">
                <a:latin typeface="Arial"/>
                <a:cs typeface="Arial"/>
              </a:rPr>
              <a:t>untuk kegiatan praktik kerja,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pemagangan,  dan/atau </a:t>
            </a:r>
            <a:r>
              <a:rPr sz="1400" dirty="0">
                <a:latin typeface="Arial"/>
                <a:cs typeface="Arial"/>
              </a:rPr>
              <a:t>pembelajaran berbasis </a:t>
            </a:r>
            <a:r>
              <a:rPr sz="1400" spc="-5" dirty="0">
                <a:latin typeface="Arial"/>
                <a:cs typeface="Arial"/>
              </a:rPr>
              <a:t>kompetensi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tertentu.</a:t>
            </a:r>
          </a:p>
          <a:p>
            <a:pPr marL="12700">
              <a:spcBef>
                <a:spcPts val="875"/>
              </a:spcBef>
            </a:pPr>
            <a:r>
              <a:rPr sz="1400" b="1" spc="-5" dirty="0">
                <a:latin typeface="Arial"/>
                <a:cs typeface="Arial"/>
              </a:rPr>
              <a:t>Investment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Allowance</a:t>
            </a:r>
            <a:endParaRPr sz="1400" dirty="0">
              <a:latin typeface="Arial"/>
              <a:cs typeface="Arial"/>
            </a:endParaRPr>
          </a:p>
          <a:p>
            <a:pPr marL="12700" marR="139697">
              <a:spcBef>
                <a:spcPts val="505"/>
              </a:spcBef>
            </a:pPr>
            <a:r>
              <a:rPr sz="1400" dirty="0">
                <a:latin typeface="Arial"/>
                <a:cs typeface="Arial"/>
              </a:rPr>
              <a:t>Fasilitas pengurangan peghasilan neto sebesar </a:t>
            </a:r>
            <a:r>
              <a:rPr sz="1400" spc="-5" dirty="0">
                <a:latin typeface="Arial"/>
                <a:cs typeface="Arial"/>
              </a:rPr>
              <a:t>60% </a:t>
            </a:r>
            <a:r>
              <a:rPr sz="1400" dirty="0">
                <a:latin typeface="Arial"/>
                <a:cs typeface="Arial"/>
              </a:rPr>
              <a:t>dari jumlah  penanaman modal berupa </a:t>
            </a:r>
            <a:r>
              <a:rPr sz="1400" spc="-5" dirty="0">
                <a:latin typeface="Arial"/>
                <a:cs typeface="Arial"/>
              </a:rPr>
              <a:t>aktiva berwujud yang </a:t>
            </a:r>
            <a:r>
              <a:rPr sz="1400" dirty="0">
                <a:latin typeface="Arial"/>
                <a:cs typeface="Arial"/>
              </a:rPr>
              <a:t>diberikan</a:t>
            </a:r>
            <a:r>
              <a:rPr sz="1400" spc="-15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kepada  industri </a:t>
            </a:r>
            <a:r>
              <a:rPr sz="1400" spc="-5" dirty="0">
                <a:latin typeface="Arial"/>
                <a:cs typeface="Arial"/>
              </a:rPr>
              <a:t>padat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karya.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="" xmlns:a16="http://schemas.microsoft.com/office/drawing/2014/main" id="{B6DABEFC-265D-42AF-8B13-6D87210798AB}"/>
              </a:ext>
            </a:extLst>
          </p:cNvPr>
          <p:cNvSpPr/>
          <p:nvPr/>
        </p:nvSpPr>
        <p:spPr>
          <a:xfrm>
            <a:off x="7072884" y="1181101"/>
            <a:ext cx="2907029" cy="1718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9">
            <a:extLst>
              <a:ext uri="{FF2B5EF4-FFF2-40B4-BE49-F238E27FC236}">
                <a16:creationId xmlns="" xmlns:a16="http://schemas.microsoft.com/office/drawing/2014/main" id="{537D4CF4-5C43-45FA-8FB2-E4289118292F}"/>
              </a:ext>
            </a:extLst>
          </p:cNvPr>
          <p:cNvSpPr/>
          <p:nvPr/>
        </p:nvSpPr>
        <p:spPr>
          <a:xfrm>
            <a:off x="7106411" y="1240537"/>
            <a:ext cx="2780031" cy="1602105"/>
          </a:xfrm>
          <a:custGeom>
            <a:avLst/>
            <a:gdLst/>
            <a:ahLst/>
            <a:cxnLst/>
            <a:rect l="l" t="t" r="r" b="b"/>
            <a:pathLst>
              <a:path w="2780029" h="1602105">
                <a:moveTo>
                  <a:pt x="2096770" y="0"/>
                </a:moveTo>
                <a:lnTo>
                  <a:pt x="0" y="0"/>
                </a:lnTo>
                <a:lnTo>
                  <a:pt x="0" y="1601724"/>
                </a:lnTo>
                <a:lnTo>
                  <a:pt x="2096770" y="1601724"/>
                </a:lnTo>
                <a:lnTo>
                  <a:pt x="2096770" y="1043431"/>
                </a:lnTo>
                <a:lnTo>
                  <a:pt x="2557920" y="1043431"/>
                </a:lnTo>
                <a:lnTo>
                  <a:pt x="2779776" y="800862"/>
                </a:lnTo>
                <a:lnTo>
                  <a:pt x="2557920" y="558291"/>
                </a:lnTo>
                <a:lnTo>
                  <a:pt x="2096770" y="558291"/>
                </a:lnTo>
                <a:lnTo>
                  <a:pt x="2096770" y="0"/>
                </a:lnTo>
                <a:close/>
              </a:path>
              <a:path w="2780029" h="1602105">
                <a:moveTo>
                  <a:pt x="2557920" y="1043431"/>
                </a:moveTo>
                <a:lnTo>
                  <a:pt x="2404364" y="1043431"/>
                </a:lnTo>
                <a:lnTo>
                  <a:pt x="2404364" y="1211326"/>
                </a:lnTo>
                <a:lnTo>
                  <a:pt x="2557920" y="1043431"/>
                </a:lnTo>
                <a:close/>
              </a:path>
              <a:path w="2780029" h="1602105">
                <a:moveTo>
                  <a:pt x="2404364" y="390398"/>
                </a:moveTo>
                <a:lnTo>
                  <a:pt x="2404364" y="558291"/>
                </a:lnTo>
                <a:lnTo>
                  <a:pt x="2557920" y="558291"/>
                </a:lnTo>
                <a:lnTo>
                  <a:pt x="2404364" y="390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0">
            <a:extLst>
              <a:ext uri="{FF2B5EF4-FFF2-40B4-BE49-F238E27FC236}">
                <a16:creationId xmlns="" xmlns:a16="http://schemas.microsoft.com/office/drawing/2014/main" id="{B65482D6-E070-40D0-8359-E284D310010B}"/>
              </a:ext>
            </a:extLst>
          </p:cNvPr>
          <p:cNvSpPr/>
          <p:nvPr/>
        </p:nvSpPr>
        <p:spPr>
          <a:xfrm>
            <a:off x="7106411" y="1240537"/>
            <a:ext cx="2780031" cy="1602105"/>
          </a:xfrm>
          <a:custGeom>
            <a:avLst/>
            <a:gdLst/>
            <a:ahLst/>
            <a:cxnLst/>
            <a:rect l="l" t="t" r="r" b="b"/>
            <a:pathLst>
              <a:path w="2780029" h="1602105">
                <a:moveTo>
                  <a:pt x="0" y="0"/>
                </a:moveTo>
                <a:lnTo>
                  <a:pt x="2096770" y="0"/>
                </a:lnTo>
                <a:lnTo>
                  <a:pt x="2096770" y="558291"/>
                </a:lnTo>
                <a:lnTo>
                  <a:pt x="2404364" y="558291"/>
                </a:lnTo>
                <a:lnTo>
                  <a:pt x="2404364" y="390398"/>
                </a:lnTo>
                <a:lnTo>
                  <a:pt x="2779776" y="800862"/>
                </a:lnTo>
                <a:lnTo>
                  <a:pt x="2404364" y="1211326"/>
                </a:lnTo>
                <a:lnTo>
                  <a:pt x="2404364" y="1043431"/>
                </a:lnTo>
                <a:lnTo>
                  <a:pt x="2096770" y="1043431"/>
                </a:lnTo>
                <a:lnTo>
                  <a:pt x="2096770" y="1601724"/>
                </a:lnTo>
                <a:lnTo>
                  <a:pt x="0" y="1601724"/>
                </a:lnTo>
                <a:lnTo>
                  <a:pt x="0" y="0"/>
                </a:lnTo>
                <a:close/>
              </a:path>
            </a:pathLst>
          </a:custGeom>
          <a:ln w="64008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11">
            <a:extLst>
              <a:ext uri="{FF2B5EF4-FFF2-40B4-BE49-F238E27FC236}">
                <a16:creationId xmlns="" xmlns:a16="http://schemas.microsoft.com/office/drawing/2014/main" id="{3750A06A-D0C6-4340-A49A-040A58F1A2C8}"/>
              </a:ext>
            </a:extLst>
          </p:cNvPr>
          <p:cNvSpPr/>
          <p:nvPr/>
        </p:nvSpPr>
        <p:spPr>
          <a:xfrm>
            <a:off x="4780788" y="1179577"/>
            <a:ext cx="3001517" cy="1721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12">
            <a:extLst>
              <a:ext uri="{FF2B5EF4-FFF2-40B4-BE49-F238E27FC236}">
                <a16:creationId xmlns="" xmlns:a16="http://schemas.microsoft.com/office/drawing/2014/main" id="{EA8BFCFE-BB4A-4DC4-987B-17BB5AA225DA}"/>
              </a:ext>
            </a:extLst>
          </p:cNvPr>
          <p:cNvSpPr/>
          <p:nvPr/>
        </p:nvSpPr>
        <p:spPr>
          <a:xfrm>
            <a:off x="4814317" y="1239011"/>
            <a:ext cx="2868295" cy="1605280"/>
          </a:xfrm>
          <a:custGeom>
            <a:avLst/>
            <a:gdLst/>
            <a:ahLst/>
            <a:cxnLst/>
            <a:rect l="l" t="t" r="r" b="b"/>
            <a:pathLst>
              <a:path w="2868295" h="1605280">
                <a:moveTo>
                  <a:pt x="2109724" y="0"/>
                </a:moveTo>
                <a:lnTo>
                  <a:pt x="0" y="0"/>
                </a:lnTo>
                <a:lnTo>
                  <a:pt x="0" y="1604772"/>
                </a:lnTo>
                <a:lnTo>
                  <a:pt x="2109724" y="1604772"/>
                </a:lnTo>
                <a:lnTo>
                  <a:pt x="2109724" y="1045463"/>
                </a:lnTo>
                <a:lnTo>
                  <a:pt x="2590117" y="1045463"/>
                </a:lnTo>
                <a:lnTo>
                  <a:pt x="2868167" y="802386"/>
                </a:lnTo>
                <a:lnTo>
                  <a:pt x="2590117" y="559308"/>
                </a:lnTo>
                <a:lnTo>
                  <a:pt x="2109724" y="559308"/>
                </a:lnTo>
                <a:lnTo>
                  <a:pt x="2109724" y="0"/>
                </a:lnTo>
                <a:close/>
              </a:path>
              <a:path w="2868295" h="1605280">
                <a:moveTo>
                  <a:pt x="2590117" y="1045463"/>
                </a:moveTo>
                <a:lnTo>
                  <a:pt x="2397633" y="1045463"/>
                </a:lnTo>
                <a:lnTo>
                  <a:pt x="2397633" y="1213739"/>
                </a:lnTo>
                <a:lnTo>
                  <a:pt x="2590117" y="1045463"/>
                </a:lnTo>
                <a:close/>
              </a:path>
              <a:path w="2868295" h="1605280">
                <a:moveTo>
                  <a:pt x="2397633" y="391033"/>
                </a:moveTo>
                <a:lnTo>
                  <a:pt x="2397633" y="559308"/>
                </a:lnTo>
                <a:lnTo>
                  <a:pt x="2590117" y="559308"/>
                </a:lnTo>
                <a:lnTo>
                  <a:pt x="2397633" y="391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13">
            <a:extLst>
              <a:ext uri="{FF2B5EF4-FFF2-40B4-BE49-F238E27FC236}">
                <a16:creationId xmlns="" xmlns:a16="http://schemas.microsoft.com/office/drawing/2014/main" id="{520A63EB-F850-425C-9C10-3721369D5353}"/>
              </a:ext>
            </a:extLst>
          </p:cNvPr>
          <p:cNvSpPr/>
          <p:nvPr/>
        </p:nvSpPr>
        <p:spPr>
          <a:xfrm>
            <a:off x="4814317" y="1239011"/>
            <a:ext cx="2868295" cy="1605280"/>
          </a:xfrm>
          <a:custGeom>
            <a:avLst/>
            <a:gdLst/>
            <a:ahLst/>
            <a:cxnLst/>
            <a:rect l="l" t="t" r="r" b="b"/>
            <a:pathLst>
              <a:path w="2868295" h="1605280">
                <a:moveTo>
                  <a:pt x="0" y="0"/>
                </a:moveTo>
                <a:lnTo>
                  <a:pt x="2109724" y="0"/>
                </a:lnTo>
                <a:lnTo>
                  <a:pt x="2109724" y="559308"/>
                </a:lnTo>
                <a:lnTo>
                  <a:pt x="2397633" y="559308"/>
                </a:lnTo>
                <a:lnTo>
                  <a:pt x="2397633" y="391033"/>
                </a:lnTo>
                <a:lnTo>
                  <a:pt x="2868167" y="802386"/>
                </a:lnTo>
                <a:lnTo>
                  <a:pt x="2397633" y="1213739"/>
                </a:lnTo>
                <a:lnTo>
                  <a:pt x="2397633" y="1045463"/>
                </a:lnTo>
                <a:lnTo>
                  <a:pt x="2109724" y="1045463"/>
                </a:lnTo>
                <a:lnTo>
                  <a:pt x="2109724" y="1604772"/>
                </a:lnTo>
                <a:lnTo>
                  <a:pt x="0" y="1604772"/>
                </a:lnTo>
                <a:lnTo>
                  <a:pt x="0" y="0"/>
                </a:lnTo>
                <a:close/>
              </a:path>
            </a:pathLst>
          </a:custGeom>
          <a:ln w="64008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14">
            <a:extLst>
              <a:ext uri="{FF2B5EF4-FFF2-40B4-BE49-F238E27FC236}">
                <a16:creationId xmlns="" xmlns:a16="http://schemas.microsoft.com/office/drawing/2014/main" id="{D2DB2E77-3387-4ECD-8DDE-B6BF1DF041D2}"/>
              </a:ext>
            </a:extLst>
          </p:cNvPr>
          <p:cNvSpPr/>
          <p:nvPr/>
        </p:nvSpPr>
        <p:spPr>
          <a:xfrm>
            <a:off x="2395727" y="1181100"/>
            <a:ext cx="3022855" cy="1719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15">
            <a:extLst>
              <a:ext uri="{FF2B5EF4-FFF2-40B4-BE49-F238E27FC236}">
                <a16:creationId xmlns="" xmlns:a16="http://schemas.microsoft.com/office/drawing/2014/main" id="{700D5BC3-6662-469C-AB27-BD28A7832AC3}"/>
              </a:ext>
            </a:extLst>
          </p:cNvPr>
          <p:cNvSpPr/>
          <p:nvPr/>
        </p:nvSpPr>
        <p:spPr>
          <a:xfrm>
            <a:off x="2429255" y="1240538"/>
            <a:ext cx="2894331" cy="1603375"/>
          </a:xfrm>
          <a:custGeom>
            <a:avLst/>
            <a:gdLst/>
            <a:ahLst/>
            <a:cxnLst/>
            <a:rect l="l" t="t" r="r" b="b"/>
            <a:pathLst>
              <a:path w="2894329" h="1603375">
                <a:moveTo>
                  <a:pt x="2196719" y="0"/>
                </a:moveTo>
                <a:lnTo>
                  <a:pt x="0" y="0"/>
                </a:lnTo>
                <a:lnTo>
                  <a:pt x="0" y="1603248"/>
                </a:lnTo>
                <a:lnTo>
                  <a:pt x="2196719" y="1603248"/>
                </a:lnTo>
                <a:lnTo>
                  <a:pt x="2196719" y="1044448"/>
                </a:lnTo>
                <a:lnTo>
                  <a:pt x="2656129" y="1044448"/>
                </a:lnTo>
                <a:lnTo>
                  <a:pt x="2894076" y="801624"/>
                </a:lnTo>
                <a:lnTo>
                  <a:pt x="2656129" y="558800"/>
                </a:lnTo>
                <a:lnTo>
                  <a:pt x="2196719" y="558800"/>
                </a:lnTo>
                <a:lnTo>
                  <a:pt x="2196719" y="0"/>
                </a:lnTo>
                <a:close/>
              </a:path>
              <a:path w="2894329" h="1603375">
                <a:moveTo>
                  <a:pt x="2656129" y="1044448"/>
                </a:moveTo>
                <a:lnTo>
                  <a:pt x="2491359" y="1044448"/>
                </a:lnTo>
                <a:lnTo>
                  <a:pt x="2491359" y="1212596"/>
                </a:lnTo>
                <a:lnTo>
                  <a:pt x="2656129" y="1044448"/>
                </a:lnTo>
                <a:close/>
              </a:path>
              <a:path w="2894329" h="1603375">
                <a:moveTo>
                  <a:pt x="2491359" y="390651"/>
                </a:moveTo>
                <a:lnTo>
                  <a:pt x="2491359" y="558800"/>
                </a:lnTo>
                <a:lnTo>
                  <a:pt x="2656129" y="558800"/>
                </a:lnTo>
                <a:lnTo>
                  <a:pt x="2491359" y="390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16">
            <a:extLst>
              <a:ext uri="{FF2B5EF4-FFF2-40B4-BE49-F238E27FC236}">
                <a16:creationId xmlns="" xmlns:a16="http://schemas.microsoft.com/office/drawing/2014/main" id="{4DF972DA-0C59-4755-A652-267787E757B3}"/>
              </a:ext>
            </a:extLst>
          </p:cNvPr>
          <p:cNvSpPr/>
          <p:nvPr/>
        </p:nvSpPr>
        <p:spPr>
          <a:xfrm>
            <a:off x="2429255" y="1240538"/>
            <a:ext cx="2894331" cy="1603375"/>
          </a:xfrm>
          <a:custGeom>
            <a:avLst/>
            <a:gdLst/>
            <a:ahLst/>
            <a:cxnLst/>
            <a:rect l="l" t="t" r="r" b="b"/>
            <a:pathLst>
              <a:path w="2894329" h="1603375">
                <a:moveTo>
                  <a:pt x="0" y="0"/>
                </a:moveTo>
                <a:lnTo>
                  <a:pt x="2196719" y="0"/>
                </a:lnTo>
                <a:lnTo>
                  <a:pt x="2196719" y="558800"/>
                </a:lnTo>
                <a:lnTo>
                  <a:pt x="2491359" y="558800"/>
                </a:lnTo>
                <a:lnTo>
                  <a:pt x="2491359" y="390651"/>
                </a:lnTo>
                <a:lnTo>
                  <a:pt x="2894076" y="801624"/>
                </a:lnTo>
                <a:lnTo>
                  <a:pt x="2491359" y="1212596"/>
                </a:lnTo>
                <a:lnTo>
                  <a:pt x="2491359" y="1044448"/>
                </a:lnTo>
                <a:lnTo>
                  <a:pt x="2196719" y="1044448"/>
                </a:lnTo>
                <a:lnTo>
                  <a:pt x="2196719" y="1603248"/>
                </a:lnTo>
                <a:lnTo>
                  <a:pt x="0" y="1603248"/>
                </a:lnTo>
                <a:lnTo>
                  <a:pt x="0" y="0"/>
                </a:lnTo>
                <a:close/>
              </a:path>
            </a:pathLst>
          </a:custGeom>
          <a:ln w="64008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17">
            <a:extLst>
              <a:ext uri="{FF2B5EF4-FFF2-40B4-BE49-F238E27FC236}">
                <a16:creationId xmlns="" xmlns:a16="http://schemas.microsoft.com/office/drawing/2014/main" id="{DCACD667-533A-4612-9AF9-5ABEC9E3FD6C}"/>
              </a:ext>
            </a:extLst>
          </p:cNvPr>
          <p:cNvSpPr/>
          <p:nvPr/>
        </p:nvSpPr>
        <p:spPr>
          <a:xfrm>
            <a:off x="77723" y="1181100"/>
            <a:ext cx="3045715" cy="1719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18">
            <a:extLst>
              <a:ext uri="{FF2B5EF4-FFF2-40B4-BE49-F238E27FC236}">
                <a16:creationId xmlns="" xmlns:a16="http://schemas.microsoft.com/office/drawing/2014/main" id="{0EA05CAC-2027-46F7-80C1-B5F92B88D38C}"/>
              </a:ext>
            </a:extLst>
          </p:cNvPr>
          <p:cNvSpPr/>
          <p:nvPr/>
        </p:nvSpPr>
        <p:spPr>
          <a:xfrm>
            <a:off x="111253" y="1240538"/>
            <a:ext cx="2912745" cy="1603375"/>
          </a:xfrm>
          <a:custGeom>
            <a:avLst/>
            <a:gdLst/>
            <a:ahLst/>
            <a:cxnLst/>
            <a:rect l="l" t="t" r="r" b="b"/>
            <a:pathLst>
              <a:path w="2912745" h="1603375">
                <a:moveTo>
                  <a:pt x="2159762" y="0"/>
                </a:moveTo>
                <a:lnTo>
                  <a:pt x="0" y="0"/>
                </a:lnTo>
                <a:lnTo>
                  <a:pt x="0" y="1603248"/>
                </a:lnTo>
                <a:lnTo>
                  <a:pt x="2159762" y="1603248"/>
                </a:lnTo>
                <a:lnTo>
                  <a:pt x="2159762" y="1017524"/>
                </a:lnTo>
                <a:lnTo>
                  <a:pt x="2658434" y="1017524"/>
                </a:lnTo>
                <a:lnTo>
                  <a:pt x="2912364" y="801624"/>
                </a:lnTo>
                <a:lnTo>
                  <a:pt x="2658434" y="585724"/>
                </a:lnTo>
                <a:lnTo>
                  <a:pt x="2159762" y="585724"/>
                </a:lnTo>
                <a:lnTo>
                  <a:pt x="2159762" y="0"/>
                </a:lnTo>
                <a:close/>
              </a:path>
              <a:path w="2912745" h="1603375">
                <a:moveTo>
                  <a:pt x="2658434" y="1017524"/>
                </a:moveTo>
                <a:lnTo>
                  <a:pt x="2429002" y="1017524"/>
                </a:lnTo>
                <a:lnTo>
                  <a:pt x="2429002" y="1212596"/>
                </a:lnTo>
                <a:lnTo>
                  <a:pt x="2658434" y="1017524"/>
                </a:lnTo>
                <a:close/>
              </a:path>
              <a:path w="2912745" h="1603375">
                <a:moveTo>
                  <a:pt x="2429002" y="390651"/>
                </a:moveTo>
                <a:lnTo>
                  <a:pt x="2429002" y="585724"/>
                </a:lnTo>
                <a:lnTo>
                  <a:pt x="2658434" y="585724"/>
                </a:lnTo>
                <a:lnTo>
                  <a:pt x="2429002" y="390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8280B277-6E89-4108-9A3F-5007467478A9}"/>
              </a:ext>
            </a:extLst>
          </p:cNvPr>
          <p:cNvSpPr/>
          <p:nvPr/>
        </p:nvSpPr>
        <p:spPr>
          <a:xfrm>
            <a:off x="111253" y="1240538"/>
            <a:ext cx="2912745" cy="1603375"/>
          </a:xfrm>
          <a:custGeom>
            <a:avLst/>
            <a:gdLst/>
            <a:ahLst/>
            <a:cxnLst/>
            <a:rect l="l" t="t" r="r" b="b"/>
            <a:pathLst>
              <a:path w="2912745" h="1603375">
                <a:moveTo>
                  <a:pt x="0" y="0"/>
                </a:moveTo>
                <a:lnTo>
                  <a:pt x="2159762" y="0"/>
                </a:lnTo>
                <a:lnTo>
                  <a:pt x="2159762" y="585724"/>
                </a:lnTo>
                <a:lnTo>
                  <a:pt x="2429002" y="585724"/>
                </a:lnTo>
                <a:lnTo>
                  <a:pt x="2429002" y="390651"/>
                </a:lnTo>
                <a:lnTo>
                  <a:pt x="2912364" y="801624"/>
                </a:lnTo>
                <a:lnTo>
                  <a:pt x="2429002" y="1212596"/>
                </a:lnTo>
                <a:lnTo>
                  <a:pt x="2429002" y="1017524"/>
                </a:lnTo>
                <a:lnTo>
                  <a:pt x="2159762" y="1017524"/>
                </a:lnTo>
                <a:lnTo>
                  <a:pt x="2159762" y="1603248"/>
                </a:lnTo>
                <a:lnTo>
                  <a:pt x="0" y="1603248"/>
                </a:lnTo>
                <a:lnTo>
                  <a:pt x="0" y="0"/>
                </a:lnTo>
                <a:close/>
              </a:path>
            </a:pathLst>
          </a:custGeom>
          <a:ln w="64008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20">
            <a:extLst>
              <a:ext uri="{FF2B5EF4-FFF2-40B4-BE49-F238E27FC236}">
                <a16:creationId xmlns="" xmlns:a16="http://schemas.microsoft.com/office/drawing/2014/main" id="{F5BB1145-3A74-4004-AC87-B0258B5A9DAD}"/>
              </a:ext>
            </a:extLst>
          </p:cNvPr>
          <p:cNvSpPr/>
          <p:nvPr/>
        </p:nvSpPr>
        <p:spPr>
          <a:xfrm>
            <a:off x="408432" y="1624585"/>
            <a:ext cx="696595" cy="428625"/>
          </a:xfrm>
          <a:custGeom>
            <a:avLst/>
            <a:gdLst/>
            <a:ahLst/>
            <a:cxnLst/>
            <a:rect l="l" t="t" r="r" b="b"/>
            <a:pathLst>
              <a:path w="696594" h="428625">
                <a:moveTo>
                  <a:pt x="180479" y="0"/>
                </a:moveTo>
                <a:lnTo>
                  <a:pt x="0" y="92582"/>
                </a:lnTo>
                <a:lnTo>
                  <a:pt x="0" y="428243"/>
                </a:lnTo>
                <a:lnTo>
                  <a:pt x="696468" y="428243"/>
                </a:lnTo>
                <a:lnTo>
                  <a:pt x="696468" y="427863"/>
                </a:lnTo>
                <a:lnTo>
                  <a:pt x="344385" y="427863"/>
                </a:lnTo>
                <a:lnTo>
                  <a:pt x="119697" y="427736"/>
                </a:lnTo>
                <a:lnTo>
                  <a:pt x="119697" y="426592"/>
                </a:lnTo>
                <a:lnTo>
                  <a:pt x="39281" y="426592"/>
                </a:lnTo>
                <a:lnTo>
                  <a:pt x="39281" y="154812"/>
                </a:lnTo>
                <a:lnTo>
                  <a:pt x="47701" y="147574"/>
                </a:lnTo>
                <a:lnTo>
                  <a:pt x="186512" y="147574"/>
                </a:lnTo>
                <a:lnTo>
                  <a:pt x="186512" y="128269"/>
                </a:lnTo>
                <a:lnTo>
                  <a:pt x="696468" y="128269"/>
                </a:lnTo>
                <a:lnTo>
                  <a:pt x="696468" y="88264"/>
                </a:lnTo>
                <a:lnTo>
                  <a:pt x="180479" y="88264"/>
                </a:lnTo>
                <a:lnTo>
                  <a:pt x="180479" y="0"/>
                </a:lnTo>
                <a:close/>
              </a:path>
              <a:path w="696594" h="428625">
                <a:moveTo>
                  <a:pt x="696468" y="244220"/>
                </a:moveTo>
                <a:lnTo>
                  <a:pt x="432562" y="244220"/>
                </a:lnTo>
                <a:lnTo>
                  <a:pt x="432562" y="427863"/>
                </a:lnTo>
                <a:lnTo>
                  <a:pt x="696468" y="427863"/>
                </a:lnTo>
                <a:lnTo>
                  <a:pt x="696468" y="418083"/>
                </a:lnTo>
                <a:lnTo>
                  <a:pt x="466801" y="418083"/>
                </a:lnTo>
                <a:lnTo>
                  <a:pt x="466801" y="406273"/>
                </a:lnTo>
                <a:lnTo>
                  <a:pt x="696468" y="406273"/>
                </a:lnTo>
                <a:lnTo>
                  <a:pt x="696468" y="399923"/>
                </a:lnTo>
                <a:lnTo>
                  <a:pt x="466801" y="399923"/>
                </a:lnTo>
                <a:lnTo>
                  <a:pt x="466801" y="388112"/>
                </a:lnTo>
                <a:lnTo>
                  <a:pt x="696468" y="388112"/>
                </a:lnTo>
                <a:lnTo>
                  <a:pt x="696468" y="381762"/>
                </a:lnTo>
                <a:lnTo>
                  <a:pt x="466801" y="381762"/>
                </a:lnTo>
                <a:lnTo>
                  <a:pt x="466801" y="369950"/>
                </a:lnTo>
                <a:lnTo>
                  <a:pt x="696468" y="369950"/>
                </a:lnTo>
                <a:lnTo>
                  <a:pt x="696468" y="363600"/>
                </a:lnTo>
                <a:lnTo>
                  <a:pt x="466801" y="363600"/>
                </a:lnTo>
                <a:lnTo>
                  <a:pt x="466801" y="351789"/>
                </a:lnTo>
                <a:lnTo>
                  <a:pt x="696468" y="351789"/>
                </a:lnTo>
                <a:lnTo>
                  <a:pt x="696468" y="244220"/>
                </a:lnTo>
                <a:close/>
              </a:path>
              <a:path w="696594" h="428625">
                <a:moveTo>
                  <a:pt x="186512" y="148589"/>
                </a:moveTo>
                <a:lnTo>
                  <a:pt x="148907" y="148589"/>
                </a:lnTo>
                <a:lnTo>
                  <a:pt x="157327" y="155955"/>
                </a:lnTo>
                <a:lnTo>
                  <a:pt x="157327" y="427736"/>
                </a:lnTo>
                <a:lnTo>
                  <a:pt x="344385" y="427736"/>
                </a:lnTo>
                <a:lnTo>
                  <a:pt x="344385" y="426974"/>
                </a:lnTo>
                <a:lnTo>
                  <a:pt x="219989" y="426974"/>
                </a:lnTo>
                <a:lnTo>
                  <a:pt x="219989" y="243331"/>
                </a:lnTo>
                <a:lnTo>
                  <a:pt x="696468" y="243331"/>
                </a:lnTo>
                <a:lnTo>
                  <a:pt x="696468" y="240156"/>
                </a:lnTo>
                <a:lnTo>
                  <a:pt x="498246" y="240156"/>
                </a:lnTo>
                <a:lnTo>
                  <a:pt x="498246" y="218439"/>
                </a:lnTo>
                <a:lnTo>
                  <a:pt x="696468" y="218439"/>
                </a:lnTo>
                <a:lnTo>
                  <a:pt x="696468" y="195071"/>
                </a:lnTo>
                <a:lnTo>
                  <a:pt x="498246" y="195071"/>
                </a:lnTo>
                <a:lnTo>
                  <a:pt x="498246" y="173354"/>
                </a:lnTo>
                <a:lnTo>
                  <a:pt x="696468" y="173354"/>
                </a:lnTo>
                <a:lnTo>
                  <a:pt x="696468" y="149987"/>
                </a:lnTo>
                <a:lnTo>
                  <a:pt x="186512" y="149987"/>
                </a:lnTo>
                <a:lnTo>
                  <a:pt x="186512" y="148589"/>
                </a:lnTo>
                <a:close/>
              </a:path>
              <a:path w="696594" h="428625">
                <a:moveTo>
                  <a:pt x="696468" y="243331"/>
                </a:moveTo>
                <a:lnTo>
                  <a:pt x="295605" y="243331"/>
                </a:lnTo>
                <a:lnTo>
                  <a:pt x="295605" y="426974"/>
                </a:lnTo>
                <a:lnTo>
                  <a:pt x="344385" y="426974"/>
                </a:lnTo>
                <a:lnTo>
                  <a:pt x="344385" y="244220"/>
                </a:lnTo>
                <a:lnTo>
                  <a:pt x="696468" y="244220"/>
                </a:lnTo>
                <a:lnTo>
                  <a:pt x="696468" y="243331"/>
                </a:lnTo>
                <a:close/>
              </a:path>
              <a:path w="696594" h="428625">
                <a:moveTo>
                  <a:pt x="186512" y="147574"/>
                </a:moveTo>
                <a:lnTo>
                  <a:pt x="68478" y="147574"/>
                </a:lnTo>
                <a:lnTo>
                  <a:pt x="76911" y="154812"/>
                </a:lnTo>
                <a:lnTo>
                  <a:pt x="76911" y="426592"/>
                </a:lnTo>
                <a:lnTo>
                  <a:pt x="119697" y="426592"/>
                </a:lnTo>
                <a:lnTo>
                  <a:pt x="119697" y="155955"/>
                </a:lnTo>
                <a:lnTo>
                  <a:pt x="128117" y="148589"/>
                </a:lnTo>
                <a:lnTo>
                  <a:pt x="186512" y="148589"/>
                </a:lnTo>
                <a:lnTo>
                  <a:pt x="186512" y="147574"/>
                </a:lnTo>
                <a:close/>
              </a:path>
              <a:path w="696594" h="428625">
                <a:moveTo>
                  <a:pt x="696468" y="406273"/>
                </a:moveTo>
                <a:lnTo>
                  <a:pt x="666851" y="406273"/>
                </a:lnTo>
                <a:lnTo>
                  <a:pt x="666851" y="418083"/>
                </a:lnTo>
                <a:lnTo>
                  <a:pt x="696468" y="418083"/>
                </a:lnTo>
                <a:lnTo>
                  <a:pt x="696468" y="406273"/>
                </a:lnTo>
                <a:close/>
              </a:path>
              <a:path w="696594" h="428625">
                <a:moveTo>
                  <a:pt x="696468" y="388112"/>
                </a:moveTo>
                <a:lnTo>
                  <a:pt x="666851" y="388112"/>
                </a:lnTo>
                <a:lnTo>
                  <a:pt x="666851" y="399923"/>
                </a:lnTo>
                <a:lnTo>
                  <a:pt x="696468" y="399923"/>
                </a:lnTo>
                <a:lnTo>
                  <a:pt x="696468" y="388112"/>
                </a:lnTo>
                <a:close/>
              </a:path>
              <a:path w="696594" h="428625">
                <a:moveTo>
                  <a:pt x="696468" y="369950"/>
                </a:moveTo>
                <a:lnTo>
                  <a:pt x="666851" y="369950"/>
                </a:lnTo>
                <a:lnTo>
                  <a:pt x="666851" y="381762"/>
                </a:lnTo>
                <a:lnTo>
                  <a:pt x="696468" y="381762"/>
                </a:lnTo>
                <a:lnTo>
                  <a:pt x="696468" y="369950"/>
                </a:lnTo>
                <a:close/>
              </a:path>
              <a:path w="696594" h="428625">
                <a:moveTo>
                  <a:pt x="696468" y="351789"/>
                </a:moveTo>
                <a:lnTo>
                  <a:pt x="666851" y="351789"/>
                </a:lnTo>
                <a:lnTo>
                  <a:pt x="666851" y="363600"/>
                </a:lnTo>
                <a:lnTo>
                  <a:pt x="696468" y="363600"/>
                </a:lnTo>
                <a:lnTo>
                  <a:pt x="696468" y="351789"/>
                </a:lnTo>
                <a:close/>
              </a:path>
              <a:path w="696594" h="428625">
                <a:moveTo>
                  <a:pt x="561276" y="218439"/>
                </a:moveTo>
                <a:lnTo>
                  <a:pt x="531926" y="218439"/>
                </a:lnTo>
                <a:lnTo>
                  <a:pt x="531926" y="240156"/>
                </a:lnTo>
                <a:lnTo>
                  <a:pt x="561276" y="240156"/>
                </a:lnTo>
                <a:lnTo>
                  <a:pt x="561276" y="218439"/>
                </a:lnTo>
                <a:close/>
              </a:path>
              <a:path w="696594" h="428625">
                <a:moveTo>
                  <a:pt x="624319" y="218439"/>
                </a:moveTo>
                <a:lnTo>
                  <a:pt x="594956" y="218439"/>
                </a:lnTo>
                <a:lnTo>
                  <a:pt x="594956" y="240156"/>
                </a:lnTo>
                <a:lnTo>
                  <a:pt x="624319" y="240156"/>
                </a:lnTo>
                <a:lnTo>
                  <a:pt x="624319" y="218439"/>
                </a:lnTo>
                <a:close/>
              </a:path>
              <a:path w="696594" h="428625">
                <a:moveTo>
                  <a:pt x="696468" y="218439"/>
                </a:moveTo>
                <a:lnTo>
                  <a:pt x="657999" y="218439"/>
                </a:lnTo>
                <a:lnTo>
                  <a:pt x="657999" y="240156"/>
                </a:lnTo>
                <a:lnTo>
                  <a:pt x="696468" y="240156"/>
                </a:lnTo>
                <a:lnTo>
                  <a:pt x="696468" y="218439"/>
                </a:lnTo>
                <a:close/>
              </a:path>
              <a:path w="696594" h="428625">
                <a:moveTo>
                  <a:pt x="561276" y="173354"/>
                </a:moveTo>
                <a:lnTo>
                  <a:pt x="531926" y="173354"/>
                </a:lnTo>
                <a:lnTo>
                  <a:pt x="531926" y="195071"/>
                </a:lnTo>
                <a:lnTo>
                  <a:pt x="561276" y="195071"/>
                </a:lnTo>
                <a:lnTo>
                  <a:pt x="561276" y="173354"/>
                </a:lnTo>
                <a:close/>
              </a:path>
              <a:path w="696594" h="428625">
                <a:moveTo>
                  <a:pt x="624319" y="173354"/>
                </a:moveTo>
                <a:lnTo>
                  <a:pt x="594956" y="173354"/>
                </a:lnTo>
                <a:lnTo>
                  <a:pt x="594956" y="195071"/>
                </a:lnTo>
                <a:lnTo>
                  <a:pt x="624319" y="195071"/>
                </a:lnTo>
                <a:lnTo>
                  <a:pt x="624319" y="173354"/>
                </a:lnTo>
                <a:close/>
              </a:path>
              <a:path w="696594" h="428625">
                <a:moveTo>
                  <a:pt x="696468" y="173354"/>
                </a:moveTo>
                <a:lnTo>
                  <a:pt x="657999" y="173354"/>
                </a:lnTo>
                <a:lnTo>
                  <a:pt x="657999" y="195071"/>
                </a:lnTo>
                <a:lnTo>
                  <a:pt x="696468" y="195071"/>
                </a:lnTo>
                <a:lnTo>
                  <a:pt x="696468" y="173354"/>
                </a:lnTo>
                <a:close/>
              </a:path>
              <a:path w="696594" h="428625">
                <a:moveTo>
                  <a:pt x="249555" y="128269"/>
                </a:moveTo>
                <a:lnTo>
                  <a:pt x="220192" y="128269"/>
                </a:lnTo>
                <a:lnTo>
                  <a:pt x="220192" y="149987"/>
                </a:lnTo>
                <a:lnTo>
                  <a:pt x="249555" y="149987"/>
                </a:lnTo>
                <a:lnTo>
                  <a:pt x="249555" y="128269"/>
                </a:lnTo>
                <a:close/>
              </a:path>
              <a:path w="696594" h="428625">
                <a:moveTo>
                  <a:pt x="304685" y="128269"/>
                </a:moveTo>
                <a:lnTo>
                  <a:pt x="283235" y="128269"/>
                </a:lnTo>
                <a:lnTo>
                  <a:pt x="283235" y="149987"/>
                </a:lnTo>
                <a:lnTo>
                  <a:pt x="304685" y="149987"/>
                </a:lnTo>
                <a:lnTo>
                  <a:pt x="304685" y="128269"/>
                </a:lnTo>
                <a:close/>
              </a:path>
              <a:path w="696594" h="428625">
                <a:moveTo>
                  <a:pt x="367715" y="128269"/>
                </a:moveTo>
                <a:lnTo>
                  <a:pt x="338366" y="128269"/>
                </a:lnTo>
                <a:lnTo>
                  <a:pt x="338366" y="149987"/>
                </a:lnTo>
                <a:lnTo>
                  <a:pt x="367715" y="149987"/>
                </a:lnTo>
                <a:lnTo>
                  <a:pt x="367715" y="128269"/>
                </a:lnTo>
                <a:close/>
              </a:path>
              <a:path w="696594" h="428625">
                <a:moveTo>
                  <a:pt x="430758" y="128269"/>
                </a:moveTo>
                <a:lnTo>
                  <a:pt x="401396" y="128269"/>
                </a:lnTo>
                <a:lnTo>
                  <a:pt x="401396" y="149987"/>
                </a:lnTo>
                <a:lnTo>
                  <a:pt x="430758" y="149987"/>
                </a:lnTo>
                <a:lnTo>
                  <a:pt x="430758" y="128269"/>
                </a:lnTo>
                <a:close/>
              </a:path>
              <a:path w="696594" h="428625">
                <a:moveTo>
                  <a:pt x="498246" y="128269"/>
                </a:moveTo>
                <a:lnTo>
                  <a:pt x="464439" y="128269"/>
                </a:lnTo>
                <a:lnTo>
                  <a:pt x="464439" y="149987"/>
                </a:lnTo>
                <a:lnTo>
                  <a:pt x="498246" y="149987"/>
                </a:lnTo>
                <a:lnTo>
                  <a:pt x="498246" y="128269"/>
                </a:lnTo>
                <a:close/>
              </a:path>
              <a:path w="696594" h="428625">
                <a:moveTo>
                  <a:pt x="561276" y="128269"/>
                </a:moveTo>
                <a:lnTo>
                  <a:pt x="531926" y="128269"/>
                </a:lnTo>
                <a:lnTo>
                  <a:pt x="531926" y="149987"/>
                </a:lnTo>
                <a:lnTo>
                  <a:pt x="561276" y="149987"/>
                </a:lnTo>
                <a:lnTo>
                  <a:pt x="561276" y="128269"/>
                </a:lnTo>
                <a:close/>
              </a:path>
              <a:path w="696594" h="428625">
                <a:moveTo>
                  <a:pt x="624319" y="128269"/>
                </a:moveTo>
                <a:lnTo>
                  <a:pt x="594956" y="128269"/>
                </a:lnTo>
                <a:lnTo>
                  <a:pt x="594956" y="149987"/>
                </a:lnTo>
                <a:lnTo>
                  <a:pt x="624319" y="149987"/>
                </a:lnTo>
                <a:lnTo>
                  <a:pt x="624319" y="128269"/>
                </a:lnTo>
                <a:close/>
              </a:path>
              <a:path w="696594" h="428625">
                <a:moveTo>
                  <a:pt x="696468" y="128269"/>
                </a:moveTo>
                <a:lnTo>
                  <a:pt x="657999" y="128269"/>
                </a:lnTo>
                <a:lnTo>
                  <a:pt x="657999" y="149987"/>
                </a:lnTo>
                <a:lnTo>
                  <a:pt x="696468" y="149987"/>
                </a:lnTo>
                <a:lnTo>
                  <a:pt x="696468" y="128269"/>
                </a:lnTo>
                <a:close/>
              </a:path>
              <a:path w="696594" h="428625">
                <a:moveTo>
                  <a:pt x="352475" y="0"/>
                </a:moveTo>
                <a:lnTo>
                  <a:pt x="180479" y="88264"/>
                </a:lnTo>
                <a:lnTo>
                  <a:pt x="352475" y="88264"/>
                </a:lnTo>
                <a:lnTo>
                  <a:pt x="352475" y="0"/>
                </a:lnTo>
                <a:close/>
              </a:path>
              <a:path w="696594" h="428625">
                <a:moveTo>
                  <a:pt x="524471" y="0"/>
                </a:moveTo>
                <a:lnTo>
                  <a:pt x="352475" y="88264"/>
                </a:lnTo>
                <a:lnTo>
                  <a:pt x="524471" y="88264"/>
                </a:lnTo>
                <a:lnTo>
                  <a:pt x="524471" y="0"/>
                </a:lnTo>
                <a:close/>
              </a:path>
              <a:path w="696594" h="428625">
                <a:moveTo>
                  <a:pt x="696468" y="0"/>
                </a:moveTo>
                <a:lnTo>
                  <a:pt x="524471" y="88264"/>
                </a:lnTo>
                <a:lnTo>
                  <a:pt x="696468" y="88264"/>
                </a:lnTo>
                <a:lnTo>
                  <a:pt x="696468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21">
            <a:extLst>
              <a:ext uri="{FF2B5EF4-FFF2-40B4-BE49-F238E27FC236}">
                <a16:creationId xmlns="" xmlns:a16="http://schemas.microsoft.com/office/drawing/2014/main" id="{02E8A068-5923-4B39-B3D8-10A8003CEA2E}"/>
              </a:ext>
            </a:extLst>
          </p:cNvPr>
          <p:cNvSpPr/>
          <p:nvPr/>
        </p:nvSpPr>
        <p:spPr>
          <a:xfrm>
            <a:off x="1104901" y="1434084"/>
            <a:ext cx="742315" cy="619125"/>
          </a:xfrm>
          <a:custGeom>
            <a:avLst/>
            <a:gdLst/>
            <a:ahLst/>
            <a:cxnLst/>
            <a:rect l="l" t="t" r="r" b="b"/>
            <a:pathLst>
              <a:path w="742314" h="619125">
                <a:moveTo>
                  <a:pt x="131432" y="55117"/>
                </a:moveTo>
                <a:lnTo>
                  <a:pt x="31508" y="55117"/>
                </a:lnTo>
                <a:lnTo>
                  <a:pt x="31508" y="284479"/>
                </a:lnTo>
                <a:lnTo>
                  <a:pt x="0" y="284479"/>
                </a:lnTo>
                <a:lnTo>
                  <a:pt x="0" y="618743"/>
                </a:lnTo>
                <a:lnTo>
                  <a:pt x="23558" y="618743"/>
                </a:lnTo>
                <a:lnTo>
                  <a:pt x="23558" y="554227"/>
                </a:lnTo>
                <a:lnTo>
                  <a:pt x="742188" y="554227"/>
                </a:lnTo>
                <a:lnTo>
                  <a:pt x="742188" y="553085"/>
                </a:lnTo>
                <a:lnTo>
                  <a:pt x="443738" y="553085"/>
                </a:lnTo>
                <a:lnTo>
                  <a:pt x="443738" y="541274"/>
                </a:lnTo>
                <a:lnTo>
                  <a:pt x="742188" y="541274"/>
                </a:lnTo>
                <a:lnTo>
                  <a:pt x="742188" y="535813"/>
                </a:lnTo>
                <a:lnTo>
                  <a:pt x="225425" y="535813"/>
                </a:lnTo>
                <a:lnTo>
                  <a:pt x="225425" y="516381"/>
                </a:lnTo>
                <a:lnTo>
                  <a:pt x="742188" y="516381"/>
                </a:lnTo>
                <a:lnTo>
                  <a:pt x="742188" y="495426"/>
                </a:lnTo>
                <a:lnTo>
                  <a:pt x="225425" y="495426"/>
                </a:lnTo>
                <a:lnTo>
                  <a:pt x="225425" y="475868"/>
                </a:lnTo>
                <a:lnTo>
                  <a:pt x="742188" y="475868"/>
                </a:lnTo>
                <a:lnTo>
                  <a:pt x="742188" y="446531"/>
                </a:lnTo>
                <a:lnTo>
                  <a:pt x="225425" y="446531"/>
                </a:lnTo>
                <a:lnTo>
                  <a:pt x="225425" y="427100"/>
                </a:lnTo>
                <a:lnTo>
                  <a:pt x="742188" y="427100"/>
                </a:lnTo>
                <a:lnTo>
                  <a:pt x="742188" y="316102"/>
                </a:lnTo>
                <a:lnTo>
                  <a:pt x="171322" y="316102"/>
                </a:lnTo>
                <a:lnTo>
                  <a:pt x="171322" y="283971"/>
                </a:lnTo>
                <a:lnTo>
                  <a:pt x="131432" y="283971"/>
                </a:lnTo>
                <a:lnTo>
                  <a:pt x="131432" y="55117"/>
                </a:lnTo>
                <a:close/>
              </a:path>
              <a:path w="742314" h="619125">
                <a:moveTo>
                  <a:pt x="112217" y="554227"/>
                </a:moveTo>
                <a:lnTo>
                  <a:pt x="56045" y="554227"/>
                </a:lnTo>
                <a:lnTo>
                  <a:pt x="56045" y="618743"/>
                </a:lnTo>
                <a:lnTo>
                  <a:pt x="112217" y="618743"/>
                </a:lnTo>
                <a:lnTo>
                  <a:pt x="112217" y="554227"/>
                </a:lnTo>
                <a:close/>
              </a:path>
              <a:path w="742314" h="619125">
                <a:moveTo>
                  <a:pt x="742188" y="554227"/>
                </a:moveTo>
                <a:lnTo>
                  <a:pt x="144703" y="554227"/>
                </a:lnTo>
                <a:lnTo>
                  <a:pt x="144703" y="618743"/>
                </a:lnTo>
                <a:lnTo>
                  <a:pt x="742188" y="618743"/>
                </a:lnTo>
                <a:lnTo>
                  <a:pt x="742188" y="607567"/>
                </a:lnTo>
                <a:lnTo>
                  <a:pt x="443738" y="607567"/>
                </a:lnTo>
                <a:lnTo>
                  <a:pt x="443738" y="595756"/>
                </a:lnTo>
                <a:lnTo>
                  <a:pt x="742188" y="595756"/>
                </a:lnTo>
                <a:lnTo>
                  <a:pt x="742188" y="589406"/>
                </a:lnTo>
                <a:lnTo>
                  <a:pt x="443738" y="589406"/>
                </a:lnTo>
                <a:lnTo>
                  <a:pt x="443738" y="577595"/>
                </a:lnTo>
                <a:lnTo>
                  <a:pt x="742188" y="577595"/>
                </a:lnTo>
                <a:lnTo>
                  <a:pt x="742188" y="576326"/>
                </a:lnTo>
                <a:lnTo>
                  <a:pt x="225425" y="576326"/>
                </a:lnTo>
                <a:lnTo>
                  <a:pt x="225425" y="556767"/>
                </a:lnTo>
                <a:lnTo>
                  <a:pt x="742188" y="556767"/>
                </a:lnTo>
                <a:lnTo>
                  <a:pt x="742188" y="554227"/>
                </a:lnTo>
                <a:close/>
              </a:path>
              <a:path w="742314" h="619125">
                <a:moveTo>
                  <a:pt x="586358" y="595756"/>
                </a:moveTo>
                <a:lnTo>
                  <a:pt x="564007" y="595756"/>
                </a:lnTo>
                <a:lnTo>
                  <a:pt x="564007" y="607567"/>
                </a:lnTo>
                <a:lnTo>
                  <a:pt x="586358" y="607567"/>
                </a:lnTo>
                <a:lnTo>
                  <a:pt x="586358" y="595756"/>
                </a:lnTo>
                <a:close/>
              </a:path>
              <a:path w="742314" h="619125">
                <a:moveTo>
                  <a:pt x="742188" y="595756"/>
                </a:moveTo>
                <a:lnTo>
                  <a:pt x="706627" y="595756"/>
                </a:lnTo>
                <a:lnTo>
                  <a:pt x="706627" y="607567"/>
                </a:lnTo>
                <a:lnTo>
                  <a:pt x="742188" y="607567"/>
                </a:lnTo>
                <a:lnTo>
                  <a:pt x="742188" y="595756"/>
                </a:lnTo>
                <a:close/>
              </a:path>
              <a:path w="742314" h="619125">
                <a:moveTo>
                  <a:pt x="586358" y="577595"/>
                </a:moveTo>
                <a:lnTo>
                  <a:pt x="564007" y="577595"/>
                </a:lnTo>
                <a:lnTo>
                  <a:pt x="564007" y="589406"/>
                </a:lnTo>
                <a:lnTo>
                  <a:pt x="586358" y="589406"/>
                </a:lnTo>
                <a:lnTo>
                  <a:pt x="586358" y="577595"/>
                </a:lnTo>
                <a:close/>
              </a:path>
              <a:path w="742314" h="619125">
                <a:moveTo>
                  <a:pt x="742188" y="577595"/>
                </a:moveTo>
                <a:lnTo>
                  <a:pt x="706627" y="577595"/>
                </a:lnTo>
                <a:lnTo>
                  <a:pt x="706627" y="589406"/>
                </a:lnTo>
                <a:lnTo>
                  <a:pt x="742188" y="589406"/>
                </a:lnTo>
                <a:lnTo>
                  <a:pt x="742188" y="577595"/>
                </a:lnTo>
                <a:close/>
              </a:path>
              <a:path w="742314" h="619125">
                <a:moveTo>
                  <a:pt x="288416" y="556767"/>
                </a:moveTo>
                <a:lnTo>
                  <a:pt x="259080" y="556767"/>
                </a:lnTo>
                <a:lnTo>
                  <a:pt x="259080" y="576326"/>
                </a:lnTo>
                <a:lnTo>
                  <a:pt x="288416" y="576326"/>
                </a:lnTo>
                <a:lnTo>
                  <a:pt x="288416" y="556767"/>
                </a:lnTo>
                <a:close/>
              </a:path>
              <a:path w="742314" h="619125">
                <a:moveTo>
                  <a:pt x="351409" y="556767"/>
                </a:moveTo>
                <a:lnTo>
                  <a:pt x="322072" y="556767"/>
                </a:lnTo>
                <a:lnTo>
                  <a:pt x="322072" y="576326"/>
                </a:lnTo>
                <a:lnTo>
                  <a:pt x="351409" y="576326"/>
                </a:lnTo>
                <a:lnTo>
                  <a:pt x="351409" y="556767"/>
                </a:lnTo>
                <a:close/>
              </a:path>
              <a:path w="742314" h="619125">
                <a:moveTo>
                  <a:pt x="742188" y="556767"/>
                </a:moveTo>
                <a:lnTo>
                  <a:pt x="385063" y="556767"/>
                </a:lnTo>
                <a:lnTo>
                  <a:pt x="385063" y="576326"/>
                </a:lnTo>
                <a:lnTo>
                  <a:pt x="742188" y="576326"/>
                </a:lnTo>
                <a:lnTo>
                  <a:pt x="742188" y="571245"/>
                </a:lnTo>
                <a:lnTo>
                  <a:pt x="443738" y="571245"/>
                </a:lnTo>
                <a:lnTo>
                  <a:pt x="443738" y="559435"/>
                </a:lnTo>
                <a:lnTo>
                  <a:pt x="742188" y="559435"/>
                </a:lnTo>
                <a:lnTo>
                  <a:pt x="742188" y="556767"/>
                </a:lnTo>
                <a:close/>
              </a:path>
              <a:path w="742314" h="619125">
                <a:moveTo>
                  <a:pt x="586358" y="559435"/>
                </a:moveTo>
                <a:lnTo>
                  <a:pt x="564007" y="559435"/>
                </a:lnTo>
                <a:lnTo>
                  <a:pt x="564007" y="571245"/>
                </a:lnTo>
                <a:lnTo>
                  <a:pt x="586358" y="571245"/>
                </a:lnTo>
                <a:lnTo>
                  <a:pt x="586358" y="559435"/>
                </a:lnTo>
                <a:close/>
              </a:path>
              <a:path w="742314" h="619125">
                <a:moveTo>
                  <a:pt x="742188" y="559435"/>
                </a:moveTo>
                <a:lnTo>
                  <a:pt x="706627" y="559435"/>
                </a:lnTo>
                <a:lnTo>
                  <a:pt x="706627" y="571245"/>
                </a:lnTo>
                <a:lnTo>
                  <a:pt x="742188" y="571245"/>
                </a:lnTo>
                <a:lnTo>
                  <a:pt x="742188" y="559435"/>
                </a:lnTo>
                <a:close/>
              </a:path>
              <a:path w="742314" h="619125">
                <a:moveTo>
                  <a:pt x="586358" y="541274"/>
                </a:moveTo>
                <a:lnTo>
                  <a:pt x="564007" y="541274"/>
                </a:lnTo>
                <a:lnTo>
                  <a:pt x="564007" y="553085"/>
                </a:lnTo>
                <a:lnTo>
                  <a:pt x="586358" y="553085"/>
                </a:lnTo>
                <a:lnTo>
                  <a:pt x="586358" y="541274"/>
                </a:lnTo>
                <a:close/>
              </a:path>
              <a:path w="742314" h="619125">
                <a:moveTo>
                  <a:pt x="742188" y="541274"/>
                </a:moveTo>
                <a:lnTo>
                  <a:pt x="706627" y="541274"/>
                </a:lnTo>
                <a:lnTo>
                  <a:pt x="706627" y="553085"/>
                </a:lnTo>
                <a:lnTo>
                  <a:pt x="742188" y="553085"/>
                </a:lnTo>
                <a:lnTo>
                  <a:pt x="742188" y="541274"/>
                </a:lnTo>
                <a:close/>
              </a:path>
              <a:path w="742314" h="619125">
                <a:moveTo>
                  <a:pt x="288416" y="516381"/>
                </a:moveTo>
                <a:lnTo>
                  <a:pt x="259080" y="516381"/>
                </a:lnTo>
                <a:lnTo>
                  <a:pt x="259080" y="535813"/>
                </a:lnTo>
                <a:lnTo>
                  <a:pt x="288416" y="535813"/>
                </a:lnTo>
                <a:lnTo>
                  <a:pt x="288416" y="516381"/>
                </a:lnTo>
                <a:close/>
              </a:path>
              <a:path w="742314" h="619125">
                <a:moveTo>
                  <a:pt x="351409" y="516381"/>
                </a:moveTo>
                <a:lnTo>
                  <a:pt x="322072" y="516381"/>
                </a:lnTo>
                <a:lnTo>
                  <a:pt x="322072" y="535813"/>
                </a:lnTo>
                <a:lnTo>
                  <a:pt x="351409" y="535813"/>
                </a:lnTo>
                <a:lnTo>
                  <a:pt x="351409" y="516381"/>
                </a:lnTo>
                <a:close/>
              </a:path>
              <a:path w="742314" h="619125">
                <a:moveTo>
                  <a:pt x="742188" y="516381"/>
                </a:moveTo>
                <a:lnTo>
                  <a:pt x="385063" y="516381"/>
                </a:lnTo>
                <a:lnTo>
                  <a:pt x="385063" y="535813"/>
                </a:lnTo>
                <a:lnTo>
                  <a:pt x="742188" y="535813"/>
                </a:lnTo>
                <a:lnTo>
                  <a:pt x="742188" y="516381"/>
                </a:lnTo>
                <a:close/>
              </a:path>
              <a:path w="742314" h="619125">
                <a:moveTo>
                  <a:pt x="288416" y="475868"/>
                </a:moveTo>
                <a:lnTo>
                  <a:pt x="259080" y="475868"/>
                </a:lnTo>
                <a:lnTo>
                  <a:pt x="259080" y="495426"/>
                </a:lnTo>
                <a:lnTo>
                  <a:pt x="288416" y="495426"/>
                </a:lnTo>
                <a:lnTo>
                  <a:pt x="288416" y="475868"/>
                </a:lnTo>
                <a:close/>
              </a:path>
              <a:path w="742314" h="619125">
                <a:moveTo>
                  <a:pt x="351409" y="475868"/>
                </a:moveTo>
                <a:lnTo>
                  <a:pt x="322072" y="475868"/>
                </a:lnTo>
                <a:lnTo>
                  <a:pt x="322072" y="495426"/>
                </a:lnTo>
                <a:lnTo>
                  <a:pt x="351409" y="495426"/>
                </a:lnTo>
                <a:lnTo>
                  <a:pt x="351409" y="475868"/>
                </a:lnTo>
                <a:close/>
              </a:path>
              <a:path w="742314" h="619125">
                <a:moveTo>
                  <a:pt x="742188" y="475868"/>
                </a:moveTo>
                <a:lnTo>
                  <a:pt x="385063" y="475868"/>
                </a:lnTo>
                <a:lnTo>
                  <a:pt x="385063" y="495426"/>
                </a:lnTo>
                <a:lnTo>
                  <a:pt x="742188" y="495426"/>
                </a:lnTo>
                <a:lnTo>
                  <a:pt x="742188" y="475868"/>
                </a:lnTo>
                <a:close/>
              </a:path>
              <a:path w="742314" h="619125">
                <a:moveTo>
                  <a:pt x="288416" y="427100"/>
                </a:moveTo>
                <a:lnTo>
                  <a:pt x="259080" y="427100"/>
                </a:lnTo>
                <a:lnTo>
                  <a:pt x="259080" y="446531"/>
                </a:lnTo>
                <a:lnTo>
                  <a:pt x="288416" y="446531"/>
                </a:lnTo>
                <a:lnTo>
                  <a:pt x="288416" y="427100"/>
                </a:lnTo>
                <a:close/>
              </a:path>
              <a:path w="742314" h="619125">
                <a:moveTo>
                  <a:pt x="351409" y="427100"/>
                </a:moveTo>
                <a:lnTo>
                  <a:pt x="322072" y="427100"/>
                </a:lnTo>
                <a:lnTo>
                  <a:pt x="322072" y="446531"/>
                </a:lnTo>
                <a:lnTo>
                  <a:pt x="351409" y="446531"/>
                </a:lnTo>
                <a:lnTo>
                  <a:pt x="351409" y="427100"/>
                </a:lnTo>
                <a:close/>
              </a:path>
              <a:path w="742314" h="619125">
                <a:moveTo>
                  <a:pt x="412622" y="427100"/>
                </a:moveTo>
                <a:lnTo>
                  <a:pt x="385063" y="427100"/>
                </a:lnTo>
                <a:lnTo>
                  <a:pt x="385063" y="446531"/>
                </a:lnTo>
                <a:lnTo>
                  <a:pt x="412622" y="446531"/>
                </a:lnTo>
                <a:lnTo>
                  <a:pt x="412622" y="427100"/>
                </a:lnTo>
                <a:close/>
              </a:path>
              <a:path w="742314" h="619125">
                <a:moveTo>
                  <a:pt x="475615" y="427100"/>
                </a:moveTo>
                <a:lnTo>
                  <a:pt x="446278" y="427100"/>
                </a:lnTo>
                <a:lnTo>
                  <a:pt x="446278" y="446531"/>
                </a:lnTo>
                <a:lnTo>
                  <a:pt x="475615" y="446531"/>
                </a:lnTo>
                <a:lnTo>
                  <a:pt x="475615" y="427100"/>
                </a:lnTo>
                <a:close/>
              </a:path>
              <a:path w="742314" h="619125">
                <a:moveTo>
                  <a:pt x="543051" y="427100"/>
                </a:moveTo>
                <a:lnTo>
                  <a:pt x="509269" y="427100"/>
                </a:lnTo>
                <a:lnTo>
                  <a:pt x="509269" y="446531"/>
                </a:lnTo>
                <a:lnTo>
                  <a:pt x="543051" y="446531"/>
                </a:lnTo>
                <a:lnTo>
                  <a:pt x="543051" y="427100"/>
                </a:lnTo>
                <a:close/>
              </a:path>
              <a:path w="742314" h="619125">
                <a:moveTo>
                  <a:pt x="606044" y="427100"/>
                </a:moveTo>
                <a:lnTo>
                  <a:pt x="576707" y="427100"/>
                </a:lnTo>
                <a:lnTo>
                  <a:pt x="576707" y="446531"/>
                </a:lnTo>
                <a:lnTo>
                  <a:pt x="606044" y="446531"/>
                </a:lnTo>
                <a:lnTo>
                  <a:pt x="606044" y="427100"/>
                </a:lnTo>
                <a:close/>
              </a:path>
              <a:path w="742314" h="619125">
                <a:moveTo>
                  <a:pt x="669036" y="427100"/>
                </a:moveTo>
                <a:lnTo>
                  <a:pt x="639699" y="427100"/>
                </a:lnTo>
                <a:lnTo>
                  <a:pt x="639699" y="446531"/>
                </a:lnTo>
                <a:lnTo>
                  <a:pt x="669036" y="446531"/>
                </a:lnTo>
                <a:lnTo>
                  <a:pt x="669036" y="427100"/>
                </a:lnTo>
                <a:close/>
              </a:path>
              <a:path w="742314" h="619125">
                <a:moveTo>
                  <a:pt x="742188" y="427100"/>
                </a:moveTo>
                <a:lnTo>
                  <a:pt x="702691" y="427100"/>
                </a:lnTo>
                <a:lnTo>
                  <a:pt x="702691" y="446531"/>
                </a:lnTo>
                <a:lnTo>
                  <a:pt x="742188" y="446531"/>
                </a:lnTo>
                <a:lnTo>
                  <a:pt x="742188" y="427100"/>
                </a:lnTo>
                <a:close/>
              </a:path>
              <a:path w="742314" h="619125">
                <a:moveTo>
                  <a:pt x="269494" y="0"/>
                </a:moveTo>
                <a:lnTo>
                  <a:pt x="203072" y="0"/>
                </a:lnTo>
                <a:lnTo>
                  <a:pt x="203072" y="316102"/>
                </a:lnTo>
                <a:lnTo>
                  <a:pt x="269494" y="316102"/>
                </a:lnTo>
                <a:lnTo>
                  <a:pt x="269494" y="98425"/>
                </a:lnTo>
                <a:lnTo>
                  <a:pt x="507619" y="98425"/>
                </a:lnTo>
                <a:lnTo>
                  <a:pt x="507619" y="79882"/>
                </a:lnTo>
                <a:lnTo>
                  <a:pt x="269494" y="79882"/>
                </a:lnTo>
                <a:lnTo>
                  <a:pt x="269494" y="0"/>
                </a:lnTo>
                <a:close/>
              </a:path>
              <a:path w="742314" h="619125">
                <a:moveTo>
                  <a:pt x="356108" y="98425"/>
                </a:moveTo>
                <a:lnTo>
                  <a:pt x="341884" y="98425"/>
                </a:lnTo>
                <a:lnTo>
                  <a:pt x="341884" y="137794"/>
                </a:lnTo>
                <a:lnTo>
                  <a:pt x="324231" y="140842"/>
                </a:lnTo>
                <a:lnTo>
                  <a:pt x="310147" y="148252"/>
                </a:lnTo>
                <a:lnTo>
                  <a:pt x="299100" y="158781"/>
                </a:lnTo>
                <a:lnTo>
                  <a:pt x="291887" y="171739"/>
                </a:lnTo>
                <a:lnTo>
                  <a:pt x="289306" y="186436"/>
                </a:lnTo>
                <a:lnTo>
                  <a:pt x="289306" y="316102"/>
                </a:lnTo>
                <a:lnTo>
                  <a:pt x="403478" y="316102"/>
                </a:lnTo>
                <a:lnTo>
                  <a:pt x="403478" y="182499"/>
                </a:lnTo>
                <a:lnTo>
                  <a:pt x="402590" y="182499"/>
                </a:lnTo>
                <a:lnTo>
                  <a:pt x="399034" y="167131"/>
                </a:lnTo>
                <a:lnTo>
                  <a:pt x="363347" y="139191"/>
                </a:lnTo>
                <a:lnTo>
                  <a:pt x="356108" y="138302"/>
                </a:lnTo>
                <a:lnTo>
                  <a:pt x="356108" y="98425"/>
                </a:lnTo>
                <a:close/>
              </a:path>
              <a:path w="742314" h="619125">
                <a:moveTo>
                  <a:pt x="507619" y="98425"/>
                </a:moveTo>
                <a:lnTo>
                  <a:pt x="493394" y="98425"/>
                </a:lnTo>
                <a:lnTo>
                  <a:pt x="493394" y="137667"/>
                </a:lnTo>
                <a:lnTo>
                  <a:pt x="475106" y="140842"/>
                </a:lnTo>
                <a:lnTo>
                  <a:pt x="461023" y="148252"/>
                </a:lnTo>
                <a:lnTo>
                  <a:pt x="449976" y="158781"/>
                </a:lnTo>
                <a:lnTo>
                  <a:pt x="442763" y="171739"/>
                </a:lnTo>
                <a:lnTo>
                  <a:pt x="440181" y="186436"/>
                </a:lnTo>
                <a:lnTo>
                  <a:pt x="440181" y="316102"/>
                </a:lnTo>
                <a:lnTo>
                  <a:pt x="554355" y="316102"/>
                </a:lnTo>
                <a:lnTo>
                  <a:pt x="554355" y="182371"/>
                </a:lnTo>
                <a:lnTo>
                  <a:pt x="553719" y="182371"/>
                </a:lnTo>
                <a:lnTo>
                  <a:pt x="551814" y="171703"/>
                </a:lnTo>
                <a:lnTo>
                  <a:pt x="519556" y="140842"/>
                </a:lnTo>
                <a:lnTo>
                  <a:pt x="507619" y="138811"/>
                </a:lnTo>
                <a:lnTo>
                  <a:pt x="507619" y="98425"/>
                </a:lnTo>
                <a:close/>
              </a:path>
              <a:path w="742314" h="619125">
                <a:moveTo>
                  <a:pt x="507619" y="79755"/>
                </a:moveTo>
                <a:lnTo>
                  <a:pt x="493394" y="79755"/>
                </a:lnTo>
                <a:lnTo>
                  <a:pt x="507619" y="79882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22">
            <a:extLst>
              <a:ext uri="{FF2B5EF4-FFF2-40B4-BE49-F238E27FC236}">
                <a16:creationId xmlns="" xmlns:a16="http://schemas.microsoft.com/office/drawing/2014/main" id="{607A3F00-6124-4AA0-8E60-A5357900B181}"/>
              </a:ext>
            </a:extLst>
          </p:cNvPr>
          <p:cNvSpPr txBox="1"/>
          <p:nvPr/>
        </p:nvSpPr>
        <p:spPr>
          <a:xfrm>
            <a:off x="2961259" y="2383916"/>
            <a:ext cx="12928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45" dirty="0">
                <a:solidFill>
                  <a:srgbClr val="C55A11"/>
                </a:solidFill>
                <a:latin typeface="Arial"/>
                <a:cs typeface="Arial"/>
              </a:rPr>
              <a:t>Tax</a:t>
            </a:r>
            <a:r>
              <a:rPr b="1" spc="-8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55A11"/>
                </a:solidFill>
                <a:latin typeface="Arial"/>
                <a:cs typeface="Arial"/>
              </a:rPr>
              <a:t>Holiday</a:t>
            </a:r>
            <a:endParaRPr>
              <a:latin typeface="Arial"/>
              <a:cs typeface="Arial"/>
            </a:endParaRPr>
          </a:p>
        </p:txBody>
      </p:sp>
      <p:sp>
        <p:nvSpPr>
          <p:cNvPr id="34" name="object 23">
            <a:extLst>
              <a:ext uri="{FF2B5EF4-FFF2-40B4-BE49-F238E27FC236}">
                <a16:creationId xmlns="" xmlns:a16="http://schemas.microsoft.com/office/drawing/2014/main" id="{E8A2E4CD-AA34-40AD-AA7B-1237AEAA9AF6}"/>
              </a:ext>
            </a:extLst>
          </p:cNvPr>
          <p:cNvSpPr/>
          <p:nvPr/>
        </p:nvSpPr>
        <p:spPr>
          <a:xfrm>
            <a:off x="5451349" y="1428749"/>
            <a:ext cx="921385" cy="730251"/>
          </a:xfrm>
          <a:custGeom>
            <a:avLst/>
            <a:gdLst/>
            <a:ahLst/>
            <a:cxnLst/>
            <a:rect l="l" t="t" r="r" b="b"/>
            <a:pathLst>
              <a:path w="921385" h="730250">
                <a:moveTo>
                  <a:pt x="718819" y="487679"/>
                </a:moveTo>
                <a:lnTo>
                  <a:pt x="658240" y="487679"/>
                </a:lnTo>
                <a:lnTo>
                  <a:pt x="666114" y="488950"/>
                </a:lnTo>
                <a:lnTo>
                  <a:pt x="666750" y="490220"/>
                </a:lnTo>
                <a:lnTo>
                  <a:pt x="666368" y="495300"/>
                </a:lnTo>
                <a:lnTo>
                  <a:pt x="665003" y="515620"/>
                </a:lnTo>
                <a:lnTo>
                  <a:pt x="664654" y="525779"/>
                </a:lnTo>
                <a:lnTo>
                  <a:pt x="664972" y="535939"/>
                </a:lnTo>
                <a:lnTo>
                  <a:pt x="666418" y="547370"/>
                </a:lnTo>
                <a:lnTo>
                  <a:pt x="668543" y="558800"/>
                </a:lnTo>
                <a:lnTo>
                  <a:pt x="670883" y="570229"/>
                </a:lnTo>
                <a:lnTo>
                  <a:pt x="672973" y="581660"/>
                </a:lnTo>
                <a:lnTo>
                  <a:pt x="675177" y="598170"/>
                </a:lnTo>
                <a:lnTo>
                  <a:pt x="675777" y="612139"/>
                </a:lnTo>
                <a:lnTo>
                  <a:pt x="675852" y="617220"/>
                </a:lnTo>
                <a:lnTo>
                  <a:pt x="674776" y="632460"/>
                </a:lnTo>
                <a:lnTo>
                  <a:pt x="658639" y="675639"/>
                </a:lnTo>
                <a:lnTo>
                  <a:pt x="644136" y="688339"/>
                </a:lnTo>
                <a:lnTo>
                  <a:pt x="636396" y="693420"/>
                </a:lnTo>
                <a:lnTo>
                  <a:pt x="627514" y="695960"/>
                </a:lnTo>
                <a:lnTo>
                  <a:pt x="617347" y="697229"/>
                </a:lnTo>
                <a:lnTo>
                  <a:pt x="609091" y="697229"/>
                </a:lnTo>
                <a:lnTo>
                  <a:pt x="592836" y="699770"/>
                </a:lnTo>
                <a:lnTo>
                  <a:pt x="578072" y="702310"/>
                </a:lnTo>
                <a:lnTo>
                  <a:pt x="563308" y="703579"/>
                </a:lnTo>
                <a:lnTo>
                  <a:pt x="530860" y="708660"/>
                </a:lnTo>
                <a:lnTo>
                  <a:pt x="530098" y="708660"/>
                </a:lnTo>
                <a:lnTo>
                  <a:pt x="527506" y="709335"/>
                </a:lnTo>
                <a:lnTo>
                  <a:pt x="528065" y="711200"/>
                </a:lnTo>
                <a:lnTo>
                  <a:pt x="529463" y="717550"/>
                </a:lnTo>
                <a:lnTo>
                  <a:pt x="530732" y="723900"/>
                </a:lnTo>
                <a:lnTo>
                  <a:pt x="532129" y="730250"/>
                </a:lnTo>
                <a:lnTo>
                  <a:pt x="559053" y="730250"/>
                </a:lnTo>
                <a:lnTo>
                  <a:pt x="561466" y="728979"/>
                </a:lnTo>
                <a:lnTo>
                  <a:pt x="562863" y="726439"/>
                </a:lnTo>
                <a:lnTo>
                  <a:pt x="566799" y="721360"/>
                </a:lnTo>
                <a:lnTo>
                  <a:pt x="572627" y="716279"/>
                </a:lnTo>
                <a:lnTo>
                  <a:pt x="580241" y="713739"/>
                </a:lnTo>
                <a:lnTo>
                  <a:pt x="589534" y="711200"/>
                </a:lnTo>
                <a:lnTo>
                  <a:pt x="717379" y="711200"/>
                </a:lnTo>
                <a:lnTo>
                  <a:pt x="722249" y="709929"/>
                </a:lnTo>
                <a:lnTo>
                  <a:pt x="732891" y="706120"/>
                </a:lnTo>
                <a:lnTo>
                  <a:pt x="755128" y="703579"/>
                </a:lnTo>
                <a:lnTo>
                  <a:pt x="901239" y="703579"/>
                </a:lnTo>
                <a:lnTo>
                  <a:pt x="813562" y="694689"/>
                </a:lnTo>
                <a:lnTo>
                  <a:pt x="785113" y="692150"/>
                </a:lnTo>
                <a:lnTo>
                  <a:pt x="770878" y="689610"/>
                </a:lnTo>
                <a:lnTo>
                  <a:pt x="746378" y="687070"/>
                </a:lnTo>
                <a:lnTo>
                  <a:pt x="739775" y="683260"/>
                </a:lnTo>
                <a:lnTo>
                  <a:pt x="736600" y="676910"/>
                </a:lnTo>
                <a:lnTo>
                  <a:pt x="735456" y="674370"/>
                </a:lnTo>
                <a:lnTo>
                  <a:pt x="733425" y="670560"/>
                </a:lnTo>
                <a:lnTo>
                  <a:pt x="723185" y="633729"/>
                </a:lnTo>
                <a:lnTo>
                  <a:pt x="717905" y="576579"/>
                </a:lnTo>
                <a:lnTo>
                  <a:pt x="716678" y="534670"/>
                </a:lnTo>
                <a:lnTo>
                  <a:pt x="716152" y="505460"/>
                </a:lnTo>
                <a:lnTo>
                  <a:pt x="717803" y="497839"/>
                </a:lnTo>
                <a:lnTo>
                  <a:pt x="718438" y="490220"/>
                </a:lnTo>
                <a:lnTo>
                  <a:pt x="718819" y="487679"/>
                </a:lnTo>
                <a:close/>
              </a:path>
              <a:path w="921385" h="730250">
                <a:moveTo>
                  <a:pt x="901239" y="703579"/>
                </a:moveTo>
                <a:lnTo>
                  <a:pt x="766699" y="703579"/>
                </a:lnTo>
                <a:lnTo>
                  <a:pt x="791313" y="706120"/>
                </a:lnTo>
                <a:lnTo>
                  <a:pt x="815975" y="707389"/>
                </a:lnTo>
                <a:lnTo>
                  <a:pt x="840636" y="709929"/>
                </a:lnTo>
                <a:lnTo>
                  <a:pt x="865251" y="711200"/>
                </a:lnTo>
                <a:lnTo>
                  <a:pt x="874140" y="711200"/>
                </a:lnTo>
                <a:lnTo>
                  <a:pt x="880237" y="713739"/>
                </a:lnTo>
                <a:lnTo>
                  <a:pt x="882776" y="720089"/>
                </a:lnTo>
                <a:lnTo>
                  <a:pt x="883412" y="720089"/>
                </a:lnTo>
                <a:lnTo>
                  <a:pt x="884936" y="722629"/>
                </a:lnTo>
                <a:lnTo>
                  <a:pt x="889000" y="728979"/>
                </a:lnTo>
                <a:lnTo>
                  <a:pt x="892428" y="730250"/>
                </a:lnTo>
                <a:lnTo>
                  <a:pt x="910716" y="730250"/>
                </a:lnTo>
                <a:lnTo>
                  <a:pt x="917575" y="727710"/>
                </a:lnTo>
                <a:lnTo>
                  <a:pt x="920623" y="717550"/>
                </a:lnTo>
                <a:lnTo>
                  <a:pt x="920241" y="715010"/>
                </a:lnTo>
                <a:lnTo>
                  <a:pt x="920750" y="711200"/>
                </a:lnTo>
                <a:lnTo>
                  <a:pt x="921385" y="707389"/>
                </a:lnTo>
                <a:lnTo>
                  <a:pt x="918972" y="706120"/>
                </a:lnTo>
                <a:lnTo>
                  <a:pt x="913764" y="704850"/>
                </a:lnTo>
                <a:lnTo>
                  <a:pt x="901239" y="703579"/>
                </a:lnTo>
                <a:close/>
              </a:path>
              <a:path w="921385" h="730250">
                <a:moveTo>
                  <a:pt x="545636" y="547370"/>
                </a:moveTo>
                <a:lnTo>
                  <a:pt x="425196" y="547370"/>
                </a:lnTo>
                <a:lnTo>
                  <a:pt x="426085" y="549910"/>
                </a:lnTo>
                <a:lnTo>
                  <a:pt x="426592" y="551179"/>
                </a:lnTo>
                <a:lnTo>
                  <a:pt x="439197" y="594360"/>
                </a:lnTo>
                <a:lnTo>
                  <a:pt x="445261" y="615950"/>
                </a:lnTo>
                <a:lnTo>
                  <a:pt x="451230" y="636270"/>
                </a:lnTo>
                <a:lnTo>
                  <a:pt x="452247" y="640079"/>
                </a:lnTo>
                <a:lnTo>
                  <a:pt x="457962" y="645160"/>
                </a:lnTo>
                <a:lnTo>
                  <a:pt x="463423" y="646429"/>
                </a:lnTo>
                <a:lnTo>
                  <a:pt x="472273" y="646429"/>
                </a:lnTo>
                <a:lnTo>
                  <a:pt x="486068" y="648970"/>
                </a:lnTo>
                <a:lnTo>
                  <a:pt x="494918" y="650239"/>
                </a:lnTo>
                <a:lnTo>
                  <a:pt x="498348" y="650239"/>
                </a:lnTo>
                <a:lnTo>
                  <a:pt x="510159" y="651510"/>
                </a:lnTo>
                <a:lnTo>
                  <a:pt x="512444" y="652779"/>
                </a:lnTo>
                <a:lnTo>
                  <a:pt x="520191" y="652779"/>
                </a:lnTo>
                <a:lnTo>
                  <a:pt x="521335" y="662939"/>
                </a:lnTo>
                <a:lnTo>
                  <a:pt x="513588" y="669289"/>
                </a:lnTo>
                <a:lnTo>
                  <a:pt x="506380" y="674370"/>
                </a:lnTo>
                <a:lnTo>
                  <a:pt x="498887" y="678179"/>
                </a:lnTo>
                <a:lnTo>
                  <a:pt x="491156" y="683260"/>
                </a:lnTo>
                <a:lnTo>
                  <a:pt x="483235" y="687070"/>
                </a:lnTo>
                <a:lnTo>
                  <a:pt x="476414" y="690879"/>
                </a:lnTo>
                <a:lnTo>
                  <a:pt x="469249" y="693420"/>
                </a:lnTo>
                <a:lnTo>
                  <a:pt x="461964" y="697229"/>
                </a:lnTo>
                <a:lnTo>
                  <a:pt x="454787" y="699770"/>
                </a:lnTo>
                <a:lnTo>
                  <a:pt x="448437" y="702310"/>
                </a:lnTo>
                <a:lnTo>
                  <a:pt x="443738" y="709929"/>
                </a:lnTo>
                <a:lnTo>
                  <a:pt x="445642" y="713739"/>
                </a:lnTo>
                <a:lnTo>
                  <a:pt x="447421" y="716279"/>
                </a:lnTo>
                <a:lnTo>
                  <a:pt x="454025" y="717550"/>
                </a:lnTo>
                <a:lnTo>
                  <a:pt x="466089" y="717550"/>
                </a:lnTo>
                <a:lnTo>
                  <a:pt x="499094" y="715010"/>
                </a:lnTo>
                <a:lnTo>
                  <a:pt x="515471" y="712470"/>
                </a:lnTo>
                <a:lnTo>
                  <a:pt x="527506" y="709335"/>
                </a:lnTo>
                <a:lnTo>
                  <a:pt x="527303" y="708660"/>
                </a:lnTo>
                <a:lnTo>
                  <a:pt x="530098" y="708660"/>
                </a:lnTo>
                <a:lnTo>
                  <a:pt x="536378" y="704850"/>
                </a:lnTo>
                <a:lnTo>
                  <a:pt x="549511" y="695960"/>
                </a:lnTo>
                <a:lnTo>
                  <a:pt x="556005" y="693420"/>
                </a:lnTo>
                <a:lnTo>
                  <a:pt x="596518" y="693420"/>
                </a:lnTo>
                <a:lnTo>
                  <a:pt x="601968" y="676910"/>
                </a:lnTo>
                <a:lnTo>
                  <a:pt x="604170" y="665479"/>
                </a:lnTo>
                <a:lnTo>
                  <a:pt x="601563" y="654050"/>
                </a:lnTo>
                <a:lnTo>
                  <a:pt x="592074" y="641350"/>
                </a:lnTo>
                <a:lnTo>
                  <a:pt x="589534" y="637539"/>
                </a:lnTo>
                <a:lnTo>
                  <a:pt x="596773" y="637539"/>
                </a:lnTo>
                <a:lnTo>
                  <a:pt x="578748" y="608329"/>
                </a:lnTo>
                <a:lnTo>
                  <a:pt x="559165" y="575310"/>
                </a:lnTo>
                <a:lnTo>
                  <a:pt x="545636" y="547370"/>
                </a:lnTo>
                <a:close/>
              </a:path>
              <a:path w="921385" h="730250">
                <a:moveTo>
                  <a:pt x="717379" y="711200"/>
                </a:moveTo>
                <a:lnTo>
                  <a:pt x="617347" y="711200"/>
                </a:lnTo>
                <a:lnTo>
                  <a:pt x="638984" y="713739"/>
                </a:lnTo>
                <a:lnTo>
                  <a:pt x="649761" y="713739"/>
                </a:lnTo>
                <a:lnTo>
                  <a:pt x="660526" y="715010"/>
                </a:lnTo>
                <a:lnTo>
                  <a:pt x="676564" y="716279"/>
                </a:lnTo>
                <a:lnTo>
                  <a:pt x="692340" y="716279"/>
                </a:lnTo>
                <a:lnTo>
                  <a:pt x="707640" y="713739"/>
                </a:lnTo>
                <a:lnTo>
                  <a:pt x="717379" y="711200"/>
                </a:lnTo>
                <a:close/>
              </a:path>
              <a:path w="921385" h="730250">
                <a:moveTo>
                  <a:pt x="596518" y="693420"/>
                </a:moveTo>
                <a:lnTo>
                  <a:pt x="556005" y="693420"/>
                </a:lnTo>
                <a:lnTo>
                  <a:pt x="560831" y="697229"/>
                </a:lnTo>
                <a:lnTo>
                  <a:pt x="559942" y="703579"/>
                </a:lnTo>
                <a:lnTo>
                  <a:pt x="576326" y="699770"/>
                </a:lnTo>
                <a:lnTo>
                  <a:pt x="584326" y="698500"/>
                </a:lnTo>
                <a:lnTo>
                  <a:pt x="591947" y="695960"/>
                </a:lnTo>
                <a:lnTo>
                  <a:pt x="596518" y="693420"/>
                </a:lnTo>
                <a:close/>
              </a:path>
              <a:path w="921385" h="730250">
                <a:moveTo>
                  <a:pt x="374040" y="688339"/>
                </a:moveTo>
                <a:lnTo>
                  <a:pt x="328929" y="688339"/>
                </a:lnTo>
                <a:lnTo>
                  <a:pt x="331342" y="695960"/>
                </a:lnTo>
                <a:lnTo>
                  <a:pt x="330580" y="697229"/>
                </a:lnTo>
                <a:lnTo>
                  <a:pt x="333628" y="699770"/>
                </a:lnTo>
                <a:lnTo>
                  <a:pt x="339929" y="701039"/>
                </a:lnTo>
                <a:lnTo>
                  <a:pt x="364236" y="701039"/>
                </a:lnTo>
                <a:lnTo>
                  <a:pt x="370586" y="702310"/>
                </a:lnTo>
                <a:lnTo>
                  <a:pt x="369062" y="694689"/>
                </a:lnTo>
                <a:lnTo>
                  <a:pt x="371601" y="692150"/>
                </a:lnTo>
                <a:lnTo>
                  <a:pt x="374040" y="688339"/>
                </a:lnTo>
                <a:close/>
              </a:path>
              <a:path w="921385" h="730250">
                <a:moveTo>
                  <a:pt x="820419" y="339089"/>
                </a:moveTo>
                <a:lnTo>
                  <a:pt x="535939" y="339089"/>
                </a:lnTo>
                <a:lnTo>
                  <a:pt x="560853" y="342900"/>
                </a:lnTo>
                <a:lnTo>
                  <a:pt x="579350" y="346710"/>
                </a:lnTo>
                <a:lnTo>
                  <a:pt x="599733" y="349250"/>
                </a:lnTo>
                <a:lnTo>
                  <a:pt x="609853" y="351789"/>
                </a:lnTo>
                <a:lnTo>
                  <a:pt x="620649" y="354329"/>
                </a:lnTo>
                <a:lnTo>
                  <a:pt x="617854" y="359410"/>
                </a:lnTo>
                <a:lnTo>
                  <a:pt x="617981" y="364489"/>
                </a:lnTo>
                <a:lnTo>
                  <a:pt x="618363" y="368300"/>
                </a:lnTo>
                <a:lnTo>
                  <a:pt x="613410" y="370839"/>
                </a:lnTo>
                <a:lnTo>
                  <a:pt x="608202" y="370839"/>
                </a:lnTo>
                <a:lnTo>
                  <a:pt x="559956" y="381000"/>
                </a:lnTo>
                <a:lnTo>
                  <a:pt x="464988" y="403860"/>
                </a:lnTo>
                <a:lnTo>
                  <a:pt x="417956" y="416560"/>
                </a:lnTo>
                <a:lnTo>
                  <a:pt x="387937" y="424179"/>
                </a:lnTo>
                <a:lnTo>
                  <a:pt x="373112" y="429260"/>
                </a:lnTo>
                <a:lnTo>
                  <a:pt x="358393" y="433070"/>
                </a:lnTo>
                <a:lnTo>
                  <a:pt x="346499" y="438150"/>
                </a:lnTo>
                <a:lnTo>
                  <a:pt x="338010" y="444500"/>
                </a:lnTo>
                <a:lnTo>
                  <a:pt x="332855" y="452120"/>
                </a:lnTo>
                <a:lnTo>
                  <a:pt x="330962" y="461010"/>
                </a:lnTo>
                <a:lnTo>
                  <a:pt x="325217" y="477520"/>
                </a:lnTo>
                <a:lnTo>
                  <a:pt x="296439" y="546100"/>
                </a:lnTo>
                <a:lnTo>
                  <a:pt x="284479" y="570229"/>
                </a:lnTo>
                <a:lnTo>
                  <a:pt x="276471" y="584200"/>
                </a:lnTo>
                <a:lnTo>
                  <a:pt x="268795" y="598170"/>
                </a:lnTo>
                <a:lnTo>
                  <a:pt x="261405" y="612139"/>
                </a:lnTo>
                <a:lnTo>
                  <a:pt x="254253" y="624839"/>
                </a:lnTo>
                <a:lnTo>
                  <a:pt x="252067" y="631189"/>
                </a:lnTo>
                <a:lnTo>
                  <a:pt x="253142" y="636270"/>
                </a:lnTo>
                <a:lnTo>
                  <a:pt x="257790" y="638810"/>
                </a:lnTo>
                <a:lnTo>
                  <a:pt x="266318" y="641350"/>
                </a:lnTo>
                <a:lnTo>
                  <a:pt x="271906" y="642620"/>
                </a:lnTo>
                <a:lnTo>
                  <a:pt x="273176" y="645160"/>
                </a:lnTo>
                <a:lnTo>
                  <a:pt x="270382" y="648970"/>
                </a:lnTo>
                <a:lnTo>
                  <a:pt x="268224" y="650239"/>
                </a:lnTo>
                <a:lnTo>
                  <a:pt x="265556" y="654050"/>
                </a:lnTo>
                <a:lnTo>
                  <a:pt x="262000" y="655320"/>
                </a:lnTo>
                <a:lnTo>
                  <a:pt x="239891" y="662939"/>
                </a:lnTo>
                <a:lnTo>
                  <a:pt x="232155" y="665479"/>
                </a:lnTo>
                <a:lnTo>
                  <a:pt x="225349" y="668020"/>
                </a:lnTo>
                <a:lnTo>
                  <a:pt x="217995" y="669289"/>
                </a:lnTo>
                <a:lnTo>
                  <a:pt x="210546" y="671829"/>
                </a:lnTo>
                <a:lnTo>
                  <a:pt x="203453" y="674370"/>
                </a:lnTo>
                <a:lnTo>
                  <a:pt x="187610" y="678179"/>
                </a:lnTo>
                <a:lnTo>
                  <a:pt x="181201" y="680720"/>
                </a:lnTo>
                <a:lnTo>
                  <a:pt x="174625" y="681989"/>
                </a:lnTo>
                <a:lnTo>
                  <a:pt x="170616" y="685800"/>
                </a:lnTo>
                <a:lnTo>
                  <a:pt x="163988" y="689610"/>
                </a:lnTo>
                <a:lnTo>
                  <a:pt x="158551" y="694689"/>
                </a:lnTo>
                <a:lnTo>
                  <a:pt x="158114" y="698500"/>
                </a:lnTo>
                <a:lnTo>
                  <a:pt x="164084" y="699770"/>
                </a:lnTo>
                <a:lnTo>
                  <a:pt x="189845" y="699770"/>
                </a:lnTo>
                <a:lnTo>
                  <a:pt x="233552" y="698500"/>
                </a:lnTo>
                <a:lnTo>
                  <a:pt x="300609" y="698500"/>
                </a:lnTo>
                <a:lnTo>
                  <a:pt x="313769" y="692150"/>
                </a:lnTo>
                <a:lnTo>
                  <a:pt x="319486" y="689610"/>
                </a:lnTo>
                <a:lnTo>
                  <a:pt x="328929" y="688339"/>
                </a:lnTo>
                <a:lnTo>
                  <a:pt x="374040" y="688339"/>
                </a:lnTo>
                <a:lnTo>
                  <a:pt x="375665" y="685800"/>
                </a:lnTo>
                <a:lnTo>
                  <a:pt x="377698" y="674370"/>
                </a:lnTo>
                <a:lnTo>
                  <a:pt x="374014" y="659129"/>
                </a:lnTo>
                <a:lnTo>
                  <a:pt x="375363" y="659129"/>
                </a:lnTo>
                <a:lnTo>
                  <a:pt x="380873" y="643889"/>
                </a:lnTo>
                <a:lnTo>
                  <a:pt x="379856" y="637539"/>
                </a:lnTo>
                <a:lnTo>
                  <a:pt x="384175" y="629920"/>
                </a:lnTo>
                <a:lnTo>
                  <a:pt x="391729" y="617220"/>
                </a:lnTo>
                <a:lnTo>
                  <a:pt x="398700" y="604520"/>
                </a:lnTo>
                <a:lnTo>
                  <a:pt x="404981" y="591820"/>
                </a:lnTo>
                <a:lnTo>
                  <a:pt x="410463" y="579120"/>
                </a:lnTo>
                <a:lnTo>
                  <a:pt x="413256" y="572770"/>
                </a:lnTo>
                <a:lnTo>
                  <a:pt x="416226" y="566420"/>
                </a:lnTo>
                <a:lnTo>
                  <a:pt x="419268" y="558800"/>
                </a:lnTo>
                <a:lnTo>
                  <a:pt x="422275" y="552450"/>
                </a:lnTo>
                <a:lnTo>
                  <a:pt x="422910" y="551179"/>
                </a:lnTo>
                <a:lnTo>
                  <a:pt x="423799" y="549910"/>
                </a:lnTo>
                <a:lnTo>
                  <a:pt x="425196" y="547370"/>
                </a:lnTo>
                <a:lnTo>
                  <a:pt x="545636" y="547370"/>
                </a:lnTo>
                <a:lnTo>
                  <a:pt x="543177" y="542289"/>
                </a:lnTo>
                <a:lnTo>
                  <a:pt x="535939" y="510539"/>
                </a:lnTo>
                <a:lnTo>
                  <a:pt x="535559" y="505460"/>
                </a:lnTo>
                <a:lnTo>
                  <a:pt x="535813" y="499110"/>
                </a:lnTo>
                <a:lnTo>
                  <a:pt x="536701" y="492760"/>
                </a:lnTo>
                <a:lnTo>
                  <a:pt x="537337" y="488950"/>
                </a:lnTo>
                <a:lnTo>
                  <a:pt x="541274" y="487679"/>
                </a:lnTo>
                <a:lnTo>
                  <a:pt x="569194" y="487679"/>
                </a:lnTo>
                <a:lnTo>
                  <a:pt x="612540" y="486410"/>
                </a:lnTo>
                <a:lnTo>
                  <a:pt x="806850" y="486410"/>
                </a:lnTo>
                <a:lnTo>
                  <a:pt x="813561" y="483870"/>
                </a:lnTo>
                <a:lnTo>
                  <a:pt x="819225" y="481329"/>
                </a:lnTo>
                <a:lnTo>
                  <a:pt x="824102" y="477520"/>
                </a:lnTo>
                <a:lnTo>
                  <a:pt x="830761" y="469900"/>
                </a:lnTo>
                <a:lnTo>
                  <a:pt x="790398" y="469900"/>
                </a:lnTo>
                <a:lnTo>
                  <a:pt x="781557" y="468629"/>
                </a:lnTo>
                <a:lnTo>
                  <a:pt x="781938" y="468629"/>
                </a:lnTo>
                <a:lnTo>
                  <a:pt x="782319" y="467360"/>
                </a:lnTo>
                <a:lnTo>
                  <a:pt x="783081" y="467360"/>
                </a:lnTo>
                <a:lnTo>
                  <a:pt x="783716" y="466089"/>
                </a:lnTo>
                <a:lnTo>
                  <a:pt x="800911" y="449579"/>
                </a:lnTo>
                <a:lnTo>
                  <a:pt x="813450" y="433070"/>
                </a:lnTo>
                <a:lnTo>
                  <a:pt x="821346" y="414020"/>
                </a:lnTo>
                <a:lnTo>
                  <a:pt x="824611" y="394970"/>
                </a:lnTo>
                <a:lnTo>
                  <a:pt x="824551" y="386079"/>
                </a:lnTo>
                <a:lnTo>
                  <a:pt x="823372" y="377189"/>
                </a:lnTo>
                <a:lnTo>
                  <a:pt x="820717" y="368300"/>
                </a:lnTo>
                <a:lnTo>
                  <a:pt x="816228" y="360679"/>
                </a:lnTo>
                <a:lnTo>
                  <a:pt x="813180" y="355600"/>
                </a:lnTo>
                <a:lnTo>
                  <a:pt x="813307" y="351789"/>
                </a:lnTo>
                <a:lnTo>
                  <a:pt x="820419" y="339089"/>
                </a:lnTo>
                <a:close/>
              </a:path>
              <a:path w="921385" h="730250">
                <a:moveTo>
                  <a:pt x="157352" y="345439"/>
                </a:moveTo>
                <a:lnTo>
                  <a:pt x="42289" y="345439"/>
                </a:lnTo>
                <a:lnTo>
                  <a:pt x="57896" y="346710"/>
                </a:lnTo>
                <a:lnTo>
                  <a:pt x="97154" y="346710"/>
                </a:lnTo>
                <a:lnTo>
                  <a:pt x="98932" y="349250"/>
                </a:lnTo>
                <a:lnTo>
                  <a:pt x="99106" y="355600"/>
                </a:lnTo>
                <a:lnTo>
                  <a:pt x="100726" y="400050"/>
                </a:lnTo>
                <a:lnTo>
                  <a:pt x="101399" y="422910"/>
                </a:lnTo>
                <a:lnTo>
                  <a:pt x="101606" y="438150"/>
                </a:lnTo>
                <a:lnTo>
                  <a:pt x="101724" y="617220"/>
                </a:lnTo>
                <a:lnTo>
                  <a:pt x="101600" y="697229"/>
                </a:lnTo>
                <a:lnTo>
                  <a:pt x="146176" y="697229"/>
                </a:lnTo>
                <a:lnTo>
                  <a:pt x="151764" y="695960"/>
                </a:lnTo>
                <a:lnTo>
                  <a:pt x="154177" y="694689"/>
                </a:lnTo>
                <a:lnTo>
                  <a:pt x="154052" y="669289"/>
                </a:lnTo>
                <a:lnTo>
                  <a:pt x="153928" y="636270"/>
                </a:lnTo>
                <a:lnTo>
                  <a:pt x="154050" y="580389"/>
                </a:lnTo>
                <a:lnTo>
                  <a:pt x="156546" y="359410"/>
                </a:lnTo>
                <a:lnTo>
                  <a:pt x="156590" y="353060"/>
                </a:lnTo>
                <a:lnTo>
                  <a:pt x="157352" y="345439"/>
                </a:lnTo>
                <a:close/>
              </a:path>
              <a:path w="921385" h="730250">
                <a:moveTo>
                  <a:pt x="375363" y="659129"/>
                </a:moveTo>
                <a:lnTo>
                  <a:pt x="374014" y="659129"/>
                </a:lnTo>
                <a:lnTo>
                  <a:pt x="374903" y="660400"/>
                </a:lnTo>
                <a:lnTo>
                  <a:pt x="375363" y="659129"/>
                </a:lnTo>
                <a:close/>
              </a:path>
              <a:path w="921385" h="730250">
                <a:moveTo>
                  <a:pt x="596773" y="637539"/>
                </a:moveTo>
                <a:lnTo>
                  <a:pt x="589534" y="637539"/>
                </a:lnTo>
                <a:lnTo>
                  <a:pt x="598677" y="640079"/>
                </a:lnTo>
                <a:lnTo>
                  <a:pt x="596773" y="637539"/>
                </a:lnTo>
                <a:close/>
              </a:path>
              <a:path w="921385" h="730250">
                <a:moveTo>
                  <a:pt x="761809" y="486410"/>
                </a:moveTo>
                <a:lnTo>
                  <a:pt x="642238" y="486410"/>
                </a:lnTo>
                <a:lnTo>
                  <a:pt x="650366" y="487679"/>
                </a:lnTo>
                <a:lnTo>
                  <a:pt x="724788" y="487679"/>
                </a:lnTo>
                <a:lnTo>
                  <a:pt x="761809" y="486410"/>
                </a:lnTo>
                <a:close/>
              </a:path>
              <a:path w="921385" h="730250">
                <a:moveTo>
                  <a:pt x="875029" y="226060"/>
                </a:moveTo>
                <a:lnTo>
                  <a:pt x="872363" y="227329"/>
                </a:lnTo>
                <a:lnTo>
                  <a:pt x="870965" y="231139"/>
                </a:lnTo>
                <a:lnTo>
                  <a:pt x="869188" y="234950"/>
                </a:lnTo>
                <a:lnTo>
                  <a:pt x="858079" y="274320"/>
                </a:lnTo>
                <a:lnTo>
                  <a:pt x="849947" y="311150"/>
                </a:lnTo>
                <a:lnTo>
                  <a:pt x="842958" y="347979"/>
                </a:lnTo>
                <a:lnTo>
                  <a:pt x="836040" y="384810"/>
                </a:lnTo>
                <a:lnTo>
                  <a:pt x="833631" y="397510"/>
                </a:lnTo>
                <a:lnTo>
                  <a:pt x="825880" y="436879"/>
                </a:lnTo>
                <a:lnTo>
                  <a:pt x="798274" y="468629"/>
                </a:lnTo>
                <a:lnTo>
                  <a:pt x="790398" y="469900"/>
                </a:lnTo>
                <a:lnTo>
                  <a:pt x="830761" y="469900"/>
                </a:lnTo>
                <a:lnTo>
                  <a:pt x="852535" y="434339"/>
                </a:lnTo>
                <a:lnTo>
                  <a:pt x="861054" y="393700"/>
                </a:lnTo>
                <a:lnTo>
                  <a:pt x="868439" y="345439"/>
                </a:lnTo>
                <a:lnTo>
                  <a:pt x="872109" y="321310"/>
                </a:lnTo>
                <a:lnTo>
                  <a:pt x="874518" y="307339"/>
                </a:lnTo>
                <a:lnTo>
                  <a:pt x="876998" y="292100"/>
                </a:lnTo>
                <a:lnTo>
                  <a:pt x="879574" y="276860"/>
                </a:lnTo>
                <a:lnTo>
                  <a:pt x="882268" y="262889"/>
                </a:lnTo>
                <a:lnTo>
                  <a:pt x="883285" y="256539"/>
                </a:lnTo>
                <a:lnTo>
                  <a:pt x="886205" y="251460"/>
                </a:lnTo>
                <a:lnTo>
                  <a:pt x="889253" y="238760"/>
                </a:lnTo>
                <a:lnTo>
                  <a:pt x="887476" y="233679"/>
                </a:lnTo>
                <a:lnTo>
                  <a:pt x="879601" y="228600"/>
                </a:lnTo>
                <a:lnTo>
                  <a:pt x="875029" y="226060"/>
                </a:lnTo>
                <a:close/>
              </a:path>
              <a:path w="921385" h="730250">
                <a:moveTo>
                  <a:pt x="164337" y="36829"/>
                </a:moveTo>
                <a:lnTo>
                  <a:pt x="147192" y="39370"/>
                </a:lnTo>
                <a:lnTo>
                  <a:pt x="141859" y="40639"/>
                </a:lnTo>
                <a:lnTo>
                  <a:pt x="136143" y="41910"/>
                </a:lnTo>
                <a:lnTo>
                  <a:pt x="129921" y="41910"/>
                </a:lnTo>
                <a:lnTo>
                  <a:pt x="129286" y="44450"/>
                </a:lnTo>
                <a:lnTo>
                  <a:pt x="130682" y="48260"/>
                </a:lnTo>
                <a:lnTo>
                  <a:pt x="148657" y="102870"/>
                </a:lnTo>
                <a:lnTo>
                  <a:pt x="161607" y="157479"/>
                </a:lnTo>
                <a:lnTo>
                  <a:pt x="168937" y="213360"/>
                </a:lnTo>
                <a:lnTo>
                  <a:pt x="169799" y="256539"/>
                </a:lnTo>
                <a:lnTo>
                  <a:pt x="169925" y="271779"/>
                </a:lnTo>
                <a:lnTo>
                  <a:pt x="169672" y="276860"/>
                </a:lnTo>
                <a:lnTo>
                  <a:pt x="165988" y="281939"/>
                </a:lnTo>
                <a:lnTo>
                  <a:pt x="157734" y="285750"/>
                </a:lnTo>
                <a:lnTo>
                  <a:pt x="153162" y="288289"/>
                </a:lnTo>
                <a:lnTo>
                  <a:pt x="148209" y="290829"/>
                </a:lnTo>
                <a:lnTo>
                  <a:pt x="143510" y="293370"/>
                </a:lnTo>
                <a:lnTo>
                  <a:pt x="136016" y="297179"/>
                </a:lnTo>
                <a:lnTo>
                  <a:pt x="130301" y="300989"/>
                </a:lnTo>
                <a:lnTo>
                  <a:pt x="127888" y="307339"/>
                </a:lnTo>
                <a:lnTo>
                  <a:pt x="127000" y="308610"/>
                </a:lnTo>
                <a:lnTo>
                  <a:pt x="125475" y="309879"/>
                </a:lnTo>
                <a:lnTo>
                  <a:pt x="91672" y="309879"/>
                </a:lnTo>
                <a:lnTo>
                  <a:pt x="30573" y="311150"/>
                </a:lnTo>
                <a:lnTo>
                  <a:pt x="0" y="311150"/>
                </a:lnTo>
                <a:lnTo>
                  <a:pt x="26669" y="345439"/>
                </a:lnTo>
                <a:lnTo>
                  <a:pt x="494029" y="345439"/>
                </a:lnTo>
                <a:lnTo>
                  <a:pt x="506984" y="346710"/>
                </a:lnTo>
                <a:lnTo>
                  <a:pt x="520318" y="346710"/>
                </a:lnTo>
                <a:lnTo>
                  <a:pt x="524001" y="341629"/>
                </a:lnTo>
                <a:lnTo>
                  <a:pt x="526923" y="339089"/>
                </a:lnTo>
                <a:lnTo>
                  <a:pt x="820419" y="339089"/>
                </a:lnTo>
                <a:lnTo>
                  <a:pt x="823849" y="331470"/>
                </a:lnTo>
                <a:lnTo>
                  <a:pt x="826007" y="323850"/>
                </a:lnTo>
                <a:lnTo>
                  <a:pt x="828503" y="312420"/>
                </a:lnTo>
                <a:lnTo>
                  <a:pt x="295275" y="312420"/>
                </a:lnTo>
                <a:lnTo>
                  <a:pt x="265938" y="309879"/>
                </a:lnTo>
                <a:lnTo>
                  <a:pt x="252591" y="306070"/>
                </a:lnTo>
                <a:lnTo>
                  <a:pt x="240029" y="299720"/>
                </a:lnTo>
                <a:lnTo>
                  <a:pt x="230840" y="295910"/>
                </a:lnTo>
                <a:lnTo>
                  <a:pt x="212794" y="285750"/>
                </a:lnTo>
                <a:lnTo>
                  <a:pt x="203962" y="280670"/>
                </a:lnTo>
                <a:lnTo>
                  <a:pt x="200913" y="279400"/>
                </a:lnTo>
                <a:lnTo>
                  <a:pt x="198500" y="276860"/>
                </a:lnTo>
                <a:lnTo>
                  <a:pt x="198247" y="274320"/>
                </a:lnTo>
                <a:lnTo>
                  <a:pt x="197103" y="265429"/>
                </a:lnTo>
                <a:lnTo>
                  <a:pt x="196976" y="257810"/>
                </a:lnTo>
                <a:lnTo>
                  <a:pt x="196704" y="251460"/>
                </a:lnTo>
                <a:lnTo>
                  <a:pt x="196596" y="247650"/>
                </a:lnTo>
                <a:lnTo>
                  <a:pt x="197230" y="245110"/>
                </a:lnTo>
                <a:lnTo>
                  <a:pt x="197612" y="243839"/>
                </a:lnTo>
                <a:lnTo>
                  <a:pt x="244220" y="243839"/>
                </a:lnTo>
                <a:lnTo>
                  <a:pt x="242315" y="237489"/>
                </a:lnTo>
                <a:lnTo>
                  <a:pt x="229526" y="198120"/>
                </a:lnTo>
                <a:lnTo>
                  <a:pt x="216296" y="158750"/>
                </a:lnTo>
                <a:lnTo>
                  <a:pt x="202043" y="120650"/>
                </a:lnTo>
                <a:lnTo>
                  <a:pt x="186181" y="81279"/>
                </a:lnTo>
                <a:lnTo>
                  <a:pt x="182316" y="72389"/>
                </a:lnTo>
                <a:lnTo>
                  <a:pt x="174680" y="54610"/>
                </a:lnTo>
                <a:lnTo>
                  <a:pt x="170814" y="45720"/>
                </a:lnTo>
                <a:lnTo>
                  <a:pt x="167766" y="38100"/>
                </a:lnTo>
                <a:lnTo>
                  <a:pt x="164337" y="36829"/>
                </a:lnTo>
                <a:close/>
              </a:path>
              <a:path w="921385" h="730250">
                <a:moveTo>
                  <a:pt x="312547" y="294639"/>
                </a:moveTo>
                <a:lnTo>
                  <a:pt x="309752" y="297179"/>
                </a:lnTo>
                <a:lnTo>
                  <a:pt x="308482" y="304800"/>
                </a:lnTo>
                <a:lnTo>
                  <a:pt x="307593" y="311150"/>
                </a:lnTo>
                <a:lnTo>
                  <a:pt x="305562" y="312420"/>
                </a:lnTo>
                <a:lnTo>
                  <a:pt x="828503" y="312420"/>
                </a:lnTo>
                <a:lnTo>
                  <a:pt x="831277" y="299720"/>
                </a:lnTo>
                <a:lnTo>
                  <a:pt x="400812" y="299720"/>
                </a:lnTo>
                <a:lnTo>
                  <a:pt x="344447" y="295910"/>
                </a:lnTo>
                <a:lnTo>
                  <a:pt x="312547" y="294639"/>
                </a:lnTo>
                <a:close/>
              </a:path>
              <a:path w="921385" h="730250">
                <a:moveTo>
                  <a:pt x="426291" y="270510"/>
                </a:moveTo>
                <a:lnTo>
                  <a:pt x="419240" y="270510"/>
                </a:lnTo>
                <a:lnTo>
                  <a:pt x="411988" y="271779"/>
                </a:lnTo>
                <a:lnTo>
                  <a:pt x="404240" y="273050"/>
                </a:lnTo>
                <a:lnTo>
                  <a:pt x="377063" y="281939"/>
                </a:lnTo>
                <a:lnTo>
                  <a:pt x="373888" y="284479"/>
                </a:lnTo>
                <a:lnTo>
                  <a:pt x="375412" y="288289"/>
                </a:lnTo>
                <a:lnTo>
                  <a:pt x="376936" y="290829"/>
                </a:lnTo>
                <a:lnTo>
                  <a:pt x="400303" y="290829"/>
                </a:lnTo>
                <a:lnTo>
                  <a:pt x="407542" y="292100"/>
                </a:lnTo>
                <a:lnTo>
                  <a:pt x="416305" y="292100"/>
                </a:lnTo>
                <a:lnTo>
                  <a:pt x="420624" y="294639"/>
                </a:lnTo>
                <a:lnTo>
                  <a:pt x="422021" y="299720"/>
                </a:lnTo>
                <a:lnTo>
                  <a:pt x="831277" y="299720"/>
                </a:lnTo>
                <a:lnTo>
                  <a:pt x="831831" y="297179"/>
                </a:lnTo>
                <a:lnTo>
                  <a:pt x="508500" y="297179"/>
                </a:lnTo>
                <a:lnTo>
                  <a:pt x="487743" y="294639"/>
                </a:lnTo>
                <a:lnTo>
                  <a:pt x="468415" y="289560"/>
                </a:lnTo>
                <a:lnTo>
                  <a:pt x="450850" y="280670"/>
                </a:lnTo>
                <a:lnTo>
                  <a:pt x="447548" y="278129"/>
                </a:lnTo>
                <a:lnTo>
                  <a:pt x="443611" y="275589"/>
                </a:lnTo>
                <a:lnTo>
                  <a:pt x="439547" y="274320"/>
                </a:lnTo>
                <a:lnTo>
                  <a:pt x="433079" y="271779"/>
                </a:lnTo>
                <a:lnTo>
                  <a:pt x="426291" y="270510"/>
                </a:lnTo>
                <a:close/>
              </a:path>
              <a:path w="921385" h="730250">
                <a:moveTo>
                  <a:pt x="780256" y="128270"/>
                </a:moveTo>
                <a:lnTo>
                  <a:pt x="655192" y="128270"/>
                </a:lnTo>
                <a:lnTo>
                  <a:pt x="655288" y="132079"/>
                </a:lnTo>
                <a:lnTo>
                  <a:pt x="655404" y="134620"/>
                </a:lnTo>
                <a:lnTo>
                  <a:pt x="655574" y="137160"/>
                </a:lnTo>
                <a:lnTo>
                  <a:pt x="654176" y="142239"/>
                </a:lnTo>
                <a:lnTo>
                  <a:pt x="652779" y="151129"/>
                </a:lnTo>
                <a:lnTo>
                  <a:pt x="651510" y="154939"/>
                </a:lnTo>
                <a:lnTo>
                  <a:pt x="652017" y="160020"/>
                </a:lnTo>
                <a:lnTo>
                  <a:pt x="652272" y="163829"/>
                </a:lnTo>
                <a:lnTo>
                  <a:pt x="652144" y="165100"/>
                </a:lnTo>
                <a:lnTo>
                  <a:pt x="649224" y="167639"/>
                </a:lnTo>
                <a:lnTo>
                  <a:pt x="642177" y="175260"/>
                </a:lnTo>
                <a:lnTo>
                  <a:pt x="636476" y="182879"/>
                </a:lnTo>
                <a:lnTo>
                  <a:pt x="632132" y="190500"/>
                </a:lnTo>
                <a:lnTo>
                  <a:pt x="629157" y="198120"/>
                </a:lnTo>
                <a:lnTo>
                  <a:pt x="626627" y="208279"/>
                </a:lnTo>
                <a:lnTo>
                  <a:pt x="624347" y="217170"/>
                </a:lnTo>
                <a:lnTo>
                  <a:pt x="617013" y="259079"/>
                </a:lnTo>
                <a:lnTo>
                  <a:pt x="615519" y="270510"/>
                </a:lnTo>
                <a:lnTo>
                  <a:pt x="613917" y="281939"/>
                </a:lnTo>
                <a:lnTo>
                  <a:pt x="612901" y="287020"/>
                </a:lnTo>
                <a:lnTo>
                  <a:pt x="610742" y="289560"/>
                </a:lnTo>
                <a:lnTo>
                  <a:pt x="602868" y="290829"/>
                </a:lnTo>
                <a:lnTo>
                  <a:pt x="584787" y="292100"/>
                </a:lnTo>
                <a:lnTo>
                  <a:pt x="566705" y="294639"/>
                </a:lnTo>
                <a:lnTo>
                  <a:pt x="530351" y="297179"/>
                </a:lnTo>
                <a:lnTo>
                  <a:pt x="831831" y="297179"/>
                </a:lnTo>
                <a:lnTo>
                  <a:pt x="832663" y="293370"/>
                </a:lnTo>
                <a:lnTo>
                  <a:pt x="834865" y="264160"/>
                </a:lnTo>
                <a:lnTo>
                  <a:pt x="834881" y="261620"/>
                </a:lnTo>
                <a:lnTo>
                  <a:pt x="832973" y="231139"/>
                </a:lnTo>
                <a:lnTo>
                  <a:pt x="822475" y="186689"/>
                </a:lnTo>
                <a:lnTo>
                  <a:pt x="802259" y="146050"/>
                </a:lnTo>
                <a:lnTo>
                  <a:pt x="789368" y="133350"/>
                </a:lnTo>
                <a:lnTo>
                  <a:pt x="780256" y="128270"/>
                </a:lnTo>
                <a:close/>
              </a:path>
              <a:path w="921385" h="730250">
                <a:moveTo>
                  <a:pt x="244220" y="243839"/>
                </a:moveTo>
                <a:lnTo>
                  <a:pt x="197612" y="243839"/>
                </a:lnTo>
                <a:lnTo>
                  <a:pt x="200532" y="248920"/>
                </a:lnTo>
                <a:lnTo>
                  <a:pt x="202184" y="254000"/>
                </a:lnTo>
                <a:lnTo>
                  <a:pt x="204342" y="257810"/>
                </a:lnTo>
                <a:lnTo>
                  <a:pt x="208057" y="264160"/>
                </a:lnTo>
                <a:lnTo>
                  <a:pt x="212915" y="266700"/>
                </a:lnTo>
                <a:lnTo>
                  <a:pt x="219773" y="267970"/>
                </a:lnTo>
                <a:lnTo>
                  <a:pt x="229488" y="265429"/>
                </a:lnTo>
                <a:lnTo>
                  <a:pt x="233425" y="265429"/>
                </a:lnTo>
                <a:lnTo>
                  <a:pt x="241046" y="262889"/>
                </a:lnTo>
                <a:lnTo>
                  <a:pt x="249047" y="262889"/>
                </a:lnTo>
                <a:lnTo>
                  <a:pt x="250316" y="261620"/>
                </a:lnTo>
                <a:lnTo>
                  <a:pt x="246761" y="252729"/>
                </a:lnTo>
                <a:lnTo>
                  <a:pt x="244601" y="245110"/>
                </a:lnTo>
                <a:lnTo>
                  <a:pt x="244220" y="243839"/>
                </a:lnTo>
                <a:close/>
              </a:path>
              <a:path w="921385" h="730250">
                <a:moveTo>
                  <a:pt x="752205" y="119379"/>
                </a:moveTo>
                <a:lnTo>
                  <a:pt x="587248" y="119379"/>
                </a:lnTo>
                <a:lnTo>
                  <a:pt x="588899" y="123189"/>
                </a:lnTo>
                <a:lnTo>
                  <a:pt x="592127" y="132079"/>
                </a:lnTo>
                <a:lnTo>
                  <a:pt x="598820" y="135889"/>
                </a:lnTo>
                <a:lnTo>
                  <a:pt x="607919" y="137160"/>
                </a:lnTo>
                <a:lnTo>
                  <a:pt x="618363" y="134620"/>
                </a:lnTo>
                <a:lnTo>
                  <a:pt x="652906" y="128270"/>
                </a:lnTo>
                <a:lnTo>
                  <a:pt x="780256" y="128270"/>
                </a:lnTo>
                <a:lnTo>
                  <a:pt x="768857" y="124460"/>
                </a:lnTo>
                <a:lnTo>
                  <a:pt x="760132" y="121920"/>
                </a:lnTo>
                <a:lnTo>
                  <a:pt x="752205" y="119379"/>
                </a:lnTo>
                <a:close/>
              </a:path>
              <a:path w="921385" h="730250">
                <a:moveTo>
                  <a:pt x="726948" y="101600"/>
                </a:moveTo>
                <a:lnTo>
                  <a:pt x="565785" y="101600"/>
                </a:lnTo>
                <a:lnTo>
                  <a:pt x="569340" y="102870"/>
                </a:lnTo>
                <a:lnTo>
                  <a:pt x="577214" y="104139"/>
                </a:lnTo>
                <a:lnTo>
                  <a:pt x="577214" y="106679"/>
                </a:lnTo>
                <a:lnTo>
                  <a:pt x="575944" y="113029"/>
                </a:lnTo>
                <a:lnTo>
                  <a:pt x="581660" y="113029"/>
                </a:lnTo>
                <a:lnTo>
                  <a:pt x="582676" y="114300"/>
                </a:lnTo>
                <a:lnTo>
                  <a:pt x="583438" y="115570"/>
                </a:lnTo>
                <a:lnTo>
                  <a:pt x="579754" y="116839"/>
                </a:lnTo>
                <a:lnTo>
                  <a:pt x="581278" y="118110"/>
                </a:lnTo>
                <a:lnTo>
                  <a:pt x="586359" y="120650"/>
                </a:lnTo>
                <a:lnTo>
                  <a:pt x="587248" y="119379"/>
                </a:lnTo>
                <a:lnTo>
                  <a:pt x="752205" y="119379"/>
                </a:lnTo>
                <a:lnTo>
                  <a:pt x="745015" y="115570"/>
                </a:lnTo>
                <a:lnTo>
                  <a:pt x="738504" y="110489"/>
                </a:lnTo>
                <a:lnTo>
                  <a:pt x="732536" y="106679"/>
                </a:lnTo>
                <a:lnTo>
                  <a:pt x="726948" y="101600"/>
                </a:lnTo>
                <a:close/>
              </a:path>
              <a:path w="921385" h="730250">
                <a:moveTo>
                  <a:pt x="652508" y="0"/>
                </a:moveTo>
                <a:lnTo>
                  <a:pt x="628088" y="0"/>
                </a:lnTo>
                <a:lnTo>
                  <a:pt x="615950" y="2539"/>
                </a:lnTo>
                <a:lnTo>
                  <a:pt x="589089" y="7620"/>
                </a:lnTo>
                <a:lnTo>
                  <a:pt x="576552" y="12700"/>
                </a:lnTo>
                <a:lnTo>
                  <a:pt x="564514" y="16510"/>
                </a:lnTo>
                <a:lnTo>
                  <a:pt x="547433" y="24129"/>
                </a:lnTo>
                <a:lnTo>
                  <a:pt x="539047" y="29210"/>
                </a:lnTo>
                <a:lnTo>
                  <a:pt x="530732" y="33020"/>
                </a:lnTo>
                <a:lnTo>
                  <a:pt x="529843" y="33020"/>
                </a:lnTo>
                <a:lnTo>
                  <a:pt x="529589" y="35560"/>
                </a:lnTo>
                <a:lnTo>
                  <a:pt x="530351" y="36829"/>
                </a:lnTo>
                <a:lnTo>
                  <a:pt x="535177" y="41910"/>
                </a:lnTo>
                <a:lnTo>
                  <a:pt x="540385" y="48260"/>
                </a:lnTo>
                <a:lnTo>
                  <a:pt x="556894" y="83820"/>
                </a:lnTo>
                <a:lnTo>
                  <a:pt x="557656" y="99060"/>
                </a:lnTo>
                <a:lnTo>
                  <a:pt x="557402" y="102870"/>
                </a:lnTo>
                <a:lnTo>
                  <a:pt x="565785" y="101600"/>
                </a:lnTo>
                <a:lnTo>
                  <a:pt x="726948" y="101600"/>
                </a:lnTo>
                <a:lnTo>
                  <a:pt x="715390" y="93979"/>
                </a:lnTo>
                <a:lnTo>
                  <a:pt x="714375" y="90170"/>
                </a:lnTo>
                <a:lnTo>
                  <a:pt x="715390" y="86360"/>
                </a:lnTo>
                <a:lnTo>
                  <a:pt x="717349" y="68579"/>
                </a:lnTo>
                <a:lnTo>
                  <a:pt x="714676" y="50800"/>
                </a:lnTo>
                <a:lnTo>
                  <a:pt x="690881" y="11429"/>
                </a:lnTo>
                <a:lnTo>
                  <a:pt x="664717" y="1270"/>
                </a:lnTo>
                <a:lnTo>
                  <a:pt x="65250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24">
            <a:extLst>
              <a:ext uri="{FF2B5EF4-FFF2-40B4-BE49-F238E27FC236}">
                <a16:creationId xmlns="" xmlns:a16="http://schemas.microsoft.com/office/drawing/2014/main" id="{E8E0B932-4306-490F-B4F8-7300FB7D7E52}"/>
              </a:ext>
            </a:extLst>
          </p:cNvPr>
          <p:cNvSpPr txBox="1"/>
          <p:nvPr/>
        </p:nvSpPr>
        <p:spPr>
          <a:xfrm>
            <a:off x="354890" y="2333625"/>
            <a:ext cx="15881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45" dirty="0">
                <a:solidFill>
                  <a:srgbClr val="4471C4"/>
                </a:solidFill>
                <a:latin typeface="Arial"/>
                <a:cs typeface="Arial"/>
              </a:rPr>
              <a:t>Tax</a:t>
            </a:r>
            <a:r>
              <a:rPr b="1" spc="-13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4471C4"/>
                </a:solidFill>
                <a:latin typeface="Arial"/>
                <a:cs typeface="Arial"/>
              </a:rPr>
              <a:t>Allowance</a:t>
            </a:r>
            <a:endParaRPr dirty="0">
              <a:latin typeface="Arial"/>
              <a:cs typeface="Arial"/>
            </a:endParaRPr>
          </a:p>
        </p:txBody>
      </p:sp>
      <p:sp>
        <p:nvSpPr>
          <p:cNvPr id="36" name="object 25">
            <a:extLst>
              <a:ext uri="{FF2B5EF4-FFF2-40B4-BE49-F238E27FC236}">
                <a16:creationId xmlns="" xmlns:a16="http://schemas.microsoft.com/office/drawing/2014/main" id="{4DF96ED8-7C71-4373-A313-CDDE94461D4B}"/>
              </a:ext>
            </a:extLst>
          </p:cNvPr>
          <p:cNvSpPr/>
          <p:nvPr/>
        </p:nvSpPr>
        <p:spPr>
          <a:xfrm>
            <a:off x="7796783" y="1354837"/>
            <a:ext cx="952500" cy="632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26">
            <a:extLst>
              <a:ext uri="{FF2B5EF4-FFF2-40B4-BE49-F238E27FC236}">
                <a16:creationId xmlns="" xmlns:a16="http://schemas.microsoft.com/office/drawing/2014/main" id="{AAF31723-8067-4DB7-9B9D-D6E34F05C5D0}"/>
              </a:ext>
            </a:extLst>
          </p:cNvPr>
          <p:cNvSpPr txBox="1"/>
          <p:nvPr/>
        </p:nvSpPr>
        <p:spPr>
          <a:xfrm>
            <a:off x="5111623" y="2226056"/>
            <a:ext cx="164718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870" marR="5080" indent="-591805">
              <a:spcBef>
                <a:spcPts val="95"/>
              </a:spcBef>
            </a:pPr>
            <a:r>
              <a:rPr sz="1600" b="1" spc="-5" dirty="0">
                <a:solidFill>
                  <a:srgbClr val="00AF50"/>
                </a:solidFill>
                <a:latin typeface="Arial"/>
                <a:cs typeface="Arial"/>
              </a:rPr>
              <a:t>Super</a:t>
            </a:r>
            <a:r>
              <a:rPr sz="1600" b="1" spc="-7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Arial"/>
                <a:cs typeface="Arial"/>
              </a:rPr>
              <a:t>Deduction  </a:t>
            </a:r>
            <a:r>
              <a:rPr sz="1600" b="1" spc="-11" dirty="0">
                <a:solidFill>
                  <a:srgbClr val="00AF50"/>
                </a:solidFill>
                <a:latin typeface="Arial"/>
                <a:cs typeface="Arial"/>
              </a:rPr>
              <a:t>R&amp;D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27">
            <a:extLst>
              <a:ext uri="{FF2B5EF4-FFF2-40B4-BE49-F238E27FC236}">
                <a16:creationId xmlns="" xmlns:a16="http://schemas.microsoft.com/office/drawing/2014/main" id="{61E899A4-52AE-4E01-99EB-2772AFF61F47}"/>
              </a:ext>
            </a:extLst>
          </p:cNvPr>
          <p:cNvSpPr txBox="1"/>
          <p:nvPr/>
        </p:nvSpPr>
        <p:spPr>
          <a:xfrm>
            <a:off x="7390639" y="2224532"/>
            <a:ext cx="164718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4813" marR="5080" indent="-492746">
              <a:spcBef>
                <a:spcPts val="95"/>
              </a:spcBef>
            </a:pP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Super</a:t>
            </a:r>
            <a:r>
              <a:rPr sz="1600" b="1" spc="-71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Deduction  </a:t>
            </a:r>
            <a:r>
              <a:rPr sz="1600" b="1" spc="-25" dirty="0">
                <a:solidFill>
                  <a:srgbClr val="6F2F9F"/>
                </a:solidFill>
                <a:latin typeface="Arial"/>
                <a:cs typeface="Arial"/>
              </a:rPr>
              <a:t>Vokasi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28">
            <a:extLst>
              <a:ext uri="{FF2B5EF4-FFF2-40B4-BE49-F238E27FC236}">
                <a16:creationId xmlns="" xmlns:a16="http://schemas.microsoft.com/office/drawing/2014/main" id="{4B74EDD3-C42E-4906-BAC5-B23920F11D8A}"/>
              </a:ext>
            </a:extLst>
          </p:cNvPr>
          <p:cNvSpPr txBox="1"/>
          <p:nvPr/>
        </p:nvSpPr>
        <p:spPr>
          <a:xfrm>
            <a:off x="9929625" y="2008841"/>
            <a:ext cx="1639571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sz="1600" b="1" spc="-11" dirty="0">
                <a:solidFill>
                  <a:srgbClr val="767070"/>
                </a:solidFill>
                <a:latin typeface="Arial"/>
                <a:cs typeface="Arial"/>
              </a:rPr>
              <a:t>Investment  </a:t>
            </a:r>
            <a:r>
              <a:rPr sz="1600" b="1" spc="-5" dirty="0">
                <a:solidFill>
                  <a:srgbClr val="767070"/>
                </a:solidFill>
                <a:latin typeface="Arial"/>
                <a:cs typeface="Arial"/>
              </a:rPr>
              <a:t>Allowance</a:t>
            </a:r>
            <a:r>
              <a:rPr sz="1600" b="1" spc="-40" dirty="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767070"/>
                </a:solidFill>
                <a:latin typeface="Arial"/>
                <a:cs typeface="Arial"/>
              </a:rPr>
              <a:t>Padat  </a:t>
            </a:r>
            <a:r>
              <a:rPr sz="1600" b="1" spc="-11" dirty="0">
                <a:solidFill>
                  <a:srgbClr val="767070"/>
                </a:solidFill>
                <a:latin typeface="Arial"/>
                <a:cs typeface="Arial"/>
              </a:rPr>
              <a:t>Karya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0" name="object 29">
            <a:extLst>
              <a:ext uri="{FF2B5EF4-FFF2-40B4-BE49-F238E27FC236}">
                <a16:creationId xmlns="" xmlns:a16="http://schemas.microsoft.com/office/drawing/2014/main" id="{7534D771-3874-4986-AB0F-F795D1494D74}"/>
              </a:ext>
            </a:extLst>
          </p:cNvPr>
          <p:cNvSpPr/>
          <p:nvPr/>
        </p:nvSpPr>
        <p:spPr>
          <a:xfrm>
            <a:off x="9896858" y="1331977"/>
            <a:ext cx="1438655" cy="621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30">
            <a:extLst>
              <a:ext uri="{FF2B5EF4-FFF2-40B4-BE49-F238E27FC236}">
                <a16:creationId xmlns="" xmlns:a16="http://schemas.microsoft.com/office/drawing/2014/main" id="{5FB339C0-8268-4C35-B79B-F5AA449FF7C4}"/>
              </a:ext>
            </a:extLst>
          </p:cNvPr>
          <p:cNvSpPr/>
          <p:nvPr/>
        </p:nvSpPr>
        <p:spPr>
          <a:xfrm>
            <a:off x="2951988" y="1362457"/>
            <a:ext cx="1438656" cy="6217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31">
            <a:extLst>
              <a:ext uri="{FF2B5EF4-FFF2-40B4-BE49-F238E27FC236}">
                <a16:creationId xmlns="" xmlns:a16="http://schemas.microsoft.com/office/drawing/2014/main" id="{57FBD1FC-3D02-4BDE-A565-47F77AE4D195}"/>
              </a:ext>
            </a:extLst>
          </p:cNvPr>
          <p:cNvSpPr txBox="1"/>
          <p:nvPr/>
        </p:nvSpPr>
        <p:spPr>
          <a:xfrm>
            <a:off x="2452117" y="3136392"/>
            <a:ext cx="9141460" cy="394980"/>
          </a:xfrm>
          <a:prstGeom prst="rect">
            <a:avLst/>
          </a:prstGeom>
          <a:solidFill>
            <a:srgbClr val="1F3863"/>
          </a:solidFill>
          <a:ln w="12192">
            <a:solidFill>
              <a:srgbClr val="41709C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635" algn="ctr">
              <a:spcBef>
                <a:spcPts val="116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PP No.45 </a:t>
            </a:r>
            <a:r>
              <a:rPr sz="1600" b="1" spc="-31" dirty="0">
                <a:solidFill>
                  <a:srgbClr val="FFFFFF"/>
                </a:solidFill>
                <a:latin typeface="Arial"/>
                <a:cs typeface="Arial"/>
              </a:rPr>
              <a:t>Tahun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1600" b="1" spc="-11" dirty="0">
                <a:solidFill>
                  <a:srgbClr val="FFFFFF"/>
                </a:solidFill>
                <a:latin typeface="Arial"/>
                <a:cs typeface="Arial"/>
              </a:rPr>
              <a:t>(Revisi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600" b="1" spc="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94/2010)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32">
            <a:extLst>
              <a:ext uri="{FF2B5EF4-FFF2-40B4-BE49-F238E27FC236}">
                <a16:creationId xmlns="" xmlns:a16="http://schemas.microsoft.com/office/drawing/2014/main" id="{BDDA9251-A1DD-4D41-BB2B-FD1E10AD1BC0}"/>
              </a:ext>
            </a:extLst>
          </p:cNvPr>
          <p:cNvSpPr txBox="1"/>
          <p:nvPr/>
        </p:nvSpPr>
        <p:spPr>
          <a:xfrm>
            <a:off x="111254" y="3131820"/>
            <a:ext cx="2243455" cy="518732"/>
          </a:xfrm>
          <a:prstGeom prst="rect">
            <a:avLst/>
          </a:prstGeom>
          <a:solidFill>
            <a:srgbClr val="1F3863"/>
          </a:solidFill>
          <a:ln w="12191">
            <a:solidFill>
              <a:srgbClr val="41709C"/>
            </a:solidFill>
          </a:ln>
        </p:spPr>
        <p:txBody>
          <a:bodyPr vert="horz" wrap="square" lIns="0" tIns="26035" rIns="0" bIns="0" rtlCol="0">
            <a:spAutoFit/>
          </a:bodyPr>
          <a:lstStyle/>
          <a:p>
            <a:pPr marL="198115" marR="97152" indent="-94612">
              <a:spcBef>
                <a:spcPts val="204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PP No.78 </a:t>
            </a:r>
            <a:r>
              <a:rPr sz="1600" b="1" spc="-31" dirty="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2019  </a:t>
            </a:r>
            <a:r>
              <a:rPr sz="1600" b="1" spc="-11" dirty="0">
                <a:solidFill>
                  <a:srgbClr val="FFFFFF"/>
                </a:solidFill>
                <a:latin typeface="Arial"/>
                <a:cs typeface="Arial"/>
              </a:rPr>
              <a:t>(Revisi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18/2015)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33">
            <a:extLst>
              <a:ext uri="{FF2B5EF4-FFF2-40B4-BE49-F238E27FC236}">
                <a16:creationId xmlns="" xmlns:a16="http://schemas.microsoft.com/office/drawing/2014/main" id="{A91C810A-A0B8-447A-9018-215CD538F891}"/>
              </a:ext>
            </a:extLst>
          </p:cNvPr>
          <p:cNvSpPr/>
          <p:nvPr/>
        </p:nvSpPr>
        <p:spPr>
          <a:xfrm>
            <a:off x="1068325" y="2870455"/>
            <a:ext cx="114300" cy="248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34">
            <a:extLst>
              <a:ext uri="{FF2B5EF4-FFF2-40B4-BE49-F238E27FC236}">
                <a16:creationId xmlns="" xmlns:a16="http://schemas.microsoft.com/office/drawing/2014/main" id="{FAB024A8-8BDF-4E32-A194-A985EB693063}"/>
              </a:ext>
            </a:extLst>
          </p:cNvPr>
          <p:cNvSpPr/>
          <p:nvPr/>
        </p:nvSpPr>
        <p:spPr>
          <a:xfrm>
            <a:off x="5939029" y="2876551"/>
            <a:ext cx="114300" cy="248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35">
            <a:extLst>
              <a:ext uri="{FF2B5EF4-FFF2-40B4-BE49-F238E27FC236}">
                <a16:creationId xmlns="" xmlns:a16="http://schemas.microsoft.com/office/drawing/2014/main" id="{6B919F32-A36B-4D41-B0DD-5B7A6627678B}"/>
              </a:ext>
            </a:extLst>
          </p:cNvPr>
          <p:cNvSpPr/>
          <p:nvPr/>
        </p:nvSpPr>
        <p:spPr>
          <a:xfrm>
            <a:off x="3512821" y="2870455"/>
            <a:ext cx="114300" cy="248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36">
            <a:extLst>
              <a:ext uri="{FF2B5EF4-FFF2-40B4-BE49-F238E27FC236}">
                <a16:creationId xmlns="" xmlns:a16="http://schemas.microsoft.com/office/drawing/2014/main" id="{8A07A2B2-4D28-43BE-BC53-2A462638194A}"/>
              </a:ext>
            </a:extLst>
          </p:cNvPr>
          <p:cNvSpPr/>
          <p:nvPr/>
        </p:nvSpPr>
        <p:spPr>
          <a:xfrm>
            <a:off x="8359141" y="2846071"/>
            <a:ext cx="114300" cy="248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37">
            <a:extLst>
              <a:ext uri="{FF2B5EF4-FFF2-40B4-BE49-F238E27FC236}">
                <a16:creationId xmlns="" xmlns:a16="http://schemas.microsoft.com/office/drawing/2014/main" id="{B46FA5E6-24D5-4BB2-BDE7-325286B4BC58}"/>
              </a:ext>
            </a:extLst>
          </p:cNvPr>
          <p:cNvSpPr/>
          <p:nvPr/>
        </p:nvSpPr>
        <p:spPr>
          <a:xfrm>
            <a:off x="10785347" y="2846071"/>
            <a:ext cx="114300" cy="248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38">
            <a:extLst>
              <a:ext uri="{FF2B5EF4-FFF2-40B4-BE49-F238E27FC236}">
                <a16:creationId xmlns="" xmlns:a16="http://schemas.microsoft.com/office/drawing/2014/main" id="{FEB59D9F-790C-4021-8357-0593E6B1A518}"/>
              </a:ext>
            </a:extLst>
          </p:cNvPr>
          <p:cNvSpPr txBox="1"/>
          <p:nvPr/>
        </p:nvSpPr>
        <p:spPr>
          <a:xfrm>
            <a:off x="5864734" y="3373883"/>
            <a:ext cx="418465" cy="3005951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spcBef>
                <a:spcPts val="1600"/>
              </a:spcBef>
            </a:pPr>
            <a:r>
              <a:rPr sz="5400" b="1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endParaRPr sz="5400">
              <a:latin typeface="Calibri"/>
              <a:cs typeface="Calibri"/>
            </a:endParaRPr>
          </a:p>
          <a:p>
            <a:pPr marL="13970">
              <a:spcBef>
                <a:spcPts val="1500"/>
              </a:spcBef>
            </a:pPr>
            <a:r>
              <a:rPr sz="5400" b="1" dirty="0">
                <a:solidFill>
                  <a:srgbClr val="6F2F9F"/>
                </a:solidFill>
                <a:latin typeface="Calibri"/>
                <a:cs typeface="Calibri"/>
              </a:rPr>
              <a:t>4</a:t>
            </a:r>
            <a:endParaRPr sz="5400">
              <a:latin typeface="Calibri"/>
              <a:cs typeface="Calibri"/>
            </a:endParaRPr>
          </a:p>
          <a:p>
            <a:pPr marL="57149">
              <a:spcBef>
                <a:spcPts val="885"/>
              </a:spcBef>
            </a:pPr>
            <a:r>
              <a:rPr sz="5400" b="1" dirty="0">
                <a:solidFill>
                  <a:srgbClr val="7E7E7E"/>
                </a:solidFill>
                <a:latin typeface="Calibri"/>
                <a:cs typeface="Calibri"/>
              </a:rPr>
              <a:t>5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0" name="object 39">
            <a:extLst>
              <a:ext uri="{FF2B5EF4-FFF2-40B4-BE49-F238E27FC236}">
                <a16:creationId xmlns="" xmlns:a16="http://schemas.microsoft.com/office/drawing/2014/main" id="{DCB427C2-18EA-4E72-9FE4-5672F78FAB56}"/>
              </a:ext>
            </a:extLst>
          </p:cNvPr>
          <p:cNvSpPr txBox="1"/>
          <p:nvPr/>
        </p:nvSpPr>
        <p:spPr>
          <a:xfrm>
            <a:off x="938886" y="4565650"/>
            <a:ext cx="394906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55" indent="-175256">
              <a:spcBef>
                <a:spcPts val="100"/>
              </a:spcBef>
              <a:buChar char="-"/>
              <a:tabLst>
                <a:tab pos="187955" algn="l"/>
              </a:tabLst>
            </a:pPr>
            <a:r>
              <a:rPr sz="1400" dirty="0">
                <a:latin typeface="Arial"/>
                <a:cs typeface="Arial"/>
              </a:rPr>
              <a:t>pengurangan peghasilan neto sebesar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30%,</a:t>
            </a:r>
            <a:endParaRPr sz="1400">
              <a:latin typeface="Arial"/>
              <a:cs typeface="Arial"/>
            </a:endParaRPr>
          </a:p>
          <a:p>
            <a:pPr marL="187955" indent="-175256">
              <a:spcBef>
                <a:spcPts val="5"/>
              </a:spcBef>
              <a:buChar char="-"/>
              <a:tabLst>
                <a:tab pos="187955" algn="l"/>
              </a:tabLst>
            </a:pPr>
            <a:r>
              <a:rPr sz="1400" spc="-5" dirty="0">
                <a:latin typeface="Arial"/>
                <a:cs typeface="Arial"/>
              </a:rPr>
              <a:t>amortisasi/depresiasi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dipercepat,</a:t>
            </a:r>
            <a:endParaRPr sz="1400">
              <a:latin typeface="Arial"/>
              <a:cs typeface="Arial"/>
            </a:endParaRPr>
          </a:p>
          <a:p>
            <a:pPr marL="187955" indent="-175256">
              <a:buChar char="-"/>
              <a:tabLst>
                <a:tab pos="187955" algn="l"/>
              </a:tabLst>
            </a:pPr>
            <a:r>
              <a:rPr sz="1400" dirty="0">
                <a:latin typeface="Arial"/>
                <a:cs typeface="Arial"/>
              </a:rPr>
              <a:t>tambahan periode kompensasi kerugian,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endParaRPr sz="1400">
              <a:latin typeface="Arial"/>
              <a:cs typeface="Arial"/>
            </a:endParaRPr>
          </a:p>
          <a:p>
            <a:pPr marL="187321" marR="5080" indent="-175256">
              <a:buChar char="-"/>
              <a:tabLst>
                <a:tab pos="187955" algn="l"/>
              </a:tabLst>
            </a:pPr>
            <a:r>
              <a:rPr sz="1400" spc="-5" dirty="0">
                <a:latin typeface="Arial"/>
                <a:cs typeface="Arial"/>
              </a:rPr>
              <a:t>pengenaan PPh </a:t>
            </a:r>
            <a:r>
              <a:rPr sz="1400" dirty="0">
                <a:latin typeface="Arial"/>
                <a:cs typeface="Arial"/>
              </a:rPr>
              <a:t>atas </a:t>
            </a:r>
            <a:r>
              <a:rPr sz="1400" spc="-5" dirty="0">
                <a:latin typeface="Arial"/>
                <a:cs typeface="Arial"/>
              </a:rPr>
              <a:t>dividen </a:t>
            </a:r>
            <a:r>
              <a:rPr sz="1400" dirty="0">
                <a:latin typeface="Arial"/>
                <a:cs typeface="Arial"/>
              </a:rPr>
              <a:t>sebesar </a:t>
            </a:r>
            <a:r>
              <a:rPr sz="1400" spc="-5" dirty="0">
                <a:latin typeface="Arial"/>
                <a:cs typeface="Arial"/>
              </a:rPr>
              <a:t>10%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atau  lebih rendah </a:t>
            </a:r>
            <a:r>
              <a:rPr sz="1400" spc="-5" dirty="0">
                <a:latin typeface="Arial"/>
                <a:cs typeface="Arial"/>
              </a:rPr>
              <a:t>berdasarkan </a:t>
            </a:r>
            <a:r>
              <a:rPr sz="1400" dirty="0">
                <a:latin typeface="Arial"/>
                <a:cs typeface="Arial"/>
              </a:rPr>
              <a:t>tax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treaty.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40">
            <a:extLst>
              <a:ext uri="{FF2B5EF4-FFF2-40B4-BE49-F238E27FC236}">
                <a16:creationId xmlns="" xmlns:a16="http://schemas.microsoft.com/office/drawing/2014/main" id="{8462D686-7720-4345-AEE5-CE36B842312E}"/>
              </a:ext>
            </a:extLst>
          </p:cNvPr>
          <p:cNvSpPr txBox="1"/>
          <p:nvPr/>
        </p:nvSpPr>
        <p:spPr>
          <a:xfrm>
            <a:off x="910539" y="3779621"/>
            <a:ext cx="4244340" cy="80983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sz="1400" b="1" spc="-40" dirty="0">
                <a:latin typeface="Arial"/>
                <a:cs typeface="Arial"/>
              </a:rPr>
              <a:t>Tax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Allowance</a:t>
            </a:r>
            <a:endParaRPr sz="1400" dirty="0">
              <a:latin typeface="Arial"/>
              <a:cs typeface="Arial"/>
            </a:endParaRPr>
          </a:p>
          <a:p>
            <a:pPr marL="40639" marR="5080">
              <a:spcBef>
                <a:spcPts val="575"/>
              </a:spcBef>
            </a:pPr>
            <a:r>
              <a:rPr sz="1400" dirty="0">
                <a:latin typeface="Arial"/>
                <a:cs typeface="Arial"/>
              </a:rPr>
              <a:t>Fasilitas kepada penanaman modal tertentu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dan/atau  di </a:t>
            </a:r>
            <a:r>
              <a:rPr sz="1400" dirty="0">
                <a:latin typeface="Arial"/>
                <a:cs typeface="Arial"/>
              </a:rPr>
              <a:t>daerah tertentu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berupa: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="" xmlns:a16="http://schemas.microsoft.com/office/drawing/2014/main" id="{391259CC-957D-4DDD-A38D-0FDE867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45" y="105969"/>
            <a:ext cx="11606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189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 err="1">
                <a:latin typeface="AvenirNext LT Pro MediumCn"/>
              </a:rPr>
              <a:t>Insentif</a:t>
            </a:r>
            <a:r>
              <a:rPr lang="en-US" altLang="en-US" sz="3600" b="1" dirty="0">
                <a:latin typeface="AvenirNext LT Pro MediumCn"/>
              </a:rPr>
              <a:t> </a:t>
            </a:r>
            <a:r>
              <a:rPr lang="en-US" altLang="en-US" sz="3600" b="1" dirty="0" err="1">
                <a:latin typeface="AvenirNext LT Pro MediumCn"/>
              </a:rPr>
              <a:t>Fiskal</a:t>
            </a:r>
            <a:r>
              <a:rPr lang="en-US" altLang="en-US" sz="3600" b="1" dirty="0">
                <a:latin typeface="AvenirNext LT Pro MediumCn"/>
              </a:rPr>
              <a:t> </a:t>
            </a:r>
            <a:r>
              <a:rPr lang="en-US" altLang="en-US" sz="3600" b="1" dirty="0" err="1">
                <a:latin typeface="AvenirNext LT Pro MediumCn"/>
              </a:rPr>
              <a:t>untuk</a:t>
            </a:r>
            <a:r>
              <a:rPr lang="en-US" altLang="en-US" sz="3600" b="1" dirty="0">
                <a:latin typeface="AvenirNext LT Pro MediumCn"/>
              </a:rPr>
              <a:t> Pembangunan SDM Indonesia</a:t>
            </a:r>
          </a:p>
        </p:txBody>
      </p:sp>
    </p:spTree>
    <p:extLst>
      <p:ext uri="{BB962C8B-B14F-4D97-AF65-F5344CB8AC3E}">
        <p14:creationId xmlns:p14="http://schemas.microsoft.com/office/powerpoint/2010/main" val="1322362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A200F43-1608-4CC6-931E-83462DC3802B}"/>
              </a:ext>
            </a:extLst>
          </p:cNvPr>
          <p:cNvSpPr/>
          <p:nvPr/>
        </p:nvSpPr>
        <p:spPr>
          <a:xfrm>
            <a:off x="167316" y="1261825"/>
            <a:ext cx="2456623" cy="4936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13"/>
          <p:cNvSpPr/>
          <p:nvPr/>
        </p:nvSpPr>
        <p:spPr>
          <a:xfrm>
            <a:off x="1189488" y="-11140"/>
            <a:ext cx="1067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4127"/>
            <a:r>
              <a:rPr lang="en-US" sz="2000" b="1" dirty="0" err="1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Fokus</a:t>
            </a:r>
            <a:r>
              <a:rPr lang="id-ID" sz="2000" b="1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Belanja</a:t>
            </a:r>
            <a:r>
              <a:rPr lang="en-US" sz="2000" b="1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2000" b="1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</a:t>
            </a:r>
            <a:r>
              <a:rPr lang="en-US" sz="2000" b="1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2000" b="1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</a:t>
            </a:r>
            <a:endParaRPr lang="en-US" sz="1600" b="1" dirty="0">
              <a:solidFill>
                <a:srgbClr val="2038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8FC7B-CABC-4A02-8A83-9D2C8555F4E8}" type="slidenum">
              <a:rPr lang="en-US" smtClean="0"/>
              <a:t>11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13409" y="3260440"/>
            <a:ext cx="232348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Peningkatan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produktivitas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/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daya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saing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SDM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Bidang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Pendidikan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  <a:sym typeface="Wingdings" panose="05000000000000000000" pitchFamily="2" charset="2"/>
              </a:rPr>
              <a:t>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perluasan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akses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pendidikan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peningkatan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skill,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enterpreneurship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penguasaan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ICT,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dukungan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kegiatan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penelitian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Bidang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Kesehatan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  <a:sym typeface="Wingdings" panose="05000000000000000000" pitchFamily="2" charset="2"/>
              </a:rPr>
              <a:t>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percepatan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pengurangan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stunting,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penguatan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promotif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preventif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melanjutkan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program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jaminan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kesehatan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nasional</a:t>
            </a:r>
            <a:endParaRPr lang="en-US" sz="1100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59022" y="3244082"/>
            <a:ext cx="200623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Mengakselerasi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pengentasan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kemiskinan</a:t>
            </a:r>
            <a:endParaRPr lang="en-US" sz="1100" dirty="0">
              <a:latin typeface="Segoe UI" charset="0"/>
              <a:ea typeface="Segoe UI" charset="0"/>
              <a:cs typeface="Segoe UI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Peningkatan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akurasi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data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perbaikan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mekanisme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penyaluran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Sinergi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/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sinkronisasi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antar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program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Subsidi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yang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tepat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sasaran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efektif</a:t>
            </a:r>
            <a:endParaRPr lang="en-US" sz="1100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216609" y="3292556"/>
            <a:ext cx="19084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Stabilitas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ekonomi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keamanan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politik</a:t>
            </a:r>
            <a:endParaRPr lang="en-US" sz="1100" dirty="0">
              <a:latin typeface="Segoe UI" charset="0"/>
              <a:ea typeface="Segoe UI" charset="0"/>
              <a:cs typeface="Segoe UI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Mitigasi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risiko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bencana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pelestarian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lingkungan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pengembangan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EBT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Penguatan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fiscal buffer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485834" y="3260440"/>
            <a:ext cx="2222837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Mendorong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efektivitas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birokrasi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  <a:sym typeface="Wingdings"/>
              </a:rPr>
              <a:t>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produktivitas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integritas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&amp;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pelayanan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publik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Menjaga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tingkat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kesejahteraan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aparatur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pensiunan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(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antisipasi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reformasi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pensiun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Birokrasi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yang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berbasis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kemajuan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ICT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063141" y="3260440"/>
            <a:ext cx="214815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Segoe UI" charset="0"/>
                <a:ea typeface="Segoe UI" charset="0"/>
                <a:cs typeface="Segoe UI" charset="0"/>
              </a:rPr>
              <a:t>Meningkatkan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daya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saing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investasi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ekspor</a:t>
            </a:r>
            <a:endParaRPr lang="en-US" sz="1100" dirty="0">
              <a:latin typeface="Segoe UI" charset="0"/>
              <a:ea typeface="Segoe UI" charset="0"/>
              <a:cs typeface="Segoe UI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Mendukung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tranformasi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industrialisasi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(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konektivitas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pangan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energi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air)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antisipasi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masalah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sosial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perkotaan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(air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bersih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sanitasi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pengelolaan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sampah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, &amp;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transportasi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massal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)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Mendorong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K/L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menggunakan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skema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pembiayaan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kreatif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(KPBU: VGF </a:t>
            </a:r>
            <a:r>
              <a:rPr lang="en-US" sz="1100" dirty="0" err="1">
                <a:latin typeface="Segoe UI" charset="0"/>
                <a:ea typeface="Segoe UI" charset="0"/>
                <a:cs typeface="Segoe UI" charset="0"/>
              </a:rPr>
              <a:t>atau</a:t>
            </a:r>
            <a:r>
              <a:rPr lang="en-US" sz="1100" dirty="0">
                <a:latin typeface="Segoe UI" charset="0"/>
                <a:ea typeface="Segoe UI" charset="0"/>
                <a:cs typeface="Segoe UI" charset="0"/>
              </a:rPr>
              <a:t> AP)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19927" y="2461558"/>
            <a:ext cx="1343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SDM yang</a:t>
            </a:r>
          </a:p>
          <a:p>
            <a:pPr lvl="0"/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berkualitas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23939" y="2445201"/>
            <a:ext cx="224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Penguatan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</a:t>
            </a:r>
          </a:p>
          <a:p>
            <a:pPr lvl="0"/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Perlindungan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71112" y="2461559"/>
            <a:ext cx="16690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Akselerasi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Pembangunan</a:t>
            </a:r>
          </a:p>
          <a:p>
            <a:pPr lvl="0"/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Infrasruktur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49738" y="2461559"/>
            <a:ext cx="2068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Birokrasi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melayani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korupsi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231455" y="2461559"/>
            <a:ext cx="2068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Antisipasi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Ketidakpastian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3" y="1408983"/>
            <a:ext cx="1316736" cy="98755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26" y="1441901"/>
            <a:ext cx="1420368" cy="87172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47" y="1441901"/>
            <a:ext cx="1441094" cy="95463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23" b="16502"/>
          <a:stretch/>
        </p:blipFill>
        <p:spPr>
          <a:xfrm>
            <a:off x="7729178" y="1441901"/>
            <a:ext cx="1198115" cy="105362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55" y="1489450"/>
            <a:ext cx="1194816" cy="859536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189488" y="262070"/>
            <a:ext cx="9518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127"/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Mendukung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 prioritas pembangunan &amp; penyelenggaraan Pemerintah </a:t>
            </a:r>
            <a:r>
              <a:rPr lang="id-ID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</a:t>
            </a:r>
            <a:r>
              <a:rPr lang="id-ID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47"/>
          <p:cNvSpPr txBox="1"/>
          <p:nvPr/>
        </p:nvSpPr>
        <p:spPr>
          <a:xfrm>
            <a:off x="449753" y="5537987"/>
            <a:ext cx="1823209" cy="285213"/>
          </a:xfrm>
          <a:prstGeom prst="rect">
            <a:avLst/>
          </a:prstGeom>
          <a:solidFill>
            <a:srgbClr val="DF5A56"/>
          </a:solidFill>
        </p:spPr>
        <p:txBody>
          <a:bodyPr wrap="square" rtlCol="0" anchor="ctr">
            <a:noAutofit/>
          </a:bodyPr>
          <a:lstStyle/>
          <a:p>
            <a:pPr lvl="0"/>
            <a:r>
              <a:rPr lang="en-US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Anggaran</a:t>
            </a:r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Pendidikan</a:t>
            </a:r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Rp50</a:t>
            </a:r>
            <a:r>
              <a:rPr lang="id-ID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8,1</a:t>
            </a:r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</a:t>
            </a:r>
          </a:p>
        </p:txBody>
      </p:sp>
      <p:sp>
        <p:nvSpPr>
          <p:cNvPr id="75" name="TextBox 47"/>
          <p:cNvSpPr txBox="1"/>
          <p:nvPr/>
        </p:nvSpPr>
        <p:spPr>
          <a:xfrm>
            <a:off x="449753" y="5868187"/>
            <a:ext cx="1823209" cy="285213"/>
          </a:xfrm>
          <a:prstGeom prst="rect">
            <a:avLst/>
          </a:prstGeom>
          <a:solidFill>
            <a:srgbClr val="DF5A56"/>
          </a:solidFill>
        </p:spPr>
        <p:txBody>
          <a:bodyPr wrap="square" rtlCol="0" anchor="ctr">
            <a:noAutofit/>
          </a:bodyPr>
          <a:lstStyle/>
          <a:p>
            <a:r>
              <a:rPr lang="id-ID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Anggaran Kesehatan</a:t>
            </a:r>
            <a:r>
              <a:rPr lang="en-A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Rp132,2 T</a:t>
            </a:r>
            <a:endParaRPr lang="en-US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47"/>
          <p:cNvSpPr txBox="1"/>
          <p:nvPr/>
        </p:nvSpPr>
        <p:spPr>
          <a:xfrm>
            <a:off x="2907662" y="5090741"/>
            <a:ext cx="1945597" cy="285213"/>
          </a:xfrm>
          <a:prstGeom prst="rect">
            <a:avLst/>
          </a:prstGeom>
          <a:solidFill>
            <a:srgbClr val="DF5A56"/>
          </a:solidFill>
        </p:spPr>
        <p:txBody>
          <a:bodyPr wrap="square" rtlCol="0" anchor="ctr">
            <a:noAutofit/>
          </a:bodyPr>
          <a:lstStyle/>
          <a:p>
            <a:r>
              <a:rPr lang="id-ID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Anggran </a:t>
            </a:r>
            <a:r>
              <a:rPr lang="en-AU" sz="9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Perlindungan</a:t>
            </a:r>
            <a:r>
              <a:rPr lang="en-A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9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</a:t>
            </a:r>
            <a:r>
              <a:rPr lang="en-A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</a:t>
            </a:r>
            <a:r>
              <a:rPr lang="en-A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id-ID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</a:t>
            </a:r>
            <a:r>
              <a:rPr lang="en-A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id-ID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T</a:t>
            </a:r>
            <a:endParaRPr lang="en-US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47"/>
          <p:cNvSpPr txBox="1"/>
          <p:nvPr/>
        </p:nvSpPr>
        <p:spPr>
          <a:xfrm>
            <a:off x="7684514" y="5085598"/>
            <a:ext cx="1922623" cy="285213"/>
          </a:xfrm>
          <a:prstGeom prst="rect">
            <a:avLst/>
          </a:prstGeom>
          <a:solidFill>
            <a:srgbClr val="DF5A56"/>
          </a:solidFill>
        </p:spPr>
        <p:txBody>
          <a:bodyPr wrap="square" rtlCol="0" anchor="ctr">
            <a:noAutofit/>
          </a:bodyPr>
          <a:lstStyle/>
          <a:p>
            <a:r>
              <a:rPr lang="id-ID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Anggaran Birokrasi</a:t>
            </a:r>
            <a:r>
              <a:rPr lang="en-A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Rp261,3 T</a:t>
            </a:r>
            <a:endParaRPr lang="en-US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47"/>
          <p:cNvSpPr txBox="1"/>
          <p:nvPr/>
        </p:nvSpPr>
        <p:spPr>
          <a:xfrm>
            <a:off x="5194371" y="5868186"/>
            <a:ext cx="2154192" cy="285213"/>
          </a:xfrm>
          <a:prstGeom prst="rect">
            <a:avLst/>
          </a:prstGeom>
          <a:solidFill>
            <a:srgbClr val="DF5A56"/>
          </a:solidFill>
        </p:spPr>
        <p:txBody>
          <a:bodyPr wrap="square" rtlCol="0" anchor="ctr">
            <a:noAutofit/>
          </a:bodyPr>
          <a:lstStyle/>
          <a:p>
            <a:r>
              <a:rPr lang="id-ID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Anggaran Infrastruktur</a:t>
            </a:r>
            <a:r>
              <a:rPr lang="en-A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Rp423,3 T</a:t>
            </a:r>
            <a:endParaRPr lang="en-US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0" y="0"/>
            <a:ext cx="213409" cy="1156688"/>
          </a:xfrm>
          <a:prstGeom prst="rect">
            <a:avLst/>
          </a:prstGeom>
          <a:solidFill>
            <a:srgbClr val="DF5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213"/>
          <p:cNvSpPr/>
          <p:nvPr/>
        </p:nvSpPr>
        <p:spPr>
          <a:xfrm>
            <a:off x="331283" y="-267730"/>
            <a:ext cx="4611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4127"/>
            <a:r>
              <a:rPr lang="en-US" sz="9600" b="1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8000" b="1" dirty="0">
              <a:solidFill>
                <a:srgbClr val="2038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281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-107911" y="1121228"/>
          <a:ext cx="11880812" cy="337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8FC7B-CABC-4A02-8A83-9D2C8555F4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2019" y="5334763"/>
            <a:ext cx="303923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d-ID" sz="1400" b="1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M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endukung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birokrasi</a:t>
            </a:r>
            <a:r>
              <a:rPr lang="id-ID" sz="1400" b="1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nb-NO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yang efisien, melayani, dan bebas dari korupsi</a:t>
            </a:r>
            <a:r>
              <a:rPr lang="id-ID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, serta menjaga tingkat kesejahteraan aparatur negara/pensiun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9524" y="5370398"/>
            <a:ext cx="241544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b="1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Penajaman</a:t>
            </a:r>
            <a:r>
              <a:rPr lang="sv-SE" sz="1400" b="1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belanja barang</a:t>
            </a:r>
            <a:r>
              <a:rPr lang="id-ID" sz="1400" b="1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sv-SE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terutama belanja barang non-operasional</a:t>
            </a:r>
            <a:endParaRPr lang="id-ID" sz="1400" dirty="0">
              <a:solidFill>
                <a:schemeClr val="bg2">
                  <a:lumMod val="25000"/>
                </a:scheme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19436" y="5370398"/>
            <a:ext cx="236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d-ID" sz="1400" b="1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Penguatan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bantuan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sosial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id-ID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agar lebih tepat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s</a:t>
            </a:r>
            <a:r>
              <a:rPr lang="id-ID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asaran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7389" y="5368735"/>
            <a:ext cx="2960795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d-ID" sz="1400" b="1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Penguatan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belanja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modal</a:t>
            </a:r>
            <a:r>
              <a:rPr lang="id-ID" sz="1400" b="1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untuk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id-ID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meningkatkan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kapasitas</a:t>
            </a:r>
            <a:r>
              <a:rPr lang="id-ID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produksi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konektivitas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antarwilayah</a:t>
            </a:r>
            <a:endParaRPr lang="id-ID" sz="1400" dirty="0">
              <a:solidFill>
                <a:schemeClr val="bg2">
                  <a:lumMod val="25000"/>
                </a:scheme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4655" y="4335985"/>
            <a:ext cx="3528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dirty="0">
                <a:latin typeface="Century Gothic" panose="020B0502020202020204" pitchFamily="34" charset="0"/>
              </a:rPr>
              <a:t>*) Tidak termasuk BLU Kelapa Sawit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1366" y="3947104"/>
            <a:ext cx="477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*)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175" y="506669"/>
            <a:ext cx="10144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d</a:t>
            </a:r>
            <a:r>
              <a:rPr lang="id-ID" sz="20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iarahkan untuk lebih efisien, efektif, melayani, dan memberikan dorongan terhadap pertumbuhan ekonomi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3675" y="35690"/>
            <a:ext cx="4777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err="1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B</a:t>
            </a:r>
            <a:r>
              <a:rPr lang="en-US" sz="3200" b="1" dirty="0" err="1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elanja</a:t>
            </a:r>
            <a:r>
              <a:rPr lang="en-US" sz="3200" b="1" dirty="0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 K/L </a:t>
            </a:r>
            <a:r>
              <a:rPr lang="en-US" sz="3200" b="1" dirty="0" err="1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tahun</a:t>
            </a:r>
            <a:r>
              <a:rPr lang="en-US" sz="3200" b="1" dirty="0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 2020</a:t>
            </a:r>
            <a:r>
              <a:rPr lang="id-ID" sz="3200" b="1" dirty="0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endParaRPr lang="en-US" sz="3200" b="1" dirty="0"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7" y="4551429"/>
            <a:ext cx="616576" cy="616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3" y="4559731"/>
            <a:ext cx="900470" cy="900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115" y="4765183"/>
            <a:ext cx="642189" cy="642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18" y="4662225"/>
            <a:ext cx="695482" cy="6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349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8"/>
          <p:cNvGrpSpPr/>
          <p:nvPr/>
        </p:nvGrpSpPr>
        <p:grpSpPr>
          <a:xfrm>
            <a:off x="9532807" y="8737304"/>
            <a:ext cx="373042" cy="2546472"/>
            <a:chOff x="2657022" y="3685304"/>
            <a:chExt cx="291992" cy="1656718"/>
          </a:xfrm>
        </p:grpSpPr>
        <p:grpSp>
          <p:nvGrpSpPr>
            <p:cNvPr id="139" name="Group 19"/>
            <p:cNvGrpSpPr/>
            <p:nvPr/>
          </p:nvGrpSpPr>
          <p:grpSpPr>
            <a:xfrm>
              <a:off x="2657022" y="3685304"/>
              <a:ext cx="291992" cy="1656718"/>
              <a:chOff x="2211500" y="3559628"/>
              <a:chExt cx="298316" cy="1856433"/>
            </a:xfrm>
          </p:grpSpPr>
          <p:cxnSp>
            <p:nvCxnSpPr>
              <p:cNvPr id="3145752" name="Straight Connector 21"/>
              <p:cNvCxnSpPr>
                <a:cxnSpLocks/>
              </p:cNvCxnSpPr>
              <p:nvPr/>
            </p:nvCxnSpPr>
            <p:spPr>
              <a:xfrm flipV="1">
                <a:off x="2211500" y="3559628"/>
                <a:ext cx="0" cy="1856433"/>
              </a:xfrm>
              <a:prstGeom prst="line">
                <a:avLst/>
              </a:prstGeom>
              <a:ln w="9525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3" name="Straight Connector 22"/>
              <p:cNvCxnSpPr>
                <a:cxnSpLocks/>
              </p:cNvCxnSpPr>
              <p:nvPr/>
            </p:nvCxnSpPr>
            <p:spPr>
              <a:xfrm flipH="1">
                <a:off x="2211501" y="3559628"/>
                <a:ext cx="298315" cy="0"/>
              </a:xfrm>
              <a:prstGeom prst="line">
                <a:avLst/>
              </a:prstGeom>
              <a:ln w="9525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45754" name="Straight Connector 20"/>
            <p:cNvCxnSpPr>
              <a:cxnSpLocks/>
            </p:cNvCxnSpPr>
            <p:nvPr/>
          </p:nvCxnSpPr>
          <p:spPr>
            <a:xfrm flipH="1">
              <a:off x="2657023" y="5342022"/>
              <a:ext cx="291991" cy="0"/>
            </a:xfrm>
            <a:prstGeom prst="line">
              <a:avLst/>
            </a:prstGeom>
            <a:ln w="9525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84" name="Rectangle 58"/>
          <p:cNvSpPr/>
          <p:nvPr/>
        </p:nvSpPr>
        <p:spPr>
          <a:xfrm>
            <a:off x="207075" y="72535"/>
            <a:ext cx="6320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Belanja </a:t>
            </a:r>
            <a:r>
              <a:rPr lang="id-ID" sz="3200" b="1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Pemerintah Pusat</a:t>
            </a:r>
            <a:endParaRPr lang="id-ID" sz="3200" b="1" dirty="0">
              <a:solidFill>
                <a:srgbClr val="203864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048885" name="Rectangle 68"/>
          <p:cNvSpPr/>
          <p:nvPr/>
        </p:nvSpPr>
        <p:spPr>
          <a:xfrm>
            <a:off x="10220275" y="9130855"/>
            <a:ext cx="25035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Naik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Rp</a:t>
            </a:r>
            <a:r>
              <a:rPr lang="id-ID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29,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  <a:r>
              <a:rPr lang="id-ID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dari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050" i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outlook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2017</a:t>
            </a:r>
          </a:p>
        </p:txBody>
      </p:sp>
      <p:sp>
        <p:nvSpPr>
          <p:cNvPr id="1048886" name="Rectangle 69"/>
          <p:cNvSpPr/>
          <p:nvPr/>
        </p:nvSpPr>
        <p:spPr>
          <a:xfrm>
            <a:off x="10199381" y="9970414"/>
            <a:ext cx="25035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Naik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Rp13</a:t>
            </a:r>
            <a:r>
              <a:rPr lang="id-ID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,5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T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dari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050" i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outlook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2017</a:t>
            </a:r>
          </a:p>
        </p:txBody>
      </p:sp>
      <p:sp>
        <p:nvSpPr>
          <p:cNvPr id="1048887" name="Rectangle 70"/>
          <p:cNvSpPr/>
          <p:nvPr/>
        </p:nvSpPr>
        <p:spPr>
          <a:xfrm>
            <a:off x="10178487" y="10848073"/>
            <a:ext cx="25035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turun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Rp</a:t>
            </a:r>
            <a:r>
              <a:rPr lang="id-ID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  <a:r>
              <a:rPr lang="id-ID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  <a:r>
              <a:rPr lang="id-ID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dari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050" i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outlook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2017</a:t>
            </a:r>
          </a:p>
        </p:txBody>
      </p:sp>
      <p:sp>
        <p:nvSpPr>
          <p:cNvPr id="1048888" name="Slide Number Placeholder 55"/>
          <p:cNvSpPr txBox="1"/>
          <p:nvPr/>
        </p:nvSpPr>
        <p:spPr>
          <a:xfrm>
            <a:off x="11517688" y="612170"/>
            <a:ext cx="7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i="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2ACD8-5FC8-6D40-82BE-5577DBB4EE6E}" type="slidenum">
              <a:rPr lang="en-US" sz="900" smtClean="0"/>
              <a:t>13</a:t>
            </a:fld>
            <a:endParaRPr lang="en-US" sz="900"/>
          </a:p>
        </p:txBody>
      </p:sp>
      <p:sp>
        <p:nvSpPr>
          <p:cNvPr id="1048899" name="Rectangle 50"/>
          <p:cNvSpPr/>
          <p:nvPr/>
        </p:nvSpPr>
        <p:spPr>
          <a:xfrm>
            <a:off x="13161863" y="1605898"/>
            <a:ext cx="10278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9600" b="1" dirty="0">
                <a:solidFill>
                  <a:srgbClr val="20386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id-ID" sz="9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8FC7B-CABC-4A02-8A83-9D2C8555F4E8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1" y="1492454"/>
            <a:ext cx="5209638" cy="4748347"/>
          </a:xfrm>
          <a:prstGeom prst="rect">
            <a:avLst/>
          </a:prstGeom>
        </p:spPr>
      </p:pic>
      <p:sp>
        <p:nvSpPr>
          <p:cNvPr id="35" name="Rectangle 58"/>
          <p:cNvSpPr/>
          <p:nvPr/>
        </p:nvSpPr>
        <p:spPr>
          <a:xfrm>
            <a:off x="207075" y="547984"/>
            <a:ext cx="8340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diarahkan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untuk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mendukung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 </a:t>
            </a:r>
            <a:r>
              <a:rPr lang="id-ID" sz="2400" b="1" dirty="0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peningkatan kualitas 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SDM </a:t>
            </a:r>
            <a:r>
              <a:rPr lang="en-US" sz="2400" b="1" dirty="0" err="1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dan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 </a:t>
            </a:r>
            <a:r>
              <a:rPr lang="id-ID" sz="2400" b="1" dirty="0">
                <a:solidFill>
                  <a:srgbClr val="0070C0"/>
                </a:solidFill>
                <a:latin typeface="Century Gothic" panose="020B0502020202020204" pitchFamily="34" charset="0"/>
                <a:ea typeface="Tahoma" charset="0"/>
                <a:cs typeface="Tahoma" charset="0"/>
              </a:rPr>
              <a:t>beberapa kegiatan strategis</a:t>
            </a:r>
          </a:p>
        </p:txBody>
      </p:sp>
      <p:sp>
        <p:nvSpPr>
          <p:cNvPr id="28" name="Rectangle 132"/>
          <p:cNvSpPr/>
          <p:nvPr/>
        </p:nvSpPr>
        <p:spPr>
          <a:xfrm>
            <a:off x="6393027" y="1042926"/>
            <a:ext cx="5713850" cy="299312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1600" b="1" dirty="0" err="1">
                <a:latin typeface="Segoe UI" charset="0"/>
                <a:ea typeface="Segoe UI" charset="0"/>
                <a:cs typeface="Segoe UI" charset="0"/>
              </a:rPr>
              <a:t>Peningkatan</a:t>
            </a:r>
            <a:r>
              <a:rPr lang="en-US" sz="16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b="1" dirty="0" err="1">
                <a:latin typeface="Segoe UI" charset="0"/>
                <a:ea typeface="Segoe UI" charset="0"/>
                <a:cs typeface="Segoe UI" charset="0"/>
              </a:rPr>
              <a:t>kualitas</a:t>
            </a:r>
            <a:r>
              <a:rPr lang="en-US" sz="1600" b="1" dirty="0">
                <a:latin typeface="Segoe UI" charset="0"/>
                <a:ea typeface="Segoe UI" charset="0"/>
                <a:cs typeface="Segoe UI" charset="0"/>
              </a:rPr>
              <a:t> SDM </a:t>
            </a:r>
          </a:p>
          <a:p>
            <a:pPr lvl="1">
              <a:spcBef>
                <a:spcPts val="300"/>
              </a:spcBef>
            </a:pPr>
            <a:endParaRPr lang="en-US" sz="1500" b="1" dirty="0">
              <a:latin typeface="Segoe UI" charset="0"/>
              <a:ea typeface="Segoe UI" charset="0"/>
              <a:cs typeface="Segoe UI" charset="0"/>
            </a:endParaRPr>
          </a:p>
          <a:p>
            <a:pPr lvl="1">
              <a:spcBef>
                <a:spcPts val="300"/>
              </a:spcBef>
            </a:pPr>
            <a:r>
              <a:rPr lang="sv-SE" sz="1200" dirty="0">
                <a:latin typeface="Segoe UI" charset="0"/>
                <a:ea typeface="Segoe UI" charset="0"/>
                <a:cs typeface="Segoe UI" charset="0"/>
              </a:rPr>
              <a:t>	 </a:t>
            </a:r>
            <a:r>
              <a:rPr lang="sv-SE" sz="1400" b="1" dirty="0">
                <a:latin typeface="Segoe UI" charset="0"/>
                <a:ea typeface="Segoe UI" charset="0"/>
                <a:cs typeface="Segoe UI" charset="0"/>
              </a:rPr>
              <a:t>KIP Kuliah</a:t>
            </a:r>
          </a:p>
          <a:p>
            <a:pPr marL="966788" lvl="1">
              <a:spcBef>
                <a:spcPts val="300"/>
              </a:spcBef>
              <a:spcAft>
                <a:spcPts val="600"/>
              </a:spcAft>
            </a:pPr>
            <a:r>
              <a:rPr lang="sv-SE" sz="1400" dirty="0">
                <a:latin typeface="Segoe UI" charset="0"/>
                <a:ea typeface="Segoe UI" charset="0"/>
                <a:cs typeface="Segoe UI" charset="0"/>
              </a:rPr>
              <a:t>mendukung kelanjutan pendidikan</a:t>
            </a:r>
            <a:r>
              <a:rPr lang="id-ID" sz="14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sv-SE" sz="1400" dirty="0">
                <a:latin typeface="Segoe UI" charset="0"/>
                <a:ea typeface="Segoe UI" charset="0"/>
                <a:cs typeface="Segoe UI" charset="0"/>
              </a:rPr>
              <a:t>masyarakat miskin ke jenjang</a:t>
            </a:r>
            <a:r>
              <a:rPr lang="id-ID" sz="14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sv-SE" sz="1400" dirty="0">
                <a:latin typeface="Segoe UI" charset="0"/>
                <a:ea typeface="Segoe UI" charset="0"/>
                <a:cs typeface="Segoe UI" charset="0"/>
              </a:rPr>
              <a:t>yang lebih tingg</a:t>
            </a:r>
            <a:r>
              <a:rPr lang="id-ID" sz="1400" dirty="0">
                <a:latin typeface="Segoe UI" charset="0"/>
                <a:ea typeface="Segoe UI" charset="0"/>
                <a:cs typeface="Segoe UI" charset="0"/>
              </a:rPr>
              <a:t>i</a:t>
            </a:r>
          </a:p>
          <a:p>
            <a:pPr marL="966788" lvl="1">
              <a:spcBef>
                <a:spcPts val="300"/>
              </a:spcBef>
            </a:pPr>
            <a:r>
              <a:rPr lang="en-US" sz="1400" b="1" dirty="0" err="1">
                <a:latin typeface="Segoe UI" charset="0"/>
                <a:ea typeface="Segoe UI" charset="0"/>
                <a:cs typeface="Segoe UI" charset="0"/>
              </a:rPr>
              <a:t>Kartu</a:t>
            </a:r>
            <a:r>
              <a:rPr lang="en-US" sz="14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400" b="1" dirty="0" err="1">
                <a:latin typeface="Segoe UI" charset="0"/>
                <a:ea typeface="Segoe UI" charset="0"/>
                <a:cs typeface="Segoe UI" charset="0"/>
              </a:rPr>
              <a:t>Pra</a:t>
            </a:r>
            <a:r>
              <a:rPr lang="en-US" sz="14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400" b="1" dirty="0" err="1">
                <a:latin typeface="Segoe UI" charset="0"/>
                <a:ea typeface="Segoe UI" charset="0"/>
                <a:cs typeface="Segoe UI" charset="0"/>
              </a:rPr>
              <a:t>Kerja</a:t>
            </a:r>
            <a:endParaRPr lang="en-US" sz="1400" b="1" dirty="0">
              <a:latin typeface="Segoe UI" charset="0"/>
              <a:ea typeface="Segoe UI" charset="0"/>
              <a:cs typeface="Segoe UI" charset="0"/>
            </a:endParaRPr>
          </a:p>
          <a:p>
            <a:pPr marL="966788" lvl="1">
              <a:spcBef>
                <a:spcPts val="300"/>
              </a:spcBef>
              <a:spcAft>
                <a:spcPts val="600"/>
              </a:spcAft>
            </a:pPr>
            <a:r>
              <a:rPr lang="id-ID" sz="1400" dirty="0">
                <a:latin typeface="Segoe UI" charset="0"/>
                <a:ea typeface="Segoe UI" charset="0"/>
                <a:cs typeface="Segoe UI" charset="0"/>
              </a:rPr>
              <a:t>untuk Peningkatan Produktivitas</a:t>
            </a:r>
            <a:br>
              <a:rPr lang="id-ID" sz="1400" dirty="0">
                <a:latin typeface="Segoe UI" charset="0"/>
                <a:ea typeface="Segoe UI" charset="0"/>
                <a:cs typeface="Segoe UI" charset="0"/>
              </a:rPr>
            </a:br>
            <a:r>
              <a:rPr lang="id-ID" sz="1400" dirty="0">
                <a:latin typeface="Segoe UI" charset="0"/>
                <a:ea typeface="Segoe UI" charset="0"/>
                <a:cs typeface="Segoe UI" charset="0"/>
              </a:rPr>
              <a:t>Bagi Pencari Kerja </a:t>
            </a:r>
            <a:endParaRPr lang="en-US" sz="1400" dirty="0">
              <a:latin typeface="Segoe UI" charset="0"/>
              <a:ea typeface="Segoe UI" charset="0"/>
              <a:cs typeface="Segoe UI" charset="0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Segoe UI" charset="0"/>
                <a:ea typeface="Segoe UI" charset="0"/>
                <a:cs typeface="Segoe UI" charset="0"/>
              </a:rPr>
              <a:t>Keberlanjutan</a:t>
            </a:r>
            <a:r>
              <a:rPr lang="en-US" sz="15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b="1" dirty="0" err="1">
                <a:latin typeface="Segoe UI" charset="0"/>
                <a:ea typeface="Segoe UI" charset="0"/>
                <a:cs typeface="Segoe UI" charset="0"/>
              </a:rPr>
              <a:t>penyediaan</a:t>
            </a:r>
            <a:r>
              <a:rPr lang="en-US" sz="15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b="1" dirty="0" err="1">
                <a:latin typeface="Segoe UI" charset="0"/>
                <a:ea typeface="Segoe UI" charset="0"/>
                <a:cs typeface="Segoe UI" charset="0"/>
              </a:rPr>
              <a:t>layanan</a:t>
            </a:r>
            <a:r>
              <a:rPr lang="en-US" sz="15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b="1" dirty="0" err="1">
                <a:latin typeface="Segoe UI" charset="0"/>
                <a:ea typeface="Segoe UI" charset="0"/>
                <a:cs typeface="Segoe UI" charset="0"/>
              </a:rPr>
              <a:t>kesehatan</a:t>
            </a:r>
            <a:r>
              <a:rPr lang="en-US" sz="15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(</a:t>
            </a:r>
            <a:r>
              <a:rPr lang="en-US" sz="1500" dirty="0" err="1">
                <a:latin typeface="Segoe UI" charset="0"/>
                <a:ea typeface="Segoe UI" charset="0"/>
                <a:cs typeface="Segoe UI" charset="0"/>
              </a:rPr>
              <a:t>kenaikan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dirty="0" err="1">
                <a:latin typeface="Segoe UI" charset="0"/>
                <a:ea typeface="Segoe UI" charset="0"/>
                <a:cs typeface="Segoe UI" charset="0"/>
              </a:rPr>
              <a:t>besaran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dirty="0" err="1">
                <a:latin typeface="Segoe UI" charset="0"/>
                <a:ea typeface="Segoe UI" charset="0"/>
                <a:cs typeface="Segoe UI" charset="0"/>
              </a:rPr>
              <a:t>bantuan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dirty="0" err="1">
                <a:latin typeface="Segoe UI" charset="0"/>
                <a:ea typeface="Segoe UI" charset="0"/>
                <a:cs typeface="Segoe UI" charset="0"/>
              </a:rPr>
              <a:t>iuran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6090" y="3805022"/>
            <a:ext cx="5700787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1600" b="1" dirty="0" err="1">
                <a:latin typeface="Segoe UI" charset="0"/>
                <a:ea typeface="Segoe UI" charset="0"/>
                <a:cs typeface="Segoe UI" charset="0"/>
              </a:rPr>
              <a:t>Penguatan</a:t>
            </a:r>
            <a:r>
              <a:rPr lang="en-US" sz="16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b="1" dirty="0" err="1">
                <a:latin typeface="Segoe UI" charset="0"/>
                <a:ea typeface="Segoe UI" charset="0"/>
                <a:cs typeface="Segoe UI" charset="0"/>
              </a:rPr>
              <a:t>Perlindungan</a:t>
            </a:r>
            <a:r>
              <a:rPr lang="en-US" sz="16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b="1" dirty="0" err="1">
                <a:latin typeface="Segoe UI" charset="0"/>
                <a:ea typeface="Segoe UI" charset="0"/>
                <a:cs typeface="Segoe UI" charset="0"/>
              </a:rPr>
              <a:t>Sosial</a:t>
            </a:r>
            <a:endParaRPr lang="en-US" sz="1600" b="1" dirty="0">
              <a:latin typeface="Segoe UI" charset="0"/>
              <a:ea typeface="Segoe UI" charset="0"/>
              <a:cs typeface="Segoe UI" charset="0"/>
            </a:endParaRPr>
          </a:p>
          <a:p>
            <a:pPr marL="915988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Segoe UI" charset="0"/>
                <a:ea typeface="Segoe UI" charset="0"/>
                <a:cs typeface="Segoe UI" charset="0"/>
              </a:rPr>
              <a:t>Peningkatan</a:t>
            </a:r>
            <a:r>
              <a:rPr lang="en-US" sz="15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b="1" dirty="0" err="1">
                <a:latin typeface="Segoe UI" charset="0"/>
                <a:ea typeface="Segoe UI" charset="0"/>
                <a:cs typeface="Segoe UI" charset="0"/>
              </a:rPr>
              <a:t>akses</a:t>
            </a:r>
            <a:r>
              <a:rPr lang="en-US" sz="15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b="1" dirty="0" err="1">
                <a:latin typeface="Segoe UI" charset="0"/>
                <a:ea typeface="Segoe UI" charset="0"/>
                <a:cs typeface="Segoe UI" charset="0"/>
              </a:rPr>
              <a:t>pangan</a:t>
            </a:r>
            <a:r>
              <a:rPr lang="en-US" sz="15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(</a:t>
            </a:r>
            <a:r>
              <a:rPr lang="en-US" sz="1500" dirty="0" err="1">
                <a:latin typeface="Segoe UI" charset="0"/>
                <a:ea typeface="Segoe UI" charset="0"/>
                <a:cs typeface="Segoe UI" charset="0"/>
              </a:rPr>
              <a:t>Kartu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dirty="0" err="1">
                <a:latin typeface="Segoe UI" charset="0"/>
                <a:ea typeface="Segoe UI" charset="0"/>
                <a:cs typeface="Segoe UI" charset="0"/>
              </a:rPr>
              <a:t>Sembako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)</a:t>
            </a:r>
          </a:p>
          <a:p>
            <a:endParaRPr lang="en-US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93027" y="4651953"/>
            <a:ext cx="5713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latin typeface="Segoe UI" charset="0"/>
                <a:ea typeface="Segoe UI" charset="0"/>
                <a:cs typeface="Segoe UI" charset="0"/>
              </a:rPr>
              <a:t>Pembangunan </a:t>
            </a:r>
            <a:r>
              <a:rPr lang="en-US" sz="1600" b="1" dirty="0" err="1">
                <a:latin typeface="Segoe UI" charset="0"/>
                <a:ea typeface="Segoe UI" charset="0"/>
                <a:cs typeface="Segoe UI" charset="0"/>
              </a:rPr>
              <a:t>Infrastruktur</a:t>
            </a:r>
            <a:endParaRPr lang="en-US" sz="1600" b="1" dirty="0">
              <a:latin typeface="Segoe UI" charset="0"/>
              <a:ea typeface="Segoe UI" charset="0"/>
              <a:cs typeface="Segoe UI" charset="0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latin typeface="Segoe UI" charset="0"/>
                <a:ea typeface="Segoe UI" charset="0"/>
                <a:cs typeface="Segoe UI" charset="0"/>
              </a:rPr>
              <a:t>Pemerataan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dirty="0" err="1">
                <a:latin typeface="Segoe UI" charset="0"/>
                <a:ea typeface="Segoe UI" charset="0"/>
                <a:cs typeface="Segoe UI" charset="0"/>
              </a:rPr>
              <a:t>pembangunan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dirty="0" err="1">
                <a:latin typeface="Segoe UI" charset="0"/>
                <a:ea typeface="Segoe UI" charset="0"/>
                <a:cs typeface="Segoe UI" charset="0"/>
              </a:rPr>
              <a:t>antar</a:t>
            </a: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500" dirty="0" err="1">
                <a:latin typeface="Segoe UI" charset="0"/>
                <a:ea typeface="Segoe UI" charset="0"/>
                <a:cs typeface="Segoe UI" charset="0"/>
              </a:rPr>
              <a:t>wilayah</a:t>
            </a:r>
            <a:endParaRPr lang="en-US" sz="1500" dirty="0">
              <a:latin typeface="Segoe UI" charset="0"/>
              <a:ea typeface="Segoe UI" charset="0"/>
              <a:cs typeface="Segoe UI" charset="0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charset="0"/>
                <a:ea typeface="Segoe UI" charset="0"/>
                <a:cs typeface="Segoe UI" charset="0"/>
              </a:rPr>
              <a:t>P</a:t>
            </a:r>
            <a:r>
              <a:rPr lang="id-ID" sz="1500" dirty="0">
                <a:latin typeface="Segoe UI" charset="0"/>
                <a:ea typeface="Segoe UI" charset="0"/>
                <a:cs typeface="Segoe UI" charset="0"/>
              </a:rPr>
              <a:t>ercepatan pengembangan 4 destinasi wisata super prioritas</a:t>
            </a:r>
            <a:endParaRPr lang="en-US" sz="1500" dirty="0"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22141" r="51803" b="57142"/>
          <a:stretch/>
        </p:blipFill>
        <p:spPr>
          <a:xfrm>
            <a:off x="6792825" y="1686628"/>
            <a:ext cx="522514" cy="3019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69143" r="50000" b="10442"/>
          <a:stretch/>
        </p:blipFill>
        <p:spPr>
          <a:xfrm>
            <a:off x="6753635" y="2485332"/>
            <a:ext cx="561704" cy="3061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45789" r="61722" b="35281"/>
          <a:stretch/>
        </p:blipFill>
        <p:spPr>
          <a:xfrm>
            <a:off x="6578387" y="4152141"/>
            <a:ext cx="561704" cy="3541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9" y="5630654"/>
            <a:ext cx="703970" cy="6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3903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8FC7B-CABC-4A02-8A83-9D2C8555F4E8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762" y="5073395"/>
            <a:ext cx="2785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A</a:t>
            </a:r>
            <a:r>
              <a:rPr lang="id-ID" sz="2000" b="1" dirty="0" err="1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nggaran</a:t>
            </a:r>
            <a:r>
              <a:rPr lang="id-ID" sz="2000" b="1" dirty="0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 Pendidikan</a:t>
            </a:r>
            <a:endParaRPr lang="en-US" sz="2000" b="1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762" y="3642770"/>
            <a:ext cx="341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diarahkan untuk peningkatan kualitas SDM sebagai bagian mewujudkan kesejahteraan dan keadilan rakyat</a:t>
            </a:r>
          </a:p>
          <a:p>
            <a:endParaRPr lang="en-US" sz="1400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762" y="5273450"/>
            <a:ext cx="3082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DF5A56"/>
                </a:solidFill>
                <a:latin typeface="Segoe UI" charset="0"/>
                <a:ea typeface="Segoe UI" charset="0"/>
                <a:cs typeface="Segoe UI" charset="0"/>
              </a:rPr>
              <a:t>Rp508,1 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762" y="1080531"/>
            <a:ext cx="4190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APBN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untuk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mempersiapkan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generasi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muda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untuk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peningkatan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kualitas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SDM</a:t>
            </a:r>
            <a:endParaRPr lang="en-US" sz="3200" b="1" dirty="0"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17" y="174005"/>
            <a:ext cx="7567295" cy="64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6105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8FC7B-CABC-4A02-8A83-9D2C8555F4E8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762" y="4970364"/>
            <a:ext cx="2765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Investasi</a:t>
            </a:r>
            <a:r>
              <a:rPr lang="en-US" sz="2000" b="1" dirty="0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203864"/>
                </a:solidFill>
                <a:latin typeface="Segoe UI" charset="0"/>
                <a:ea typeface="Segoe UI" charset="0"/>
                <a:cs typeface="Segoe UI" charset="0"/>
              </a:rPr>
              <a:t>Pembiayaan</a:t>
            </a:r>
            <a:endParaRPr lang="en-US" sz="2000" b="1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969" y="3506348"/>
            <a:ext cx="341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diarahkan untuk peningkatan kualitas SDM sebagai bagian mewujudkan kesejahteraan dan keadilan rakyat</a:t>
            </a:r>
          </a:p>
          <a:p>
            <a:endParaRPr lang="en-US" sz="1400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762" y="5170419"/>
            <a:ext cx="2728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DF5A56"/>
                </a:solidFill>
                <a:latin typeface="Segoe UI" charset="0"/>
                <a:ea typeface="Segoe UI" charset="0"/>
                <a:cs typeface="Segoe UI" charset="0"/>
              </a:rPr>
              <a:t>Rp29,0 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141" y="951803"/>
            <a:ext cx="4190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APBN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untuk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mempersiapkan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generasi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muda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untuk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peningkatan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kualitas</a:t>
            </a:r>
            <a:r>
              <a:rPr lang="en-US" sz="32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SDM</a:t>
            </a:r>
            <a:endParaRPr lang="en-US" sz="3200" b="1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8151" y="3446870"/>
            <a:ext cx="308444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 </a:t>
            </a:r>
            <a:r>
              <a:rPr lang="en-ID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Abadi</a:t>
            </a:r>
            <a:r>
              <a:rPr lang="en-ID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Perguruan</a:t>
            </a:r>
            <a:r>
              <a:rPr lang="en-ID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Tinggi Rp5,0 T</a:t>
            </a:r>
            <a:r>
              <a:rPr lang="en-ID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pengembangan SDM dan sarana dan prasarana dalam mewujudkan perguruan tinggi di Indonesia menuju </a:t>
            </a:r>
            <a:r>
              <a:rPr lang="id-ID" sz="1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id-ID" sz="14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</a:t>
            </a:r>
            <a:r>
              <a:rPr lang="id-ID" sz="1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4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</a:t>
            </a:r>
            <a:r>
              <a:rPr lang="id-ID" sz="1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v-SE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8030" y="1138614"/>
            <a:ext cx="36703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DPPN Rp18,0 T</a:t>
            </a:r>
          </a:p>
          <a:p>
            <a:pPr marL="531813" indent="-258763">
              <a:buFont typeface="Wingdings" panose="05000000000000000000" pitchFamily="2" charset="2"/>
              <a:buChar char="Ø"/>
            </a:pPr>
            <a:r>
              <a:rPr lang="en-ID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id-ID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rogram</a:t>
            </a:r>
            <a:r>
              <a:rPr lang="id-ID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beasiswa </a:t>
            </a:r>
            <a:r>
              <a:rPr lang="en-ID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sekitar</a:t>
            </a:r>
            <a:r>
              <a:rPr lang="en-ID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5.000 orang mahasiswa baru</a:t>
            </a:r>
            <a:endParaRPr lang="en-ID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1813" indent="-258763">
              <a:buFont typeface="Wingdings" panose="05000000000000000000" pitchFamily="2" charset="2"/>
              <a:buChar char="Ø"/>
            </a:pPr>
            <a:r>
              <a:rPr lang="id-ID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pembiayaan penerima beasiswa yang masih studi untuk 12.333 orang mahasiswa</a:t>
            </a:r>
            <a:endParaRPr lang="en-ID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1813" indent="-258763">
              <a:buFont typeface="Wingdings" panose="05000000000000000000" pitchFamily="2" charset="2"/>
              <a:buChar char="Ø"/>
            </a:pPr>
            <a:r>
              <a:rPr lang="id-ID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mendanai 104 riset</a:t>
            </a:r>
            <a:endParaRPr lang="en-ID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92" y="1146971"/>
            <a:ext cx="816075" cy="816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88031" y="3355917"/>
            <a:ext cx="34653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 </a:t>
            </a:r>
            <a:r>
              <a:rPr lang="en-ID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Abadi</a:t>
            </a:r>
            <a:r>
              <a:rPr lang="en-ID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Penelitian</a:t>
            </a:r>
            <a:r>
              <a:rPr lang="en-ID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Rp5,0 T</a:t>
            </a:r>
          </a:p>
          <a:p>
            <a:pPr marL="531813" indent="-258763">
              <a:buFont typeface="Wingdings" panose="05000000000000000000" pitchFamily="2" charset="2"/>
              <a:buChar char="Ø"/>
            </a:pP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kuantitas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kualitas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SDM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terkait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riset yang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mampu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berkompetisi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global</a:t>
            </a:r>
          </a:p>
          <a:p>
            <a:pPr marL="531813" indent="-258763">
              <a:buFont typeface="Wingdings" panose="05000000000000000000" pitchFamily="2" charset="2"/>
              <a:buChar char="Ø"/>
            </a:pP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relevansi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produktivitas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riset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pemangku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kepentingan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riset</a:t>
            </a:r>
          </a:p>
          <a:p>
            <a:pPr marL="531813" indent="-258763">
              <a:buFont typeface="Wingdings" panose="05000000000000000000" pitchFamily="2" charset="2"/>
              <a:buChar char="Ø"/>
            </a:pP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kontribusi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riset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pertumbuhan</a:t>
            </a:r>
            <a:r>
              <a:rPr lang="sv-S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ekonomi </a:t>
            </a:r>
            <a:r>
              <a:rPr lang="sv-SE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nasional</a:t>
            </a:r>
            <a:endParaRPr lang="sv-SE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29" y="3273015"/>
            <a:ext cx="857001" cy="8570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75712" y="1138614"/>
            <a:ext cx="28971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 </a:t>
            </a:r>
            <a:r>
              <a:rPr lang="en-ID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Abadi</a:t>
            </a:r>
            <a:r>
              <a:rPr lang="en-ID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Kebudayaan</a:t>
            </a:r>
            <a:r>
              <a:rPr lang="en-ID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Rp1,0 T</a:t>
            </a:r>
            <a:r>
              <a:rPr lang="en-ID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menjamin keberlangsungan upaya pemajuan kebudayaan bagi generasi berikutnya</a:t>
            </a:r>
            <a:endParaRPr lang="en-ID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12" y="1250208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30" y="3434721"/>
            <a:ext cx="711538" cy="7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62068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8FC7B-CABC-4A02-8A83-9D2C8555F4E8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929151"/>
            <a:ext cx="3928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diarahkan untuk peningkatan kualitas SDM sebagai bagian mewujudkan kesejahteraan dan keadilan rakyat</a:t>
            </a:r>
          </a:p>
          <a:p>
            <a:endParaRPr lang="en-US" sz="1400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119843"/>
            <a:ext cx="4302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APBN </a:t>
            </a:r>
            <a:r>
              <a:rPr lang="en-US" sz="28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untuk</a:t>
            </a:r>
            <a:r>
              <a:rPr lang="en-US" sz="28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mempersiapkan</a:t>
            </a:r>
            <a:r>
              <a:rPr lang="en-US" sz="28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generasi</a:t>
            </a:r>
            <a:r>
              <a:rPr lang="en-US" sz="28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muda</a:t>
            </a:r>
            <a:r>
              <a:rPr lang="en-US" sz="28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juga </a:t>
            </a:r>
            <a:r>
              <a:rPr lang="en-US" sz="28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melalui</a:t>
            </a:r>
            <a:r>
              <a:rPr lang="en-US" sz="28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pelatihan</a:t>
            </a:r>
            <a:r>
              <a:rPr lang="en-US" sz="2800" b="1" dirty="0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2F455B"/>
                </a:solidFill>
                <a:latin typeface="Segoe UI" charset="0"/>
                <a:ea typeface="Segoe UI" charset="0"/>
                <a:cs typeface="Segoe UI" charset="0"/>
              </a:rPr>
              <a:t>kerja</a:t>
            </a:r>
            <a:endParaRPr lang="en-US" sz="2800" b="1" dirty="0"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5"/>
          <a:stretch/>
        </p:blipFill>
        <p:spPr>
          <a:xfrm>
            <a:off x="3926230" y="860072"/>
            <a:ext cx="8164170" cy="5092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0" r="80239"/>
          <a:stretch/>
        </p:blipFill>
        <p:spPr>
          <a:xfrm>
            <a:off x="812437" y="3406205"/>
            <a:ext cx="2740011" cy="27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5678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8FC7B-CABC-4A02-8A83-9D2C8555F4E8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7711" y="450675"/>
            <a:ext cx="8939024" cy="584771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>
              <a:defRPr/>
            </a:pPr>
            <a:r>
              <a:rPr lang="id-ID" sz="3200" b="1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200" b="1" dirty="0" err="1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ransfer</a:t>
            </a:r>
            <a:r>
              <a:rPr lang="en-US" sz="3200" b="1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3200" b="1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Daerah </a:t>
            </a:r>
            <a:r>
              <a:rPr lang="en-US" sz="3200" b="1" dirty="0" err="1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3200" b="1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 Desa</a:t>
            </a:r>
            <a:endParaRPr lang="id-ID" sz="2000" i="1" dirty="0">
              <a:solidFill>
                <a:srgbClr val="44546A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611" y="944163"/>
            <a:ext cx="7624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000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 Rp42,5 triliun dari </a:t>
            </a:r>
            <a:r>
              <a:rPr lang="id-ID" sz="2000" i="1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Outlook</a:t>
            </a:r>
            <a:r>
              <a:rPr lang="id-ID" sz="2000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2019 diarahkan untuk :</a:t>
            </a:r>
            <a:endParaRPr lang="id-ID" sz="2000" i="1" dirty="0">
              <a:solidFill>
                <a:srgbClr val="44546A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3963" y="1371571"/>
            <a:ext cx="9014785" cy="335363"/>
            <a:chOff x="682108" y="906780"/>
            <a:chExt cx="9014785" cy="335363"/>
          </a:xfrm>
        </p:grpSpPr>
        <p:sp>
          <p:nvSpPr>
            <p:cNvPr id="7" name="Rounded Rectangle 6"/>
            <p:cNvSpPr/>
            <p:nvPr/>
          </p:nvSpPr>
          <p:spPr>
            <a:xfrm>
              <a:off x="797555" y="952896"/>
              <a:ext cx="3583059" cy="280478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265113" algn="l"/>
                </a:tabLst>
              </a:pPr>
              <a:r>
                <a:rPr lang="id-ID" sz="1400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Perbaikan kualitas layanan dasar publik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72098" y="952896"/>
              <a:ext cx="2168943" cy="280478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265113" algn="l"/>
                </a:tabLst>
              </a:pPr>
              <a:r>
                <a:rPr lang="id-ID" sz="1400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Akselerasi daya saing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942982" y="948587"/>
              <a:ext cx="2753911" cy="280478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265113" algn="l"/>
                </a:tabLst>
              </a:pPr>
              <a:r>
                <a:rPr lang="id-ID" sz="1400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Mendorong belanja produktif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08" y="906780"/>
              <a:ext cx="328230" cy="3282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127" y="910952"/>
              <a:ext cx="328230" cy="32823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632" y="913913"/>
              <a:ext cx="328230" cy="32823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340010" y="2882170"/>
            <a:ext cx="6096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Mempercepat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penyediaan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infrastruktur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publik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b="1" dirty="0" err="1">
                <a:latin typeface="Segoe UI" charset="0"/>
                <a:ea typeface="Segoe UI" charset="0"/>
                <a:cs typeface="Segoe UI" charset="0"/>
              </a:rPr>
              <a:t>penguatan</a:t>
            </a:r>
            <a:r>
              <a:rPr lang="en-US" sz="1600" b="1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b="1" dirty="0" err="1">
                <a:latin typeface="Segoe UI" charset="0"/>
                <a:ea typeface="Segoe UI" charset="0"/>
                <a:cs typeface="Segoe UI" charset="0"/>
              </a:rPr>
              <a:t>kualitas</a:t>
            </a:r>
            <a:r>
              <a:rPr lang="en-US" sz="1600" b="1" dirty="0">
                <a:latin typeface="Segoe UI" charset="0"/>
                <a:ea typeface="Segoe UI" charset="0"/>
                <a:cs typeface="Segoe UI" charset="0"/>
              </a:rPr>
              <a:t> SDM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terutama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melalui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bidang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pendidikan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kesehatan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, air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minum</a:t>
            </a:r>
            <a:r>
              <a:rPr lang="id-ID" sz="16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perlindungan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sosial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konektivitas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antarwilayah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pPr marL="285750" lvl="0" indent="-285750" algn="just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Meningkatkan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daya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saing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melalui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inovasi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kemudahan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berusaha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tata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kelola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pemerintahan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,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dan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kebijakan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insentif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yang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mendukung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iklim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investasi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pPr marL="171450" lvl="0" indent="-171450" algn="just" fontAlgn="base">
              <a:spcAft>
                <a:spcPct val="0"/>
              </a:spcAft>
              <a:buFont typeface="Arial" charset="0"/>
              <a:buChar char="•"/>
              <a:defRPr/>
            </a:pPr>
            <a:endParaRPr lang="en-US" sz="1100" dirty="0">
              <a:latin typeface="Segoe UI" charset="0"/>
              <a:ea typeface="Segoe UI" charset="0"/>
              <a:cs typeface="Segoe UI" charset="0"/>
            </a:endParaRPr>
          </a:p>
          <a:p>
            <a:pPr marL="285750" lvl="0" indent="-285750" algn="just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Meningkatkan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produktivitas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terutama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berorientasi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ekspor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melalui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pengembangan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potensi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ekonomi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1600" dirty="0" err="1">
                <a:latin typeface="Segoe UI" charset="0"/>
                <a:ea typeface="Segoe UI" charset="0"/>
                <a:cs typeface="Segoe UI" charset="0"/>
              </a:rPr>
              <a:t>daerah</a:t>
            </a:r>
            <a:r>
              <a:rPr lang="en-US" sz="1600" dirty="0">
                <a:latin typeface="Segoe UI" charset="0"/>
                <a:ea typeface="Segoe UI" charset="0"/>
                <a:cs typeface="Segoe UI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8" y="2420938"/>
            <a:ext cx="4306799" cy="35507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13817" y="570373"/>
            <a:ext cx="3082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DF5A56"/>
                </a:solidFill>
                <a:latin typeface="Segoe UI" charset="0"/>
                <a:ea typeface="Segoe UI" charset="0"/>
                <a:cs typeface="Segoe UI" charset="0"/>
              </a:rPr>
              <a:t>Rp856,9 T</a:t>
            </a:r>
          </a:p>
        </p:txBody>
      </p:sp>
    </p:spTree>
    <p:extLst>
      <p:ext uri="{BB962C8B-B14F-4D97-AF65-F5344CB8AC3E}">
        <p14:creationId xmlns:p14="http://schemas.microsoft.com/office/powerpoint/2010/main" val="272554123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10229512" y="2598552"/>
            <a:ext cx="1841359" cy="38718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anchor="t">
            <a:noAutofit/>
          </a:bodyPr>
          <a:lstStyle/>
          <a:p>
            <a:pPr marL="182530" indent="-18253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Rata-rata per Desa Rp960,6 juta (2019: Rp933,9 juta)</a:t>
            </a:r>
          </a:p>
          <a:p>
            <a:pPr marL="182530" indent="-18253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v-SE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Mengoptimalkan</a:t>
            </a:r>
            <a:r>
              <a:rPr lang="sv-SE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peran 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APIP p</a:t>
            </a:r>
            <a:r>
              <a:rPr lang="sv-SE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emd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  <a:p>
            <a:pPr marL="182530" indent="-18253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Penguatan kapasitas SDM perangkat desa dan pendamping, serta penguatan monitoring dan evaluasi.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4366" y="312268"/>
            <a:ext cx="8939024" cy="523216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>
              <a:defRPr/>
            </a:pPr>
            <a:r>
              <a:rPr lang="id-ID" sz="2800" b="1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Kebijakan </a:t>
            </a:r>
            <a:r>
              <a:rPr lang="id-ID" sz="2800" b="1" dirty="0" err="1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b="1" dirty="0" err="1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ransfer</a:t>
            </a:r>
            <a:r>
              <a:rPr lang="en-US" sz="2800" b="1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800" b="1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Daerah </a:t>
            </a:r>
            <a:r>
              <a:rPr lang="en-US" sz="2800" b="1" dirty="0" err="1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800" b="1" dirty="0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Dana </a:t>
            </a:r>
            <a:r>
              <a:rPr lang="en-US" sz="2800" b="1" dirty="0" err="1">
                <a:solidFill>
                  <a:srgbClr val="44546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</a:t>
            </a:r>
            <a:endParaRPr lang="id-ID" i="1" dirty="0">
              <a:solidFill>
                <a:srgbClr val="44546A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32607" y="177190"/>
            <a:ext cx="2062512" cy="1098716"/>
            <a:chOff x="9388435" y="31582"/>
            <a:chExt cx="2062511" cy="1098714"/>
          </a:xfrm>
        </p:grpSpPr>
        <p:grpSp>
          <p:nvGrpSpPr>
            <p:cNvPr id="14" name="Group 13"/>
            <p:cNvGrpSpPr/>
            <p:nvPr/>
          </p:nvGrpSpPr>
          <p:grpSpPr>
            <a:xfrm>
              <a:off x="9516139" y="118574"/>
              <a:ext cx="1934807" cy="1011722"/>
              <a:chOff x="9516139" y="107941"/>
              <a:chExt cx="1934807" cy="101172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606503" y="407107"/>
                <a:ext cx="1066311" cy="674703"/>
                <a:chOff x="9627769" y="439006"/>
                <a:chExt cx="1066311" cy="674703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9627769" y="439006"/>
                  <a:ext cx="1012435" cy="4001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id-ID" sz="2000" b="1" dirty="0">
                      <a:solidFill>
                        <a:srgbClr val="C00000"/>
                      </a:solidFill>
                      <a:latin typeface="Tahoma" charset="0"/>
                      <a:ea typeface="Tahoma" charset="0"/>
                      <a:cs typeface="Tahoma" charset="0"/>
                    </a:rPr>
                    <a:t>856,9</a:t>
                  </a:r>
                  <a:endParaRPr lang="en-US" sz="2000" b="1" dirty="0">
                    <a:solidFill>
                      <a:srgbClr val="C00000"/>
                    </a:solidFill>
                    <a:latin typeface="Tahoma" charset="0"/>
                    <a:ea typeface="Tahoma" charset="0"/>
                    <a:cs typeface="Tahoma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="" xmlns:a16="http://schemas.microsoft.com/office/drawing/2014/main" id="{97659699-C30A-4350-9AD8-9057C27F08E3}"/>
                    </a:ext>
                  </a:extLst>
                </p:cNvPr>
                <p:cNvSpPr/>
                <p:nvPr/>
              </p:nvSpPr>
              <p:spPr>
                <a:xfrm>
                  <a:off x="9681645" y="775156"/>
                  <a:ext cx="1012435" cy="33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id-ID" sz="1600" b="1" dirty="0">
                      <a:solidFill>
                        <a:srgbClr val="0070C0"/>
                      </a:solidFill>
                      <a:latin typeface="Tahoma" charset="0"/>
                      <a:ea typeface="Tahoma" charset="0"/>
                      <a:cs typeface="Tahoma" charset="0"/>
                    </a:rPr>
                    <a:t>814,4</a:t>
                  </a:r>
                  <a:endParaRPr lang="en-US" sz="1600" b="1" dirty="0">
                    <a:solidFill>
                      <a:srgbClr val="0070C0"/>
                    </a:solidFill>
                    <a:latin typeface="Tahoma" charset="0"/>
                    <a:ea typeface="Tahoma" charset="0"/>
                    <a:cs typeface="Tahoma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0300743" y="107941"/>
                <a:ext cx="1141303" cy="1003028"/>
                <a:chOff x="10173147" y="150473"/>
                <a:chExt cx="1141303" cy="1003028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10173147" y="150473"/>
                  <a:ext cx="938245" cy="24622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000" b="1" dirty="0">
                      <a:solidFill>
                        <a:prstClr val="white"/>
                      </a:solidFill>
                    </a:rPr>
                    <a:t>Triliun Rupiah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0636778" y="830337"/>
                  <a:ext cx="638317" cy="3231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d-ID" sz="1500" b="1" dirty="0">
                      <a:solidFill>
                        <a:srgbClr val="0070C0"/>
                      </a:solidFill>
                      <a:latin typeface="Century Gothic" pitchFamily="34" charset="0"/>
                      <a:cs typeface="Calibri"/>
                    </a:rPr>
                    <a:t>2019</a:t>
                  </a:r>
                  <a:endParaRPr lang="en-US" sz="15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0645678" y="502580"/>
                  <a:ext cx="668772" cy="3231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id-ID" sz="1500" b="1" dirty="0">
                      <a:solidFill>
                        <a:srgbClr val="C00000"/>
                      </a:solidFill>
                      <a:latin typeface="Century Gothic" pitchFamily="34" charset="0"/>
                      <a:cs typeface="Calibri"/>
                    </a:rPr>
                    <a:t>2020 </a:t>
                  </a:r>
                  <a:endParaRPr lang="en-US" sz="15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10393474" y="576298"/>
                  <a:ext cx="180000" cy="18000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10393474" y="876712"/>
                  <a:ext cx="180000" cy="18000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9516139" y="407107"/>
                <a:ext cx="1934807" cy="71255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9388435" y="31582"/>
              <a:ext cx="964090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2000" b="1" dirty="0">
                  <a:solidFill>
                    <a:schemeClr val="accent6">
                      <a:lumMod val="75000"/>
                    </a:schemeClr>
                  </a:solidFill>
                  <a:latin typeface="Tahoma" charset="0"/>
                  <a:ea typeface="Tahoma" charset="0"/>
                  <a:cs typeface="Tahoma" charset="0"/>
                </a:rPr>
                <a:t>TKDD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5127" y="1554256"/>
            <a:ext cx="1363726" cy="1025385"/>
            <a:chOff x="3309341" y="2121654"/>
            <a:chExt cx="1363726" cy="1240717"/>
          </a:xfrm>
        </p:grpSpPr>
        <p:sp>
          <p:nvSpPr>
            <p:cNvPr id="47" name="Rectangle 46"/>
            <p:cNvSpPr/>
            <p:nvPr/>
          </p:nvSpPr>
          <p:spPr>
            <a:xfrm>
              <a:off x="3786560" y="2121654"/>
              <a:ext cx="886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400" b="1" dirty="0">
                  <a:solidFill>
                    <a:srgbClr val="C00000"/>
                  </a:solidFill>
                  <a:latin typeface="Tahoma" charset="0"/>
                  <a:ea typeface="Tahoma" charset="0"/>
                  <a:cs typeface="Tahoma" charset="0"/>
                </a:rPr>
                <a:t>117,6</a:t>
              </a:r>
              <a:endParaRPr lang="en-US" sz="1400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309341" y="2210469"/>
              <a:ext cx="886507" cy="2616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100" b="1" dirty="0">
                  <a:solidFill>
                    <a:srgbClr val="0070C0"/>
                  </a:solidFill>
                  <a:latin typeface="Tahoma" charset="0"/>
                  <a:ea typeface="Tahoma" charset="0"/>
                  <a:cs typeface="Tahoma" charset="0"/>
                </a:rPr>
                <a:t>103,0</a:t>
              </a:r>
              <a:endParaRPr lang="en-US" sz="11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668231" y="2490360"/>
              <a:ext cx="288000" cy="3600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033287" y="2449017"/>
              <a:ext cx="288000" cy="396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51234" y="3054594"/>
              <a:ext cx="9640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tx2"/>
                  </a:solidFill>
                  <a:latin typeface="Tahoma" charset="0"/>
                  <a:ea typeface="Tahoma" charset="0"/>
                  <a:cs typeface="Tahoma" charset="0"/>
                </a:rPr>
                <a:t>DBH</a:t>
              </a:r>
              <a:endParaRPr lang="en-US" sz="1400" b="1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08150" y="1530870"/>
            <a:ext cx="1724187" cy="1112001"/>
            <a:chOff x="3162173" y="2019880"/>
            <a:chExt cx="1724187" cy="1345523"/>
          </a:xfrm>
        </p:grpSpPr>
        <p:sp>
          <p:nvSpPr>
            <p:cNvPr id="57" name="Rectangle 56"/>
            <p:cNvSpPr/>
            <p:nvPr/>
          </p:nvSpPr>
          <p:spPr>
            <a:xfrm>
              <a:off x="3799156" y="2019880"/>
              <a:ext cx="886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400" b="1" dirty="0">
                  <a:solidFill>
                    <a:srgbClr val="C00000"/>
                  </a:solidFill>
                  <a:latin typeface="Tahoma" charset="0"/>
                  <a:ea typeface="Tahoma" charset="0"/>
                  <a:cs typeface="Tahoma" charset="0"/>
                </a:rPr>
                <a:t>130,3</a:t>
              </a:r>
              <a:endParaRPr lang="en-US" sz="1400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55903" y="2111370"/>
              <a:ext cx="8865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100" b="1" dirty="0">
                  <a:solidFill>
                    <a:srgbClr val="0070C0"/>
                  </a:solidFill>
                  <a:latin typeface="Tahoma" charset="0"/>
                  <a:ea typeface="Tahoma" charset="0"/>
                  <a:cs typeface="Tahoma" charset="0"/>
                </a:rPr>
                <a:t>125,7</a:t>
              </a:r>
              <a:endParaRPr lang="en-US" sz="11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668231" y="2354935"/>
              <a:ext cx="288000" cy="4320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033287" y="2327657"/>
              <a:ext cx="288000" cy="468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62173" y="2992992"/>
              <a:ext cx="1724187" cy="372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tx2"/>
                  </a:solidFill>
                  <a:latin typeface="Tahoma" charset="0"/>
                  <a:ea typeface="Tahoma" charset="0"/>
                  <a:cs typeface="Tahoma" charset="0"/>
                </a:rPr>
                <a:t>DAK NONFISIK</a:t>
              </a:r>
              <a:endParaRPr lang="en-US" sz="1400" b="1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106329" y="2598554"/>
            <a:ext cx="1620000" cy="354476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noAutofit/>
          </a:bodyPr>
          <a:lstStyle/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enggunakan minimal 50% DBH CHT untuk mendukung program JKN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emperluas penggunaan DBH DR.</a:t>
            </a:r>
            <a:endParaRPr lang="fi-FI" sz="1100" dirty="0">
              <a:solidFill>
                <a:prstClr val="black">
                  <a:lumMod val="85000"/>
                  <a:lumOff val="15000"/>
                </a:prstClr>
              </a:solidFill>
              <a:latin typeface="Tahoma" charset="0"/>
              <a:ea typeface="Tahoma" charset="0"/>
              <a:cs typeface="Tahoma" charset="0"/>
            </a:endParaRPr>
          </a:p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Memperkuat implementasi penggunaan 25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persen</a:t>
            </a:r>
            <a:r>
              <a:rPr lang="fi-FI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DTU </a:t>
            </a:r>
            <a:r>
              <a:rPr lang="fi-FI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untuk belanja infrastruktur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fi-FI" sz="1100" dirty="0">
              <a:solidFill>
                <a:prstClr val="black">
                  <a:lumMod val="85000"/>
                  <a:lumOff val="15000"/>
                </a:prst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138334" y="1175243"/>
            <a:ext cx="288000" cy="992597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Rounded Rectangle 74"/>
          <p:cNvSpPr/>
          <p:nvPr/>
        </p:nvSpPr>
        <p:spPr>
          <a:xfrm>
            <a:off x="2602123" y="1154102"/>
            <a:ext cx="288000" cy="1016806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Rectangle 71"/>
          <p:cNvSpPr/>
          <p:nvPr/>
        </p:nvSpPr>
        <p:spPr>
          <a:xfrm>
            <a:off x="2341269" y="890478"/>
            <a:ext cx="886507" cy="31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427,1</a:t>
            </a:r>
            <a:endParaRPr lang="en-US" sz="1400" b="1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859617" y="953595"/>
            <a:ext cx="886507" cy="26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1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417,8</a:t>
            </a:r>
            <a:endParaRPr lang="en-US" sz="11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76471" y="2308543"/>
            <a:ext cx="964090" cy="3140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1400" b="1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DAU</a:t>
            </a:r>
            <a:endParaRPr lang="en-US" sz="1400" b="1" dirty="0">
              <a:solidFill>
                <a:schemeClr val="tx2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25257" y="2598553"/>
            <a:ext cx="1620000" cy="354476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noAutofit/>
          </a:bodyPr>
          <a:lstStyle/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Dukungan pendanaan kelurahan, Siltap Perangkat Desa, dan Pegawai PPPK.</a:t>
            </a:r>
          </a:p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Menyempurnakan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formulasi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DAU 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untuk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pemerataan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kemampuan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fiskal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antardaerah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Memperkuat implementasi penggunaan 25 persen DTU untuk belanja infrastruktur.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430484" y="1701038"/>
            <a:ext cx="1549503" cy="924558"/>
            <a:chOff x="3225382" y="2216828"/>
            <a:chExt cx="1549503" cy="1118717"/>
          </a:xfrm>
        </p:grpSpPr>
        <p:sp>
          <p:nvSpPr>
            <p:cNvPr id="80" name="Rectangle 79"/>
            <p:cNvSpPr/>
            <p:nvPr/>
          </p:nvSpPr>
          <p:spPr>
            <a:xfrm>
              <a:off x="3712886" y="2216828"/>
              <a:ext cx="886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400" b="1" dirty="0">
                  <a:solidFill>
                    <a:srgbClr val="C00000"/>
                  </a:solidFill>
                  <a:latin typeface="Tahoma" charset="0"/>
                  <a:ea typeface="Tahoma" charset="0"/>
                  <a:cs typeface="Tahoma" charset="0"/>
                </a:rPr>
                <a:t>72,2</a:t>
              </a:r>
              <a:endParaRPr lang="en-US" sz="1400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349417" y="2308189"/>
              <a:ext cx="8865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100" b="1" dirty="0">
                  <a:solidFill>
                    <a:srgbClr val="0070C0"/>
                  </a:solidFill>
                  <a:latin typeface="Tahoma" charset="0"/>
                  <a:ea typeface="Tahoma" charset="0"/>
                  <a:cs typeface="Tahoma" charset="0"/>
                </a:rPr>
                <a:t>65,9</a:t>
              </a:r>
              <a:endParaRPr lang="en-US" sz="11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668231" y="2551884"/>
              <a:ext cx="288000" cy="2160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033287" y="2524605"/>
              <a:ext cx="288000" cy="25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25382" y="2963134"/>
              <a:ext cx="1549503" cy="372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tx2"/>
                  </a:solidFill>
                  <a:latin typeface="Tahoma" charset="0"/>
                  <a:ea typeface="Tahoma" charset="0"/>
                  <a:cs typeface="Tahoma" charset="0"/>
                </a:rPr>
                <a:t>DAK FISIK</a:t>
              </a:r>
              <a:endParaRPr lang="en-US" sz="1400" b="1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066988" y="1833482"/>
            <a:ext cx="1324494" cy="760739"/>
            <a:chOff x="3321138" y="2357508"/>
            <a:chExt cx="1324494" cy="920497"/>
          </a:xfrm>
        </p:grpSpPr>
        <p:sp>
          <p:nvSpPr>
            <p:cNvPr id="101" name="Rectangle 100"/>
            <p:cNvSpPr/>
            <p:nvPr/>
          </p:nvSpPr>
          <p:spPr>
            <a:xfrm>
              <a:off x="3759125" y="2357508"/>
              <a:ext cx="886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400" b="1" dirty="0">
                  <a:solidFill>
                    <a:srgbClr val="C00000"/>
                  </a:solidFill>
                  <a:latin typeface="Tahoma" charset="0"/>
                  <a:ea typeface="Tahoma" charset="0"/>
                  <a:cs typeface="Tahoma" charset="0"/>
                </a:rPr>
                <a:t>15,0</a:t>
              </a:r>
              <a:endParaRPr lang="en-US" sz="1400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321138" y="2448521"/>
              <a:ext cx="886507" cy="26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100" b="1" dirty="0">
                  <a:solidFill>
                    <a:srgbClr val="0070C0"/>
                  </a:solidFill>
                  <a:latin typeface="Tahoma" charset="0"/>
                  <a:ea typeface="Tahoma" charset="0"/>
                  <a:cs typeface="Tahoma" charset="0"/>
                </a:rPr>
                <a:t>10,0</a:t>
              </a:r>
              <a:endParaRPr lang="en-US" sz="11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668231" y="2692561"/>
              <a:ext cx="288000" cy="720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033287" y="2679349"/>
              <a:ext cx="288000" cy="828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1867" y="2970227"/>
              <a:ext cx="964090" cy="3077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tx2"/>
                  </a:solidFill>
                  <a:latin typeface="Tahoma" charset="0"/>
                  <a:ea typeface="Tahoma" charset="0"/>
                  <a:cs typeface="Tahoma" charset="0"/>
                </a:rPr>
                <a:t>DID</a:t>
              </a:r>
              <a:endParaRPr lang="en-US" sz="1400" b="1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858330" y="1769971"/>
            <a:ext cx="1285380" cy="873505"/>
            <a:chOff x="3392739" y="2371572"/>
            <a:chExt cx="1285380" cy="1056941"/>
          </a:xfrm>
        </p:grpSpPr>
        <p:sp>
          <p:nvSpPr>
            <p:cNvPr id="108" name="Rectangle 107"/>
            <p:cNvSpPr/>
            <p:nvPr/>
          </p:nvSpPr>
          <p:spPr>
            <a:xfrm>
              <a:off x="3791612" y="2371572"/>
              <a:ext cx="886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400" b="1" dirty="0">
                  <a:solidFill>
                    <a:srgbClr val="C00000"/>
                  </a:solidFill>
                  <a:latin typeface="Tahoma" charset="0"/>
                  <a:ea typeface="Tahoma" charset="0"/>
                  <a:cs typeface="Tahoma" charset="0"/>
                </a:rPr>
                <a:t>22,7</a:t>
              </a:r>
              <a:endParaRPr lang="en-US" sz="1400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92739" y="2436157"/>
              <a:ext cx="8865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100" b="1" dirty="0">
                  <a:solidFill>
                    <a:srgbClr val="0070C0"/>
                  </a:solidFill>
                  <a:latin typeface="Tahoma" charset="0"/>
                  <a:ea typeface="Tahoma" charset="0"/>
                  <a:cs typeface="Tahoma" charset="0"/>
                </a:rPr>
                <a:t>22,2</a:t>
              </a:r>
              <a:endParaRPr lang="en-US" sz="11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3668231" y="2706628"/>
              <a:ext cx="288000" cy="792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4033287" y="2693419"/>
              <a:ext cx="288000" cy="828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418072" y="2795417"/>
              <a:ext cx="1177530" cy="633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tx2"/>
                  </a:solidFill>
                  <a:latin typeface="Tahoma" charset="0"/>
                  <a:ea typeface="Tahoma" charset="0"/>
                  <a:cs typeface="Tahoma" charset="0"/>
                </a:rPr>
                <a:t>OTSUS &amp;</a:t>
              </a:r>
              <a:br>
                <a:rPr lang="id-ID" sz="1400" b="1" dirty="0">
                  <a:solidFill>
                    <a:schemeClr val="tx2"/>
                  </a:solidFill>
                  <a:latin typeface="Tahoma" charset="0"/>
                  <a:ea typeface="Tahoma" charset="0"/>
                  <a:cs typeface="Tahoma" charset="0"/>
                </a:rPr>
              </a:br>
              <a:r>
                <a:rPr lang="id-ID" sz="1400" b="1" dirty="0">
                  <a:solidFill>
                    <a:schemeClr val="tx2"/>
                  </a:solidFill>
                  <a:latin typeface="Tahoma" charset="0"/>
                  <a:ea typeface="Tahoma" charset="0"/>
                  <a:cs typeface="Tahoma" charset="0"/>
                </a:rPr>
                <a:t>DAIS DIY</a:t>
              </a:r>
              <a:endParaRPr lang="en-US" sz="1400" b="1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0504985" y="1580081"/>
            <a:ext cx="1425781" cy="1017371"/>
            <a:chOff x="3339444" y="2155649"/>
            <a:chExt cx="1425781" cy="1231023"/>
          </a:xfrm>
        </p:grpSpPr>
        <p:sp>
          <p:nvSpPr>
            <p:cNvPr id="115" name="Rectangle 114"/>
            <p:cNvSpPr/>
            <p:nvPr/>
          </p:nvSpPr>
          <p:spPr>
            <a:xfrm>
              <a:off x="3734033" y="2155649"/>
              <a:ext cx="886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400" b="1" dirty="0">
                  <a:solidFill>
                    <a:srgbClr val="C00000"/>
                  </a:solidFill>
                  <a:latin typeface="Tahoma" charset="0"/>
                  <a:ea typeface="Tahoma" charset="0"/>
                  <a:cs typeface="Tahoma" charset="0"/>
                </a:rPr>
                <a:t>72,0</a:t>
              </a:r>
              <a:endParaRPr lang="en-US" sz="1400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339444" y="2225608"/>
              <a:ext cx="886507" cy="2616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100" b="1" dirty="0">
                  <a:solidFill>
                    <a:srgbClr val="0070C0"/>
                  </a:solidFill>
                  <a:latin typeface="Tahoma" charset="0"/>
                  <a:ea typeface="Tahoma" charset="0"/>
                  <a:cs typeface="Tahoma" charset="0"/>
                </a:rPr>
                <a:t>69,8</a:t>
              </a:r>
              <a:endParaRPr lang="en-US" sz="11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668231" y="2537816"/>
              <a:ext cx="288000" cy="2484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33287" y="2526809"/>
              <a:ext cx="288000" cy="2592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359265" y="3014261"/>
              <a:ext cx="1405960" cy="372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tx2"/>
                  </a:solidFill>
                  <a:latin typeface="Tahoma" charset="0"/>
                  <a:ea typeface="Tahoma" charset="0"/>
                  <a:cs typeface="Tahoma" charset="0"/>
                </a:rPr>
                <a:t>DANA DESA</a:t>
              </a:r>
              <a:endParaRPr lang="en-US" sz="1400" b="1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3541259" y="2598553"/>
            <a:ext cx="1620000" cy="354476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noAutofit/>
          </a:bodyPr>
          <a:lstStyle/>
          <a:p>
            <a:pPr marL="93646" indent="-9364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Diarahkan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untuk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peningkatan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pemerataan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infrastruktur layanan publik.</a:t>
            </a:r>
          </a:p>
          <a:p>
            <a:pPr marL="93646" indent="-9364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Memperkuat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kebijakan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afirmasi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93646" indent="-9364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Penambahan bidang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Sosial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Transportasi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Laut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5259269" y="2598554"/>
            <a:ext cx="1620000" cy="228435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noAutofit/>
          </a:bodyPr>
          <a:lstStyle/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Meningkatkan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kualitas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SDM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daya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saing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daerah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Meningkatkan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kualitas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pengalokasian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penyaluran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Menyempurnakan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i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unit cost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memuktahirkan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data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sasaran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989675" y="2598554"/>
            <a:ext cx="1620000" cy="228435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noAutofit/>
          </a:bodyPr>
          <a:lstStyle/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Memperkuat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DID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sebagai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instrument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insentif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yang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lebih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fo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k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us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untuk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meningkatkan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daya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saing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perbaikan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kinerja</a:t>
            </a: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daerah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1100" dirty="0">
              <a:solidFill>
                <a:prstClr val="black">
                  <a:lumMod val="85000"/>
                  <a:lumOff val="15000"/>
                </a:prstClr>
              </a:solidFill>
              <a:latin typeface="Tahoma" charset="0"/>
              <a:ea typeface="Tahoma" charset="0"/>
              <a:cs typeface="Tahoma" charset="0"/>
            </a:endParaRPr>
          </a:p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Penguatan sistem monitoring dan evaluasi pelaksanaan DID.</a:t>
            </a:r>
            <a:endParaRPr lang="sv-SE" sz="1100" dirty="0">
              <a:solidFill>
                <a:prstClr val="black">
                  <a:lumMod val="85000"/>
                  <a:lumOff val="15000"/>
                </a:prst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715344" y="2598553"/>
            <a:ext cx="1620000" cy="2823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noAutofit/>
          </a:bodyPr>
          <a:lstStyle/>
          <a:p>
            <a:pPr marL="171418" indent="-171418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d-ID" sz="1100" spc="-27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Memperbaiki tata kelola Otsus dan </a:t>
            </a:r>
            <a:r>
              <a:rPr lang="en-US" sz="1100" spc="-27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DTI</a:t>
            </a:r>
            <a:r>
              <a:rPr lang="id-ID" sz="1100" spc="-27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dengan memperkuat peran APIP dalam mengawasi dan memberikan rekomendasi penyaluran</a:t>
            </a:r>
            <a:r>
              <a:rPr lang="id-ID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charset="0"/>
                <a:ea typeface="Tahoma" charset="0"/>
                <a:cs typeface="Tahoma" charset="0"/>
              </a:rPr>
              <a:t>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7020" y="2585105"/>
            <a:ext cx="11149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968931" y="2562694"/>
            <a:ext cx="11149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54289" y="2580624"/>
            <a:ext cx="11149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289598" y="2598554"/>
            <a:ext cx="14839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226710" y="2589590"/>
            <a:ext cx="11149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979303" y="2580626"/>
            <a:ext cx="11149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0651214" y="2571662"/>
            <a:ext cx="11149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8FC7B-CABC-4A02-8A83-9D2C8555F4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0372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8FC7B-CABC-4A02-8A83-9D2C8555F4E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4978" y="661899"/>
            <a:ext cx="4893649" cy="773903"/>
            <a:chOff x="714446" y="1237946"/>
            <a:chExt cx="4893649" cy="773903"/>
          </a:xfrm>
        </p:grpSpPr>
        <p:sp>
          <p:nvSpPr>
            <p:cNvPr id="17" name="object 39">
              <a:extLst>
                <a:ext uri="{FF2B5EF4-FFF2-40B4-BE49-F238E27FC236}">
                  <a16:creationId xmlns="" xmlns:a16="http://schemas.microsoft.com/office/drawing/2014/main" id="{2856093F-73DA-49DA-B635-3ED98F7A6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446" y="1484859"/>
              <a:ext cx="609600" cy="513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d-ID" altLang="x-none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object 42">
              <a:extLst>
                <a:ext uri="{FF2B5EF4-FFF2-40B4-BE49-F238E27FC236}">
                  <a16:creationId xmlns="" xmlns:a16="http://schemas.microsoft.com/office/drawing/2014/main" id="{DE66FC1A-BEB1-472A-B3B1-2F86DFC46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316" y="1495525"/>
              <a:ext cx="4171779" cy="516324"/>
            </a:xfrm>
            <a:custGeom>
              <a:avLst/>
              <a:gdLst>
                <a:gd name="T0" fmla="*/ 0 w 3220068"/>
                <a:gd name="T1" fmla="*/ 0 h 192632"/>
                <a:gd name="T2" fmla="*/ 0 w 3220068"/>
                <a:gd name="T3" fmla="*/ 192087 h 192632"/>
                <a:gd name="T4" fmla="*/ 3219450 w 3220068"/>
                <a:gd name="T5" fmla="*/ 192087 h 192632"/>
                <a:gd name="T6" fmla="*/ 3219450 w 3220068"/>
                <a:gd name="T7" fmla="*/ 0 h 192632"/>
                <a:gd name="T8" fmla="*/ 0 w 3220068"/>
                <a:gd name="T9" fmla="*/ 0 h 192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0068" h="192632">
                  <a:moveTo>
                    <a:pt x="0" y="0"/>
                  </a:moveTo>
                  <a:lnTo>
                    <a:pt x="0" y="192632"/>
                  </a:lnTo>
                  <a:lnTo>
                    <a:pt x="3220068" y="192632"/>
                  </a:lnTo>
                  <a:lnTo>
                    <a:pt x="32200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object 29">
              <a:extLst>
                <a:ext uri="{FF2B5EF4-FFF2-40B4-BE49-F238E27FC236}">
                  <a16:creationId xmlns="" xmlns:a16="http://schemas.microsoft.com/office/drawing/2014/main" id="{1C220E65-95A2-447A-A8CF-4FEC15DA9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728" y="1237946"/>
              <a:ext cx="2512121" cy="25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817"/>
                </a:lnSpc>
                <a:spcBef>
                  <a:spcPts val="84"/>
                </a:spcBef>
                <a:buNone/>
              </a:pP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Bantuan Operasional Sekola</a:t>
              </a:r>
              <a:r>
                <a:rPr lang="en-US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h</a:t>
              </a:r>
              <a:endParaRPr lang="id-ID" altLang="x-none" sz="2400" b="1" baseline="9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086" y="1460280"/>
            <a:ext cx="4976542" cy="780747"/>
            <a:chOff x="633443" y="2013607"/>
            <a:chExt cx="4976542" cy="780747"/>
          </a:xfrm>
        </p:grpSpPr>
        <p:sp>
          <p:nvSpPr>
            <p:cNvPr id="19" name="object 41">
              <a:extLst>
                <a:ext uri="{FF2B5EF4-FFF2-40B4-BE49-F238E27FC236}">
                  <a16:creationId xmlns="" xmlns:a16="http://schemas.microsoft.com/office/drawing/2014/main" id="{649BAA4D-BA3A-4B70-92C7-29CFDF9A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43" y="2148080"/>
              <a:ext cx="609600" cy="58099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d-ID" altLang="x-none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object 43">
              <a:extLst>
                <a:ext uri="{FF2B5EF4-FFF2-40B4-BE49-F238E27FC236}">
                  <a16:creationId xmlns="" xmlns:a16="http://schemas.microsoft.com/office/drawing/2014/main" id="{E47E656B-1A69-4D64-A1EA-E56BE8F1B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25" y="2317200"/>
              <a:ext cx="4249560" cy="477154"/>
            </a:xfrm>
            <a:custGeom>
              <a:avLst/>
              <a:gdLst>
                <a:gd name="T0" fmla="*/ 0 w 3225799"/>
                <a:gd name="T1" fmla="*/ 0 h 192632"/>
                <a:gd name="T2" fmla="*/ 0 w 3225799"/>
                <a:gd name="T3" fmla="*/ 192087 h 192632"/>
                <a:gd name="T4" fmla="*/ 3225800 w 3225799"/>
                <a:gd name="T5" fmla="*/ 192087 h 192632"/>
                <a:gd name="T6" fmla="*/ 3225800 w 3225799"/>
                <a:gd name="T7" fmla="*/ 0 h 192632"/>
                <a:gd name="T8" fmla="*/ 0 w 3225799"/>
                <a:gd name="T9" fmla="*/ 0 h 192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799" h="192632">
                  <a:moveTo>
                    <a:pt x="0" y="0"/>
                  </a:moveTo>
                  <a:lnTo>
                    <a:pt x="0" y="192632"/>
                  </a:lnTo>
                  <a:lnTo>
                    <a:pt x="3225799" y="192632"/>
                  </a:lnTo>
                  <a:lnTo>
                    <a:pt x="32257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object 26">
              <a:extLst>
                <a:ext uri="{FF2B5EF4-FFF2-40B4-BE49-F238E27FC236}">
                  <a16:creationId xmlns="" xmlns:a16="http://schemas.microsoft.com/office/drawing/2014/main" id="{5A01B85A-9C63-46D8-8AF6-405EA5F1F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75" y="2013607"/>
              <a:ext cx="4667251" cy="18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817"/>
                </a:lnSpc>
                <a:spcBef>
                  <a:spcPts val="84"/>
                </a:spcBef>
                <a:buNone/>
              </a:pP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Bantuan Operasional Penyelenggaraan PAUD </a:t>
              </a:r>
              <a:endParaRPr lang="id-ID" altLang="x-none" sz="133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9496" y="4249662"/>
            <a:ext cx="5125309" cy="804659"/>
            <a:chOff x="6750932" y="1628142"/>
            <a:chExt cx="5125309" cy="804659"/>
          </a:xfrm>
        </p:grpSpPr>
        <p:sp>
          <p:nvSpPr>
            <p:cNvPr id="27" name="object 49">
              <a:extLst>
                <a:ext uri="{FF2B5EF4-FFF2-40B4-BE49-F238E27FC236}">
                  <a16:creationId xmlns="" xmlns:a16="http://schemas.microsoft.com/office/drawing/2014/main" id="{9AC8015C-46CF-4AE0-A266-2042A6981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017" y="1893674"/>
              <a:ext cx="4257046" cy="463736"/>
            </a:xfrm>
            <a:custGeom>
              <a:avLst/>
              <a:gdLst>
                <a:gd name="T0" fmla="*/ 0 w 3225800"/>
                <a:gd name="T1" fmla="*/ 0 h 192633"/>
                <a:gd name="T2" fmla="*/ 0 w 3225800"/>
                <a:gd name="T3" fmla="*/ 192087 h 192633"/>
                <a:gd name="T4" fmla="*/ 3225800 w 3225800"/>
                <a:gd name="T5" fmla="*/ 192087 h 192633"/>
                <a:gd name="T6" fmla="*/ 3225800 w 3225800"/>
                <a:gd name="T7" fmla="*/ 0 h 192633"/>
                <a:gd name="T8" fmla="*/ 0 w 3225800"/>
                <a:gd name="T9" fmla="*/ 0 h 192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800" h="192633">
                  <a:moveTo>
                    <a:pt x="0" y="0"/>
                  </a:moveTo>
                  <a:lnTo>
                    <a:pt x="0" y="192633"/>
                  </a:lnTo>
                  <a:lnTo>
                    <a:pt x="3225800" y="192633"/>
                  </a:lnTo>
                  <a:lnTo>
                    <a:pt x="3225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object 54">
              <a:extLst>
                <a:ext uri="{FF2B5EF4-FFF2-40B4-BE49-F238E27FC236}">
                  <a16:creationId xmlns="" xmlns:a16="http://schemas.microsoft.com/office/drawing/2014/main" id="{D801FCF8-FEF5-4DDF-9407-D9E314F4E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932" y="1888110"/>
              <a:ext cx="551697" cy="54469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d-ID" altLang="x-none" sz="3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object 25">
              <a:extLst>
                <a:ext uri="{FF2B5EF4-FFF2-40B4-BE49-F238E27FC236}">
                  <a16:creationId xmlns="" xmlns:a16="http://schemas.microsoft.com/office/drawing/2014/main" id="{D768635A-AC9B-405F-A6C2-DE2B29C92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8860" y="1628142"/>
              <a:ext cx="5070138" cy="23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81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684"/>
                </a:lnSpc>
                <a:spcBef>
                  <a:spcPts val="84"/>
                </a:spcBef>
                <a:buNone/>
              </a:pPr>
              <a:r>
                <a:rPr lang="en-US" altLang="x-none" sz="2400" b="1" baseline="6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Tunjangan</a:t>
              </a:r>
              <a:r>
                <a:rPr lang="en-US" altLang="x-none" sz="2400" b="1" baseline="6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id-ID" altLang="x-none" sz="2400" b="1" baseline="6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Khusus Guru </a:t>
              </a:r>
              <a:endParaRPr lang="id-ID" altLang="x-none"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object 15">
              <a:extLst>
                <a:ext uri="{FF2B5EF4-FFF2-40B4-BE49-F238E27FC236}">
                  <a16:creationId xmlns="" xmlns:a16="http://schemas.microsoft.com/office/drawing/2014/main" id="{49F2B4AD-CCBE-4A56-8E30-603ECFBFE951}"/>
                </a:ext>
              </a:extLst>
            </p:cNvPr>
            <p:cNvSpPr txBox="1"/>
            <p:nvPr/>
          </p:nvSpPr>
          <p:spPr>
            <a:xfrm>
              <a:off x="7575174" y="1985408"/>
              <a:ext cx="4301067" cy="408099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48444">
                <a:lnSpc>
                  <a:spcPct val="95825"/>
                </a:lnSpc>
                <a:spcBef>
                  <a:spcPts val="453"/>
                </a:spcBef>
                <a:defRPr/>
              </a:pPr>
              <a:r>
                <a:rPr lang="en-US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2019 : 59 </a:t>
              </a:r>
              <a:r>
                <a:rPr lang="en-US" sz="133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ribu</a:t>
              </a:r>
              <a:r>
                <a:rPr lang="en-US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2020: </a:t>
              </a:r>
              <a:r>
                <a:rPr lang="id-ID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38 </a:t>
              </a:r>
              <a:r>
                <a:rPr lang="en-US" sz="133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ribu</a:t>
              </a:r>
              <a:r>
                <a:rPr lang="id-ID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guru</a:t>
              </a:r>
              <a:endParaRPr lang="en-US" sz="1333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9" name="object 14">
            <a:extLst>
              <a:ext uri="{FF2B5EF4-FFF2-40B4-BE49-F238E27FC236}">
                <a16:creationId xmlns="" xmlns:a16="http://schemas.microsoft.com/office/drawing/2014/main" id="{C384A619-EC48-4912-9BF9-67EEDE0083BD}"/>
              </a:ext>
            </a:extLst>
          </p:cNvPr>
          <p:cNvSpPr txBox="1"/>
          <p:nvPr/>
        </p:nvSpPr>
        <p:spPr>
          <a:xfrm>
            <a:off x="913070" y="1879501"/>
            <a:ext cx="4301067" cy="178874"/>
          </a:xfrm>
          <a:prstGeom prst="rect">
            <a:avLst/>
          </a:prstGeom>
        </p:spPr>
        <p:txBody>
          <a:bodyPr lIns="0" tIns="0" rIns="0" bIns="0"/>
          <a:lstStyle/>
          <a:p>
            <a:pPr marL="38480">
              <a:lnSpc>
                <a:spcPct val="95825"/>
              </a:lnSpc>
              <a:spcBef>
                <a:spcPts val="420"/>
              </a:spcBef>
              <a:defRPr/>
            </a:pPr>
            <a:r>
              <a:rPr lang="fi-FI" sz="1333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2019: 7,5 juta anak	2020: 7,4 juta</a:t>
            </a:r>
            <a:r>
              <a:rPr lang="id-ID" sz="1333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anak</a:t>
            </a:r>
            <a:endParaRPr lang="fi-FI" sz="1333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505" y="3211070"/>
            <a:ext cx="5210593" cy="854948"/>
            <a:chOff x="730439" y="5368280"/>
            <a:chExt cx="5210593" cy="854948"/>
          </a:xfrm>
        </p:grpSpPr>
        <p:sp>
          <p:nvSpPr>
            <p:cNvPr id="28" name="object 50">
              <a:extLst>
                <a:ext uri="{FF2B5EF4-FFF2-40B4-BE49-F238E27FC236}">
                  <a16:creationId xmlns="" xmlns:a16="http://schemas.microsoft.com/office/drawing/2014/main" id="{41ADE9E3-2313-496B-A8B1-255F96F9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067" y="5663174"/>
              <a:ext cx="4195621" cy="498048"/>
            </a:xfrm>
            <a:custGeom>
              <a:avLst/>
              <a:gdLst>
                <a:gd name="T0" fmla="*/ 0 w 3225800"/>
                <a:gd name="T1" fmla="*/ 0 h 192633"/>
                <a:gd name="T2" fmla="*/ 0 w 3225800"/>
                <a:gd name="T3" fmla="*/ 192087 h 192633"/>
                <a:gd name="T4" fmla="*/ 3225800 w 3225800"/>
                <a:gd name="T5" fmla="*/ 192087 h 192633"/>
                <a:gd name="T6" fmla="*/ 3225800 w 3225800"/>
                <a:gd name="T7" fmla="*/ 0 h 192633"/>
                <a:gd name="T8" fmla="*/ 0 w 3225800"/>
                <a:gd name="T9" fmla="*/ 0 h 192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800" h="192633">
                  <a:moveTo>
                    <a:pt x="0" y="0"/>
                  </a:moveTo>
                  <a:lnTo>
                    <a:pt x="0" y="192633"/>
                  </a:lnTo>
                  <a:lnTo>
                    <a:pt x="3225800" y="192633"/>
                  </a:lnTo>
                  <a:lnTo>
                    <a:pt x="3225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object 51">
              <a:extLst>
                <a:ext uri="{FF2B5EF4-FFF2-40B4-BE49-F238E27FC236}">
                  <a16:creationId xmlns="" xmlns:a16="http://schemas.microsoft.com/office/drawing/2014/main" id="{5FA81D72-DBB3-4A3C-844F-968618F06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439" y="5672386"/>
              <a:ext cx="554032" cy="550842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d-ID" altLang="x-none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object 27">
              <a:extLst>
                <a:ext uri="{FF2B5EF4-FFF2-40B4-BE49-F238E27FC236}">
                  <a16:creationId xmlns="" xmlns:a16="http://schemas.microsoft.com/office/drawing/2014/main" id="{E9B51EAA-8CCD-488B-8E64-8EE60DE7D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006" y="5368280"/>
              <a:ext cx="5033276" cy="22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81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751"/>
                </a:lnSpc>
                <a:spcBef>
                  <a:spcPts val="84"/>
                </a:spcBef>
                <a:spcAft>
                  <a:spcPts val="600"/>
                </a:spcAft>
                <a:buNone/>
              </a:pP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Tambahan</a:t>
              </a:r>
              <a:r>
                <a:rPr lang="en-US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Penghasilan Guru</a:t>
              </a:r>
              <a:endParaRPr lang="id-ID" altLang="x-none"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0" name="object 13">
              <a:extLst>
                <a:ext uri="{FF2B5EF4-FFF2-40B4-BE49-F238E27FC236}">
                  <a16:creationId xmlns="" xmlns:a16="http://schemas.microsoft.com/office/drawing/2014/main" id="{B6041A60-3A5C-4332-8EBD-A400E94A0A72}"/>
                </a:ext>
              </a:extLst>
            </p:cNvPr>
            <p:cNvSpPr txBox="1"/>
            <p:nvPr/>
          </p:nvSpPr>
          <p:spPr>
            <a:xfrm>
              <a:off x="1639965" y="5745262"/>
              <a:ext cx="4301067" cy="256116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48444">
                <a:lnSpc>
                  <a:spcPct val="95825"/>
                </a:lnSpc>
                <a:spcBef>
                  <a:spcPts val="487"/>
                </a:spcBef>
                <a:defRPr/>
              </a:pPr>
              <a:r>
                <a:rPr lang="en-US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2019 : 254 </a:t>
              </a:r>
              <a:r>
                <a:rPr lang="en-US" sz="133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ribu</a:t>
              </a:r>
              <a:r>
                <a:rPr lang="en-US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2020 : 183 </a:t>
              </a:r>
              <a:r>
                <a:rPr lang="en-US" sz="133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ribu</a:t>
              </a:r>
              <a:r>
                <a:rPr lang="id-ID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guru</a:t>
              </a:r>
              <a:endParaRPr lang="en-US" sz="1333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1" name="object 12">
            <a:extLst>
              <a:ext uri="{FF2B5EF4-FFF2-40B4-BE49-F238E27FC236}">
                <a16:creationId xmlns="" xmlns:a16="http://schemas.microsoft.com/office/drawing/2014/main" id="{202D605D-F62C-4797-88A9-25CC6B20FEAD}"/>
              </a:ext>
            </a:extLst>
          </p:cNvPr>
          <p:cNvSpPr txBox="1"/>
          <p:nvPr/>
        </p:nvSpPr>
        <p:spPr>
          <a:xfrm>
            <a:off x="865133" y="930201"/>
            <a:ext cx="4257278" cy="264580"/>
          </a:xfrm>
          <a:prstGeom prst="rect">
            <a:avLst/>
          </a:prstGeom>
        </p:spPr>
        <p:txBody>
          <a:bodyPr lIns="0" tIns="0" rIns="0" bIns="0"/>
          <a:lstStyle/>
          <a:p>
            <a:pPr marL="38480" lvl="1">
              <a:lnSpc>
                <a:spcPct val="95825"/>
              </a:lnSpc>
              <a:spcBef>
                <a:spcPts val="420"/>
              </a:spcBef>
              <a:defRPr/>
            </a:pPr>
            <a:r>
              <a:rPr lang="en-US" sz="1333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2019: 46,9 </a:t>
            </a:r>
            <a:r>
              <a:rPr lang="en-US" sz="1333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Juta</a:t>
            </a:r>
            <a:r>
              <a:rPr lang="id-ID" sz="1333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atau 218,5 ribu sekolah</a:t>
            </a:r>
            <a:endParaRPr lang="en-US" sz="1333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078" y="2307214"/>
            <a:ext cx="5265622" cy="778525"/>
            <a:chOff x="601213" y="2884281"/>
            <a:chExt cx="5265622" cy="778525"/>
          </a:xfrm>
        </p:grpSpPr>
        <p:sp>
          <p:nvSpPr>
            <p:cNvPr id="24" name="object 46">
              <a:extLst>
                <a:ext uri="{FF2B5EF4-FFF2-40B4-BE49-F238E27FC236}">
                  <a16:creationId xmlns="" xmlns:a16="http://schemas.microsoft.com/office/drawing/2014/main" id="{A15A4276-201A-4C69-B349-1013A70B5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009" y="3169199"/>
              <a:ext cx="4295754" cy="493607"/>
            </a:xfrm>
            <a:custGeom>
              <a:avLst/>
              <a:gdLst>
                <a:gd name="T0" fmla="*/ 0 w 3225800"/>
                <a:gd name="T1" fmla="*/ 0 h 192633"/>
                <a:gd name="T2" fmla="*/ 0 w 3225800"/>
                <a:gd name="T3" fmla="*/ 193675 h 192633"/>
                <a:gd name="T4" fmla="*/ 3225800 w 3225800"/>
                <a:gd name="T5" fmla="*/ 193675 h 192633"/>
                <a:gd name="T6" fmla="*/ 3225800 w 3225800"/>
                <a:gd name="T7" fmla="*/ 0 h 192633"/>
                <a:gd name="T8" fmla="*/ 0 w 3225800"/>
                <a:gd name="T9" fmla="*/ 0 h 192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800" h="192633">
                  <a:moveTo>
                    <a:pt x="0" y="0"/>
                  </a:moveTo>
                  <a:lnTo>
                    <a:pt x="0" y="192633"/>
                  </a:lnTo>
                  <a:lnTo>
                    <a:pt x="3225800" y="192633"/>
                  </a:lnTo>
                  <a:lnTo>
                    <a:pt x="3225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object 53">
              <a:extLst>
                <a:ext uri="{FF2B5EF4-FFF2-40B4-BE49-F238E27FC236}">
                  <a16:creationId xmlns="" xmlns:a16="http://schemas.microsoft.com/office/drawing/2014/main" id="{16358BEB-E33C-483C-934C-48FA4005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3" y="3086389"/>
              <a:ext cx="561893" cy="535157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d-ID" altLang="x-none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object 28">
              <a:extLst>
                <a:ext uri="{FF2B5EF4-FFF2-40B4-BE49-F238E27FC236}">
                  <a16:creationId xmlns="" xmlns:a16="http://schemas.microsoft.com/office/drawing/2014/main" id="{60113828-F5D6-4413-9424-E24979C83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216" y="2884281"/>
              <a:ext cx="5166619" cy="2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81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400"/>
                </a:lnSpc>
                <a:spcBef>
                  <a:spcPts val="0"/>
                </a:spcBef>
                <a:buNone/>
              </a:pP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Tunjangan</a:t>
              </a:r>
              <a:r>
                <a:rPr lang="en-US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Profesi Guru </a:t>
              </a:r>
              <a:endParaRPr lang="id-ID" altLang="x-none"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2" name="object 11">
              <a:extLst>
                <a:ext uri="{FF2B5EF4-FFF2-40B4-BE49-F238E27FC236}">
                  <a16:creationId xmlns="" xmlns:a16="http://schemas.microsoft.com/office/drawing/2014/main" id="{02B0BC42-535A-44EE-94CE-2F4C31D0C100}"/>
                </a:ext>
              </a:extLst>
            </p:cNvPr>
            <p:cNvSpPr txBox="1"/>
            <p:nvPr/>
          </p:nvSpPr>
          <p:spPr>
            <a:xfrm>
              <a:off x="1520873" y="3284835"/>
              <a:ext cx="4301067" cy="25823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48444">
                <a:lnSpc>
                  <a:spcPct val="95825"/>
                </a:lnSpc>
                <a:spcBef>
                  <a:spcPts val="479"/>
                </a:spcBef>
                <a:defRPr/>
              </a:pPr>
              <a:r>
                <a:rPr lang="fi-FI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2019 : 1,2 juta guru	2020: 1,2 juta</a:t>
              </a:r>
              <a:r>
                <a:rPr lang="id-ID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guru</a:t>
              </a:r>
              <a:endParaRPr lang="fi-FI" sz="1333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8444">
                <a:lnSpc>
                  <a:spcPct val="95825"/>
                </a:lnSpc>
                <a:spcBef>
                  <a:spcPts val="479"/>
                </a:spcBef>
                <a:defRPr/>
              </a:pPr>
              <a:endParaRPr sz="133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9" name="Title 1">
            <a:extLst>
              <a:ext uri="{FF2B5EF4-FFF2-40B4-BE49-F238E27FC236}">
                <a16:creationId xmlns="" xmlns:a16="http://schemas.microsoft.com/office/drawing/2014/main" id="{87826363-255C-4D4C-BDD1-07DA77C75858}"/>
              </a:ext>
            </a:extLst>
          </p:cNvPr>
          <p:cNvSpPr txBox="1">
            <a:spLocks/>
          </p:cNvSpPr>
          <p:nvPr/>
        </p:nvSpPr>
        <p:spPr>
          <a:xfrm>
            <a:off x="808992" y="-6962"/>
            <a:ext cx="12349316" cy="461665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>
            <a:defPPr>
              <a:defRPr lang="en-US"/>
            </a:defPPr>
            <a:lvl1pPr>
              <a:defRPr sz="2400" b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r>
              <a:rPr lang="id-ID" dirty="0">
                <a:latin typeface="Tw Cen MT"/>
              </a:rPr>
              <a:t>RENCANA </a:t>
            </a:r>
            <a:r>
              <a:rPr lang="en-US" dirty="0">
                <a:latin typeface="Tw Cen MT"/>
              </a:rPr>
              <a:t>OUTPUT DAK NONFISIK TA 2020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363" y="5148262"/>
            <a:ext cx="5305942" cy="874767"/>
            <a:chOff x="6710494" y="2964667"/>
            <a:chExt cx="5305942" cy="874767"/>
          </a:xfrm>
        </p:grpSpPr>
        <p:sp>
          <p:nvSpPr>
            <p:cNvPr id="22" name="object 44">
              <a:extLst>
                <a:ext uri="{FF2B5EF4-FFF2-40B4-BE49-F238E27FC236}">
                  <a16:creationId xmlns="" xmlns:a16="http://schemas.microsoft.com/office/drawing/2014/main" id="{5A93D26F-7BF2-447A-AFBD-8BD84F5D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3348" y="3278517"/>
              <a:ext cx="4167285" cy="463491"/>
            </a:xfrm>
            <a:custGeom>
              <a:avLst/>
              <a:gdLst>
                <a:gd name="T0" fmla="*/ 0 w 3225799"/>
                <a:gd name="T1" fmla="*/ 0 h 192633"/>
                <a:gd name="T2" fmla="*/ 0 w 3225799"/>
                <a:gd name="T3" fmla="*/ 193675 h 192633"/>
                <a:gd name="T4" fmla="*/ 3225800 w 3225799"/>
                <a:gd name="T5" fmla="*/ 193675 h 192633"/>
                <a:gd name="T6" fmla="*/ 3225800 w 3225799"/>
                <a:gd name="T7" fmla="*/ 0 h 192633"/>
                <a:gd name="T8" fmla="*/ 0 w 3225799"/>
                <a:gd name="T9" fmla="*/ 0 h 192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799" h="192633">
                  <a:moveTo>
                    <a:pt x="0" y="0"/>
                  </a:moveTo>
                  <a:lnTo>
                    <a:pt x="0" y="192633"/>
                  </a:lnTo>
                  <a:lnTo>
                    <a:pt x="3225799" y="192633"/>
                  </a:lnTo>
                  <a:lnTo>
                    <a:pt x="32257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object 24">
              <a:extLst>
                <a:ext uri="{FF2B5EF4-FFF2-40B4-BE49-F238E27FC236}">
                  <a16:creationId xmlns="" xmlns:a16="http://schemas.microsoft.com/office/drawing/2014/main" id="{917C504E-4524-4386-9CC9-40531B3BB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7469" y="2964667"/>
              <a:ext cx="5278967" cy="29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817"/>
                </a:lnSpc>
                <a:spcBef>
                  <a:spcPts val="84"/>
                </a:spcBef>
                <a:buNone/>
              </a:pP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Bantuan Operasional </a:t>
              </a: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Penyelenggaraan</a:t>
              </a:r>
              <a:r>
                <a:rPr lang="en-US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Pendidikan</a:t>
              </a:r>
              <a:r>
                <a:rPr lang="en-US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Kesetaraan</a:t>
              </a: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</a:t>
              </a:r>
              <a:endParaRPr lang="id-ID" altLang="x-none"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ts val="1500"/>
                </a:lnSpc>
                <a:spcBef>
                  <a:spcPts val="251"/>
                </a:spcBef>
                <a:buNone/>
              </a:pPr>
              <a:r>
                <a:rPr lang="id-ID" altLang="x-none" sz="1200" dirty="0">
                  <a:solidFill>
                    <a:srgbClr val="05235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id-ID" altLang="x-none" sz="133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object 16">
              <a:extLst>
                <a:ext uri="{FF2B5EF4-FFF2-40B4-BE49-F238E27FC236}">
                  <a16:creationId xmlns="" xmlns:a16="http://schemas.microsoft.com/office/drawing/2014/main" id="{B5A3878E-E67C-4FC9-81D8-55885C06F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175" y="3401929"/>
              <a:ext cx="4127066" cy="43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857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96000"/>
                </a:lnSpc>
                <a:spcBef>
                  <a:spcPts val="367"/>
                </a:spcBef>
                <a:buNone/>
              </a:pP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2019: 925 </a:t>
              </a:r>
              <a:r>
                <a:rPr lang="en-US" altLang="x-none" sz="133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ribu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orang	2020 : 882 </a:t>
              </a:r>
              <a:r>
                <a:rPr lang="en-US" altLang="x-none" sz="133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ribu</a:t>
              </a:r>
              <a:r>
                <a:rPr lang="id-ID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orang</a:t>
              </a:r>
              <a:endParaRPr lang="en-US" sz="1333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B56AD670-F704-4005-8673-B2B108F8A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494" y="3200862"/>
              <a:ext cx="516015" cy="47924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30" y="6061701"/>
            <a:ext cx="5198880" cy="763856"/>
            <a:chOff x="6664263" y="4446339"/>
            <a:chExt cx="5198880" cy="763856"/>
          </a:xfrm>
        </p:grpSpPr>
        <p:sp>
          <p:nvSpPr>
            <p:cNvPr id="23" name="object 45">
              <a:extLst>
                <a:ext uri="{FF2B5EF4-FFF2-40B4-BE49-F238E27FC236}">
                  <a16:creationId xmlns="" xmlns:a16="http://schemas.microsoft.com/office/drawing/2014/main" id="{593574D9-49C5-4BF6-AD19-7FDF2F4C9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595" y="4688996"/>
              <a:ext cx="4301067" cy="521199"/>
            </a:xfrm>
            <a:custGeom>
              <a:avLst/>
              <a:gdLst>
                <a:gd name="T0" fmla="*/ 0 w 3225799"/>
                <a:gd name="T1" fmla="*/ 0 h 192632"/>
                <a:gd name="T2" fmla="*/ 0 w 3225799"/>
                <a:gd name="T3" fmla="*/ 192087 h 192632"/>
                <a:gd name="T4" fmla="*/ 3225800 w 3225799"/>
                <a:gd name="T5" fmla="*/ 192087 h 192632"/>
                <a:gd name="T6" fmla="*/ 3225800 w 3225799"/>
                <a:gd name="T7" fmla="*/ 0 h 192632"/>
                <a:gd name="T8" fmla="*/ 0 w 3225799"/>
                <a:gd name="T9" fmla="*/ 0 h 192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799" h="192632">
                  <a:moveTo>
                    <a:pt x="0" y="0"/>
                  </a:moveTo>
                  <a:lnTo>
                    <a:pt x="0" y="192632"/>
                  </a:lnTo>
                  <a:lnTo>
                    <a:pt x="3225799" y="192632"/>
                  </a:lnTo>
                  <a:lnTo>
                    <a:pt x="32257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object 22">
              <a:extLst>
                <a:ext uri="{FF2B5EF4-FFF2-40B4-BE49-F238E27FC236}">
                  <a16:creationId xmlns="" xmlns:a16="http://schemas.microsoft.com/office/drawing/2014/main" id="{B3650BEA-748B-4DEC-B462-4EA793EFD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510" y="4446339"/>
              <a:ext cx="5109633" cy="22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817"/>
                </a:lnSpc>
                <a:spcBef>
                  <a:spcPts val="84"/>
                </a:spcBef>
                <a:buNone/>
              </a:pP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B</a:t>
              </a:r>
              <a:r>
                <a:rPr lang="en-US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OP Museum </a:t>
              </a: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dan</a:t>
              </a:r>
              <a:r>
                <a:rPr lang="en-US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Taman </a:t>
              </a: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Budaya</a:t>
              </a: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endParaRPr lang="id-ID" altLang="x-none"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0" name="object 3">
              <a:extLst>
                <a:ext uri="{FF2B5EF4-FFF2-40B4-BE49-F238E27FC236}">
                  <a16:creationId xmlns="" xmlns:a16="http://schemas.microsoft.com/office/drawing/2014/main" id="{4BC321C3-E702-444D-AA8A-FB3C77C92301}"/>
                </a:ext>
              </a:extLst>
            </p:cNvPr>
            <p:cNvSpPr txBox="1"/>
            <p:nvPr/>
          </p:nvSpPr>
          <p:spPr>
            <a:xfrm>
              <a:off x="7498024" y="4799434"/>
              <a:ext cx="4301067" cy="37645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38480">
                <a:lnSpc>
                  <a:spcPct val="95825"/>
                </a:lnSpc>
                <a:defRPr/>
              </a:pP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2019 : 111/20 (museum/</a:t>
              </a:r>
              <a:r>
                <a:rPr lang="en-AU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taman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AU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budaya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  <a:p>
              <a:pPr marL="38480">
                <a:lnSpc>
                  <a:spcPct val="95825"/>
                </a:lnSpc>
                <a:defRPr/>
              </a:pP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2020 : 106/2</a:t>
              </a:r>
              <a:r>
                <a:rPr lang="id-ID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0 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(museum/</a:t>
              </a:r>
              <a:r>
                <a:rPr lang="en-AU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taman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AU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budaya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BC1E6B43-696A-44F6-A1B8-FE3FD725C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263" y="4688996"/>
              <a:ext cx="587536" cy="521199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678850" y="604403"/>
            <a:ext cx="5347759" cy="968834"/>
            <a:chOff x="703323" y="1603524"/>
            <a:chExt cx="5347759" cy="968834"/>
          </a:xfrm>
        </p:grpSpPr>
        <p:sp>
          <p:nvSpPr>
            <p:cNvPr id="52" name="object 44">
              <a:extLst>
                <a:ext uri="{FF2B5EF4-FFF2-40B4-BE49-F238E27FC236}">
                  <a16:creationId xmlns="" xmlns:a16="http://schemas.microsoft.com/office/drawing/2014/main" id="{5A93D26F-7BF2-447A-AFBD-8BD84F5D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784" y="1860861"/>
              <a:ext cx="4401148" cy="711497"/>
            </a:xfrm>
            <a:custGeom>
              <a:avLst/>
              <a:gdLst>
                <a:gd name="T0" fmla="*/ 0 w 3225799"/>
                <a:gd name="T1" fmla="*/ 0 h 192633"/>
                <a:gd name="T2" fmla="*/ 0 w 3225799"/>
                <a:gd name="T3" fmla="*/ 193675 h 192633"/>
                <a:gd name="T4" fmla="*/ 3225800 w 3225799"/>
                <a:gd name="T5" fmla="*/ 193675 h 192633"/>
                <a:gd name="T6" fmla="*/ 3225800 w 3225799"/>
                <a:gd name="T7" fmla="*/ 0 h 192633"/>
                <a:gd name="T8" fmla="*/ 0 w 3225799"/>
                <a:gd name="T9" fmla="*/ 0 h 192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799" h="192633">
                  <a:moveTo>
                    <a:pt x="0" y="0"/>
                  </a:moveTo>
                  <a:lnTo>
                    <a:pt x="0" y="192633"/>
                  </a:lnTo>
                  <a:lnTo>
                    <a:pt x="3225799" y="192633"/>
                  </a:lnTo>
                  <a:lnTo>
                    <a:pt x="32257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object 52">
              <a:extLst>
                <a:ext uri="{FF2B5EF4-FFF2-40B4-BE49-F238E27FC236}">
                  <a16:creationId xmlns="" xmlns:a16="http://schemas.microsoft.com/office/drawing/2014/main" id="{62E2DB61-B54D-4BD0-8471-4A4CBB343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323" y="1805661"/>
              <a:ext cx="609600" cy="608866"/>
            </a:xfrm>
            <a:prstGeom prst="rect">
              <a:avLst/>
            </a:prstGeom>
            <a:blipFill dpi="0" rotWithShape="1">
              <a:blip r:embed="rId10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d-ID" altLang="x-none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object 24">
              <a:extLst>
                <a:ext uri="{FF2B5EF4-FFF2-40B4-BE49-F238E27FC236}">
                  <a16:creationId xmlns="" xmlns:a16="http://schemas.microsoft.com/office/drawing/2014/main" id="{917C504E-4524-4386-9CC9-40531B3BB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115" y="1603524"/>
              <a:ext cx="5278967" cy="21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817"/>
                </a:lnSpc>
                <a:spcBef>
                  <a:spcPts val="84"/>
                </a:spcBef>
                <a:buNone/>
              </a:pP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Bantuan Operasional Kesehatan  </a:t>
              </a:r>
              <a:endParaRPr lang="id-ID" altLang="x-none"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object 16">
              <a:extLst>
                <a:ext uri="{FF2B5EF4-FFF2-40B4-BE49-F238E27FC236}">
                  <a16:creationId xmlns="" xmlns:a16="http://schemas.microsoft.com/office/drawing/2014/main" id="{B5A3878E-E67C-4FC9-81D8-55885C06F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781" y="1888236"/>
              <a:ext cx="4260602" cy="30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857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96000"/>
                </a:lnSpc>
                <a:spcBef>
                  <a:spcPts val="367"/>
                </a:spcBef>
                <a:buNone/>
              </a:pPr>
              <a:r>
                <a:rPr lang="en-US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2019 : </a:t>
              </a:r>
              <a:r>
                <a:rPr lang="id-ID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9.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909</a:t>
              </a:r>
              <a:r>
                <a:rPr lang="id-ID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Puskesmas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</a:t>
              </a:r>
              <a:endParaRPr lang="id-ID" altLang="x-none" sz="1333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536575" indent="-536575">
                <a:lnSpc>
                  <a:spcPct val="96000"/>
                </a:lnSpc>
                <a:spcBef>
                  <a:spcPts val="367"/>
                </a:spcBef>
                <a:buNone/>
              </a:pP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2020 : 9.993 </a:t>
              </a:r>
              <a:r>
                <a:rPr lang="id-ID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Puskesmas dan 18.919 Industri Rumah Tangga Pangan</a:t>
              </a:r>
              <a:endParaRPr lang="en-US" sz="1333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536575" indent="-536575">
                <a:lnSpc>
                  <a:spcPct val="96000"/>
                </a:lnSpc>
                <a:spcBef>
                  <a:spcPts val="367"/>
                </a:spcBef>
                <a:buNone/>
              </a:pPr>
              <a:endParaRPr lang="en-US" sz="1333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629077" y="1655766"/>
            <a:ext cx="5310846" cy="1088265"/>
            <a:chOff x="665564" y="3157186"/>
            <a:chExt cx="5310846" cy="1088265"/>
          </a:xfrm>
        </p:grpSpPr>
        <p:sp>
          <p:nvSpPr>
            <p:cNvPr id="66" name="object 40">
              <a:extLst>
                <a:ext uri="{FF2B5EF4-FFF2-40B4-BE49-F238E27FC236}">
                  <a16:creationId xmlns="" xmlns:a16="http://schemas.microsoft.com/office/drawing/2014/main" id="{8897F1D2-9730-4A6C-8BAE-E2EBF4967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564" y="3332234"/>
              <a:ext cx="799479" cy="650829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d-ID" altLang="x-none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7" name="object 45">
              <a:extLst>
                <a:ext uri="{FF2B5EF4-FFF2-40B4-BE49-F238E27FC236}">
                  <a16:creationId xmlns="" xmlns:a16="http://schemas.microsoft.com/office/drawing/2014/main" id="{593574D9-49C5-4BF6-AD19-7FDF2F4C9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840" y="3427865"/>
              <a:ext cx="4442657" cy="521199"/>
            </a:xfrm>
            <a:custGeom>
              <a:avLst/>
              <a:gdLst>
                <a:gd name="T0" fmla="*/ 0 w 3225799"/>
                <a:gd name="T1" fmla="*/ 0 h 192632"/>
                <a:gd name="T2" fmla="*/ 0 w 3225799"/>
                <a:gd name="T3" fmla="*/ 192087 h 192632"/>
                <a:gd name="T4" fmla="*/ 3225800 w 3225799"/>
                <a:gd name="T5" fmla="*/ 192087 h 192632"/>
                <a:gd name="T6" fmla="*/ 3225800 w 3225799"/>
                <a:gd name="T7" fmla="*/ 0 h 192632"/>
                <a:gd name="T8" fmla="*/ 0 w 3225799"/>
                <a:gd name="T9" fmla="*/ 0 h 192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799" h="192632">
                  <a:moveTo>
                    <a:pt x="0" y="0"/>
                  </a:moveTo>
                  <a:lnTo>
                    <a:pt x="0" y="192632"/>
                  </a:lnTo>
                  <a:lnTo>
                    <a:pt x="3225799" y="192632"/>
                  </a:lnTo>
                  <a:lnTo>
                    <a:pt x="32257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2" name="object 22">
              <a:extLst>
                <a:ext uri="{FF2B5EF4-FFF2-40B4-BE49-F238E27FC236}">
                  <a16:creationId xmlns="" xmlns:a16="http://schemas.microsoft.com/office/drawing/2014/main" id="{B3650BEA-748B-4DEC-B462-4EA793EFD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115" y="3157186"/>
              <a:ext cx="4902200" cy="23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817"/>
                </a:lnSpc>
                <a:spcBef>
                  <a:spcPts val="84"/>
                </a:spcBef>
                <a:buNone/>
              </a:pP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Bantuan Operasi</a:t>
              </a: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onal</a:t>
              </a:r>
              <a:r>
                <a:rPr lang="en-US" altLang="x-none" sz="2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KB </a:t>
              </a:r>
              <a:endParaRPr lang="id-ID" altLang="x-none"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3" name="object 3">
              <a:extLst>
                <a:ext uri="{FF2B5EF4-FFF2-40B4-BE49-F238E27FC236}">
                  <a16:creationId xmlns="" xmlns:a16="http://schemas.microsoft.com/office/drawing/2014/main" id="{4BC321C3-E702-444D-AA8A-FB3C77C92301}"/>
                </a:ext>
              </a:extLst>
            </p:cNvPr>
            <p:cNvSpPr txBox="1"/>
            <p:nvPr/>
          </p:nvSpPr>
          <p:spPr>
            <a:xfrm>
              <a:off x="1413840" y="3487301"/>
              <a:ext cx="4562570" cy="758150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38480">
                <a:lnSpc>
                  <a:spcPct val="95825"/>
                </a:lnSpc>
                <a:defRPr/>
              </a:pP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2019 : 5.920</a:t>
              </a:r>
              <a:r>
                <a:rPr lang="id-ID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dan 1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8.309 (</a:t>
              </a:r>
              <a:r>
                <a:rPr lang="en-AU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balai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AU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penyuluhan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KB</a:t>
              </a:r>
              <a:r>
                <a:rPr lang="id-ID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dan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AU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faskes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  <a:p>
              <a:pPr marL="38480">
                <a:lnSpc>
                  <a:spcPct val="95825"/>
                </a:lnSpc>
                <a:defRPr/>
              </a:pP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2020 : 5.517</a:t>
              </a:r>
              <a:r>
                <a:rPr lang="id-ID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dan 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18.001(</a:t>
              </a:r>
              <a:r>
                <a:rPr lang="en-AU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balai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AU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penyuluhan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KB</a:t>
              </a:r>
              <a:r>
                <a:rPr lang="id-ID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dan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AU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faskes</a:t>
              </a:r>
              <a:r>
                <a:rPr lang="en-AU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85502" y="2605821"/>
            <a:ext cx="5314004" cy="867559"/>
            <a:chOff x="842782" y="4853805"/>
            <a:chExt cx="5314004" cy="867559"/>
          </a:xfrm>
        </p:grpSpPr>
        <p:sp>
          <p:nvSpPr>
            <p:cNvPr id="75" name="object 48">
              <a:extLst>
                <a:ext uri="{FF2B5EF4-FFF2-40B4-BE49-F238E27FC236}">
                  <a16:creationId xmlns="" xmlns:a16="http://schemas.microsoft.com/office/drawing/2014/main" id="{711C2F6F-6E00-40D9-A386-1AFFC409A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588" y="5167172"/>
              <a:ext cx="4260602" cy="554192"/>
            </a:xfrm>
            <a:custGeom>
              <a:avLst/>
              <a:gdLst>
                <a:gd name="T0" fmla="*/ 0 w 3225800"/>
                <a:gd name="T1" fmla="*/ 0 h 192632"/>
                <a:gd name="T2" fmla="*/ 0 w 3225800"/>
                <a:gd name="T3" fmla="*/ 192088 h 192632"/>
                <a:gd name="T4" fmla="*/ 3225800 w 3225800"/>
                <a:gd name="T5" fmla="*/ 192088 h 192632"/>
                <a:gd name="T6" fmla="*/ 3225800 w 3225800"/>
                <a:gd name="T7" fmla="*/ 0 h 192632"/>
                <a:gd name="T8" fmla="*/ 0 w 3225800"/>
                <a:gd name="T9" fmla="*/ 0 h 192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800" h="192632">
                  <a:moveTo>
                    <a:pt x="0" y="0"/>
                  </a:moveTo>
                  <a:lnTo>
                    <a:pt x="0" y="192632"/>
                  </a:lnTo>
                  <a:lnTo>
                    <a:pt x="3225800" y="192632"/>
                  </a:lnTo>
                  <a:lnTo>
                    <a:pt x="3225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6" name="object 56">
              <a:extLst>
                <a:ext uri="{FF2B5EF4-FFF2-40B4-BE49-F238E27FC236}">
                  <a16:creationId xmlns="" xmlns:a16="http://schemas.microsoft.com/office/drawing/2014/main" id="{51CE3AF2-80D0-46EF-800C-7BB5A21BD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782" y="5167171"/>
              <a:ext cx="549965" cy="501813"/>
            </a:xfrm>
            <a:prstGeom prst="rect">
              <a:avLst/>
            </a:prstGeom>
            <a:blipFill dpi="0" rotWithShape="1">
              <a:blip r:embed="rId1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d-ID" altLang="x-none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7" name="object 23">
              <a:extLst>
                <a:ext uri="{FF2B5EF4-FFF2-40B4-BE49-F238E27FC236}">
                  <a16:creationId xmlns="" xmlns:a16="http://schemas.microsoft.com/office/drawing/2014/main" id="{AFCB06F3-E945-478C-BC56-6554F1521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923" y="4853805"/>
              <a:ext cx="5260863" cy="235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id-ID" altLang="x-none" sz="1467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Peningkatan Kapasitas Koperasi Usaha Kecil dan Menengah</a:t>
              </a:r>
              <a:r>
                <a:rPr lang="en-US" altLang="x-none" sz="1467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id-ID" altLang="x-none" sz="1467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(PK2UKM)  </a:t>
              </a:r>
              <a:endParaRPr lang="id-ID" altLang="x-none"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8" name="object 17">
              <a:extLst>
                <a:ext uri="{FF2B5EF4-FFF2-40B4-BE49-F238E27FC236}">
                  <a16:creationId xmlns="" xmlns:a16="http://schemas.microsoft.com/office/drawing/2014/main" id="{7E1C47C2-9D1C-43D3-B0DB-18B272664496}"/>
                </a:ext>
              </a:extLst>
            </p:cNvPr>
            <p:cNvSpPr txBox="1"/>
            <p:nvPr/>
          </p:nvSpPr>
          <p:spPr>
            <a:xfrm>
              <a:off x="1619670" y="5250342"/>
              <a:ext cx="4301067" cy="44917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38480">
                <a:lnSpc>
                  <a:spcPct val="95825"/>
                </a:lnSpc>
                <a:defRPr/>
              </a:pPr>
              <a:r>
                <a:rPr lang="en-US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2019 : 56.056 </a:t>
              </a:r>
              <a:r>
                <a:rPr lang="en-US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peserta</a:t>
              </a:r>
              <a:r>
                <a:rPr lang="en-US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dan</a:t>
              </a:r>
              <a:r>
                <a:rPr lang="en-US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1.279 </a:t>
              </a:r>
              <a:r>
                <a:rPr lang="en-US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pendamping</a:t>
              </a:r>
              <a:endPara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38480">
                <a:lnSpc>
                  <a:spcPct val="95825"/>
                </a:lnSpc>
                <a:defRPr/>
              </a:pPr>
              <a:r>
                <a:rPr lang="en-US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2020 : 63.570 </a:t>
              </a:r>
              <a:r>
                <a:rPr lang="en-US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peserta</a:t>
              </a:r>
              <a:r>
                <a:rPr lang="en-US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dan 835 </a:t>
              </a:r>
              <a:r>
                <a:rPr lang="en-US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pendamping</a:t>
              </a:r>
              <a:endPara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8444">
                <a:lnSpc>
                  <a:spcPct val="95825"/>
                </a:lnSpc>
                <a:spcBef>
                  <a:spcPts val="473"/>
                </a:spcBef>
                <a:defRPr/>
              </a:pPr>
              <a:endPara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8444">
                <a:lnSpc>
                  <a:spcPct val="95825"/>
                </a:lnSpc>
                <a:spcBef>
                  <a:spcPts val="473"/>
                </a:spcBef>
                <a:defRPr/>
              </a:pPr>
              <a:endParaRPr sz="14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711840" y="3632324"/>
            <a:ext cx="5151617" cy="842629"/>
            <a:chOff x="6464143" y="1514576"/>
            <a:chExt cx="5151617" cy="842629"/>
          </a:xfrm>
        </p:grpSpPr>
        <p:sp>
          <p:nvSpPr>
            <p:cNvPr id="81" name="object 47">
              <a:extLst>
                <a:ext uri="{FF2B5EF4-FFF2-40B4-BE49-F238E27FC236}">
                  <a16:creationId xmlns="" xmlns:a16="http://schemas.microsoft.com/office/drawing/2014/main" id="{15C2E354-4192-45D3-8B1A-A37966312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655" y="1820435"/>
              <a:ext cx="4296763" cy="536770"/>
            </a:xfrm>
            <a:custGeom>
              <a:avLst/>
              <a:gdLst>
                <a:gd name="T0" fmla="*/ 0 w 3225800"/>
                <a:gd name="T1" fmla="*/ 0 h 192632"/>
                <a:gd name="T2" fmla="*/ 0 w 3225800"/>
                <a:gd name="T3" fmla="*/ 192087 h 192632"/>
                <a:gd name="T4" fmla="*/ 3225800 w 3225800"/>
                <a:gd name="T5" fmla="*/ 192087 h 192632"/>
                <a:gd name="T6" fmla="*/ 3225800 w 3225800"/>
                <a:gd name="T7" fmla="*/ 0 h 192632"/>
                <a:gd name="T8" fmla="*/ 0 w 3225800"/>
                <a:gd name="T9" fmla="*/ 0 h 192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800" h="192632">
                  <a:moveTo>
                    <a:pt x="0" y="0"/>
                  </a:moveTo>
                  <a:lnTo>
                    <a:pt x="0" y="192632"/>
                  </a:lnTo>
                  <a:lnTo>
                    <a:pt x="3225800" y="192632"/>
                  </a:lnTo>
                  <a:lnTo>
                    <a:pt x="3225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2" name="object 55">
              <a:extLst>
                <a:ext uri="{FF2B5EF4-FFF2-40B4-BE49-F238E27FC236}">
                  <a16:creationId xmlns="" xmlns:a16="http://schemas.microsoft.com/office/drawing/2014/main" id="{8932D7B1-62B9-4D10-B499-545A32058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143" y="1712415"/>
              <a:ext cx="623627" cy="573140"/>
            </a:xfrm>
            <a:prstGeom prst="rect">
              <a:avLst/>
            </a:prstGeom>
            <a:blipFill dpi="0" rotWithShape="1">
              <a:blip r:embed="rId1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d-ID" altLang="x-none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3" name="object 21">
              <a:extLst>
                <a:ext uri="{FF2B5EF4-FFF2-40B4-BE49-F238E27FC236}">
                  <a16:creationId xmlns="" xmlns:a16="http://schemas.microsoft.com/office/drawing/2014/main" id="{3E4BF94F-4E20-4A1E-988B-E3DBA4978F27}"/>
                </a:ext>
              </a:extLst>
            </p:cNvPr>
            <p:cNvSpPr txBox="1"/>
            <p:nvPr/>
          </p:nvSpPr>
          <p:spPr>
            <a:xfrm>
              <a:off x="6554876" y="1514576"/>
              <a:ext cx="5060884" cy="20018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6933">
                <a:lnSpc>
                  <a:spcPts val="1607"/>
                </a:lnSpc>
                <a:spcBef>
                  <a:spcPts val="80"/>
                </a:spcBef>
                <a:defRPr/>
              </a:pPr>
              <a:r>
                <a:rPr lang="en-US" sz="2400" b="1" baseline="2898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Pelayanan</a:t>
              </a:r>
              <a:r>
                <a:rPr lang="en-US" sz="2400" b="1" baseline="2898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sz="2400" b="1" baseline="2898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Admin</a:t>
              </a:r>
              <a:r>
                <a:rPr lang="en-US" sz="2400" b="1" baseline="2898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istrasi</a:t>
              </a:r>
              <a:r>
                <a:rPr lang="en-US" sz="2400" b="1" baseline="2898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b="1" baseline="2898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Kependu</a:t>
              </a:r>
              <a:r>
                <a:rPr sz="2400" b="1" baseline="2898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duk</a:t>
              </a:r>
              <a:r>
                <a:rPr lang="en-US" sz="2400" b="1" baseline="2898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</a:t>
              </a:r>
              <a:r>
                <a:rPr sz="2400" b="1" spc="239" baseline="2898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endParaRPr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4" name="object 20">
              <a:extLst>
                <a:ext uri="{FF2B5EF4-FFF2-40B4-BE49-F238E27FC236}">
                  <a16:creationId xmlns="" xmlns:a16="http://schemas.microsoft.com/office/drawing/2014/main" id="{3B873A41-A8AE-450E-A346-9E0DCEEAE8BF}"/>
                </a:ext>
              </a:extLst>
            </p:cNvPr>
            <p:cNvSpPr txBox="1"/>
            <p:nvPr/>
          </p:nvSpPr>
          <p:spPr>
            <a:xfrm>
              <a:off x="6549749" y="1787761"/>
              <a:ext cx="4898552" cy="287938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6933">
                <a:lnSpc>
                  <a:spcPts val="1500"/>
                </a:lnSpc>
                <a:spcBef>
                  <a:spcPts val="117"/>
                </a:spcBef>
                <a:defRPr/>
              </a:pPr>
              <a:endParaRPr sz="133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5" name="object 7">
              <a:extLst>
                <a:ext uri="{FF2B5EF4-FFF2-40B4-BE49-F238E27FC236}">
                  <a16:creationId xmlns="" xmlns:a16="http://schemas.microsoft.com/office/drawing/2014/main" id="{C668A929-4D06-4100-8793-7F0B95FDCB36}"/>
                </a:ext>
              </a:extLst>
            </p:cNvPr>
            <p:cNvSpPr txBox="1"/>
            <p:nvPr/>
          </p:nvSpPr>
          <p:spPr>
            <a:xfrm>
              <a:off x="7272071" y="1833206"/>
              <a:ext cx="4301067" cy="275167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48444">
                <a:lnSpc>
                  <a:spcPct val="95825"/>
                </a:lnSpc>
                <a:spcBef>
                  <a:spcPts val="413"/>
                </a:spcBef>
                <a:defRPr/>
              </a:pPr>
              <a:r>
                <a:rPr lang="nl-NL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2019 : 34 P</a:t>
              </a:r>
              <a:r>
                <a:rPr lang="nl-NL" sz="1333" b="1" spc="-19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</a:t>
              </a:r>
              <a:r>
                <a:rPr lang="nl-NL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ov</a:t>
              </a:r>
              <a:r>
                <a:rPr lang="nl-NL" sz="1333" b="1" spc="-49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dan 508 Kab/Kota</a:t>
              </a:r>
              <a:endParaRPr lang="nl-NL" sz="133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8444">
                <a:lnSpc>
                  <a:spcPct val="95825"/>
                </a:lnSpc>
                <a:spcBef>
                  <a:spcPts val="413"/>
                </a:spcBef>
                <a:defRPr/>
              </a:pPr>
              <a:r>
                <a:rPr lang="nl-NL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2020 : 34 Prov dan 508 Kab/Kota</a:t>
              </a:r>
              <a:endParaRPr lang="nl-NL" sz="133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62433" y="4613158"/>
            <a:ext cx="5484246" cy="912703"/>
            <a:chOff x="6320942" y="3038632"/>
            <a:chExt cx="5484246" cy="912703"/>
          </a:xfrm>
        </p:grpSpPr>
        <p:sp>
          <p:nvSpPr>
            <p:cNvPr id="88" name="object 44">
              <a:extLst>
                <a:ext uri="{FF2B5EF4-FFF2-40B4-BE49-F238E27FC236}">
                  <a16:creationId xmlns="" xmlns:a16="http://schemas.microsoft.com/office/drawing/2014/main" id="{5A93D26F-7BF2-447A-AFBD-8BD84F5D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352" y="3411777"/>
              <a:ext cx="4301067" cy="539558"/>
            </a:xfrm>
            <a:custGeom>
              <a:avLst/>
              <a:gdLst>
                <a:gd name="T0" fmla="*/ 0 w 3225799"/>
                <a:gd name="T1" fmla="*/ 0 h 192633"/>
                <a:gd name="T2" fmla="*/ 0 w 3225799"/>
                <a:gd name="T3" fmla="*/ 193675 h 192633"/>
                <a:gd name="T4" fmla="*/ 3225800 w 3225799"/>
                <a:gd name="T5" fmla="*/ 193675 h 192633"/>
                <a:gd name="T6" fmla="*/ 3225800 w 3225799"/>
                <a:gd name="T7" fmla="*/ 0 h 192633"/>
                <a:gd name="T8" fmla="*/ 0 w 3225799"/>
                <a:gd name="T9" fmla="*/ 0 h 192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799" h="192633">
                  <a:moveTo>
                    <a:pt x="0" y="0"/>
                  </a:moveTo>
                  <a:lnTo>
                    <a:pt x="0" y="192633"/>
                  </a:lnTo>
                  <a:lnTo>
                    <a:pt x="3225799" y="192633"/>
                  </a:lnTo>
                  <a:lnTo>
                    <a:pt x="32257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0" name="object 24">
              <a:extLst>
                <a:ext uri="{FF2B5EF4-FFF2-40B4-BE49-F238E27FC236}">
                  <a16:creationId xmlns="" xmlns:a16="http://schemas.microsoft.com/office/drawing/2014/main" id="{917C504E-4524-4386-9CC9-40531B3BB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6221" y="3038632"/>
              <a:ext cx="5278967" cy="239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817"/>
                </a:lnSpc>
                <a:spcBef>
                  <a:spcPts val="84"/>
                </a:spcBef>
                <a:buNone/>
              </a:pP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Pelayanan</a:t>
              </a:r>
              <a:r>
                <a:rPr lang="en-US" altLang="x-none" sz="2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Kepariwisataan</a:t>
              </a: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</a:t>
              </a:r>
              <a:endParaRPr lang="en-US" altLang="x-none"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1" name="object 16">
              <a:extLst>
                <a:ext uri="{FF2B5EF4-FFF2-40B4-BE49-F238E27FC236}">
                  <a16:creationId xmlns="" xmlns:a16="http://schemas.microsoft.com/office/drawing/2014/main" id="{B5A3878E-E67C-4FC9-81D8-55885C06F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8277" y="3473106"/>
              <a:ext cx="4243142" cy="37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857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96000"/>
                </a:lnSpc>
                <a:spcBef>
                  <a:spcPts val="367"/>
                </a:spcBef>
                <a:buNone/>
              </a:pP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2019: 60.720/119    (</a:t>
              </a:r>
              <a:r>
                <a:rPr lang="en-US" altLang="x-none" sz="133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peserta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x-none" sz="133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pelatihan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/T</a:t>
              </a:r>
              <a:r>
                <a:rPr lang="id-ID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ourist 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</a:t>
              </a:r>
              <a:r>
                <a:rPr lang="id-ID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nform 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</a:t>
              </a:r>
              <a:r>
                <a:rPr lang="id-ID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enter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  <a:p>
              <a:pPr>
                <a:lnSpc>
                  <a:spcPct val="96000"/>
                </a:lnSpc>
                <a:spcBef>
                  <a:spcPts val="367"/>
                </a:spcBef>
                <a:buNone/>
              </a:pP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2020: 103.720/73    (</a:t>
              </a:r>
              <a:r>
                <a:rPr lang="en-US" altLang="x-none" sz="133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peserta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x-none" sz="133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pelatihan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/T</a:t>
              </a:r>
              <a:r>
                <a:rPr lang="id-ID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ourist 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</a:t>
              </a:r>
              <a:r>
                <a:rPr lang="id-ID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nform 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</a:t>
              </a:r>
              <a:r>
                <a:rPr lang="id-ID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enter</a:t>
              </a:r>
              <a:r>
                <a:rPr lang="en-US" altLang="x-none" sz="133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  <a:p>
              <a:pPr>
                <a:lnSpc>
                  <a:spcPct val="96000"/>
                </a:lnSpc>
                <a:spcBef>
                  <a:spcPts val="367"/>
                </a:spcBef>
                <a:buNone/>
              </a:pPr>
              <a:endParaRPr lang="en-US" sz="1333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7F5F4DDF-F9D7-4E28-84F2-C5442CF23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0942" y="3304460"/>
              <a:ext cx="712494" cy="556166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6629077" y="5671595"/>
            <a:ext cx="5449163" cy="1186405"/>
            <a:chOff x="6398888" y="4889702"/>
            <a:chExt cx="5449163" cy="1186405"/>
          </a:xfrm>
        </p:grpSpPr>
        <p:sp>
          <p:nvSpPr>
            <p:cNvPr id="94" name="object 44">
              <a:extLst>
                <a:ext uri="{FF2B5EF4-FFF2-40B4-BE49-F238E27FC236}">
                  <a16:creationId xmlns="" xmlns:a16="http://schemas.microsoft.com/office/drawing/2014/main" id="{5A93D26F-7BF2-447A-AFBD-8BD84F5D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014" y="5180219"/>
              <a:ext cx="4301067" cy="747644"/>
            </a:xfrm>
            <a:custGeom>
              <a:avLst/>
              <a:gdLst>
                <a:gd name="T0" fmla="*/ 0 w 3225799"/>
                <a:gd name="T1" fmla="*/ 0 h 192633"/>
                <a:gd name="T2" fmla="*/ 0 w 3225799"/>
                <a:gd name="T3" fmla="*/ 193675 h 192633"/>
                <a:gd name="T4" fmla="*/ 3225800 w 3225799"/>
                <a:gd name="T5" fmla="*/ 193675 h 192633"/>
                <a:gd name="T6" fmla="*/ 3225800 w 3225799"/>
                <a:gd name="T7" fmla="*/ 0 h 192633"/>
                <a:gd name="T8" fmla="*/ 0 w 3225799"/>
                <a:gd name="T9" fmla="*/ 0 h 192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5799" h="192633">
                  <a:moveTo>
                    <a:pt x="0" y="0"/>
                  </a:moveTo>
                  <a:lnTo>
                    <a:pt x="0" y="192633"/>
                  </a:lnTo>
                  <a:lnTo>
                    <a:pt x="3225799" y="192633"/>
                  </a:lnTo>
                  <a:lnTo>
                    <a:pt x="32257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6" name="object 24">
              <a:extLst>
                <a:ext uri="{FF2B5EF4-FFF2-40B4-BE49-F238E27FC236}">
                  <a16:creationId xmlns="" xmlns:a16="http://schemas.microsoft.com/office/drawing/2014/main" id="{917C504E-4524-4386-9CC9-40531B3BB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084" y="4889702"/>
              <a:ext cx="5278967" cy="12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1817"/>
                </a:lnSpc>
                <a:spcBef>
                  <a:spcPts val="0"/>
                </a:spcBef>
                <a:buNone/>
              </a:pPr>
              <a:r>
                <a:rPr lang="en-US" altLang="x-none" sz="2400" b="1" baseline="9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Bantuan</a:t>
              </a:r>
              <a:r>
                <a:rPr lang="en-US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BLPS</a:t>
              </a:r>
              <a:r>
                <a:rPr lang="id-ID" altLang="x-none" sz="2400" b="1" baseline="9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</a:t>
              </a:r>
              <a:endParaRPr lang="en-US" altLang="x-none" sz="146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7" name="object 16">
              <a:extLst>
                <a:ext uri="{FF2B5EF4-FFF2-40B4-BE49-F238E27FC236}">
                  <a16:creationId xmlns="" xmlns:a16="http://schemas.microsoft.com/office/drawing/2014/main" id="{B5A3878E-E67C-4FC9-81D8-55885C06F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9551" y="5236057"/>
              <a:ext cx="4333715" cy="84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857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277813" indent="-11113">
                <a:lnSpc>
                  <a:spcPct val="95825"/>
                </a:lnSpc>
                <a:spcBef>
                  <a:spcPct val="0"/>
                </a:spcBef>
                <a:buNone/>
                <a:defRPr/>
              </a:pPr>
              <a:r>
                <a:rPr lang="en-US" altLang="x-none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K</a:t>
              </a:r>
              <a:r>
                <a:rPr lang="en-US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ota </a:t>
              </a:r>
              <a:r>
                <a:rPr lang="id-ID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yang telah mengoperasikan PLTSa </a:t>
              </a:r>
              <a:r>
                <a:rPr lang="en-US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sesuai</a:t>
              </a:r>
              <a:r>
                <a:rPr lang="en-US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dengan</a:t>
              </a:r>
              <a:r>
                <a:rPr lang="id-ID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Perpres</a:t>
              </a:r>
              <a:r>
                <a:rPr lang="en-US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No.</a:t>
              </a:r>
              <a:r>
                <a:rPr lang="id-ID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35/</a:t>
              </a:r>
              <a:r>
                <a:rPr lang="en-US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2018</a:t>
              </a:r>
            </a:p>
            <a:p>
              <a:pPr>
                <a:lnSpc>
                  <a:spcPct val="96000"/>
                </a:lnSpc>
                <a:spcBef>
                  <a:spcPts val="367"/>
                </a:spcBef>
                <a:buNone/>
              </a:pPr>
              <a:endParaRPr lang="en-US" sz="1333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46E87EFA-DD27-40E6-961C-A6EE909B8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4" r="23347"/>
            <a:stretch/>
          </p:blipFill>
          <p:spPr>
            <a:xfrm>
              <a:off x="6398888" y="5194465"/>
              <a:ext cx="626494" cy="665520"/>
            </a:xfrm>
            <a:prstGeom prst="rect">
              <a:avLst/>
            </a:prstGeom>
          </p:spPr>
        </p:pic>
      </p:grpSp>
      <p:sp>
        <p:nvSpPr>
          <p:cNvPr id="103" name="object 12">
            <a:extLst>
              <a:ext uri="{FF2B5EF4-FFF2-40B4-BE49-F238E27FC236}">
                <a16:creationId xmlns="" xmlns:a16="http://schemas.microsoft.com/office/drawing/2014/main" id="{202D605D-F62C-4797-88A9-25CC6B20FEAD}"/>
              </a:ext>
            </a:extLst>
          </p:cNvPr>
          <p:cNvSpPr txBox="1"/>
          <p:nvPr/>
        </p:nvSpPr>
        <p:spPr>
          <a:xfrm>
            <a:off x="865133" y="1162822"/>
            <a:ext cx="4257278" cy="264580"/>
          </a:xfrm>
          <a:prstGeom prst="rect">
            <a:avLst/>
          </a:prstGeom>
        </p:spPr>
        <p:txBody>
          <a:bodyPr lIns="0" tIns="0" rIns="0" bIns="0"/>
          <a:lstStyle/>
          <a:p>
            <a:pPr marL="38480" lvl="1">
              <a:lnSpc>
                <a:spcPct val="95825"/>
              </a:lnSpc>
              <a:spcBef>
                <a:spcPts val="420"/>
              </a:spcBef>
              <a:defRPr/>
            </a:pPr>
            <a:r>
              <a:rPr lang="en-US" sz="1333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r>
              <a:rPr lang="id-ID" sz="1333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20: 45,9 Juta atau 218,5 ribu sekolah</a:t>
            </a:r>
            <a:endParaRPr lang="en-US" sz="1333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948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07701" y="452670"/>
            <a:ext cx="8784299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4800" dirty="0" smtClean="0">
                <a:solidFill>
                  <a:prstClr val="black"/>
                </a:solidFill>
                <a:latin typeface="Calibri Light" panose="020F0302020204030204"/>
                <a:cs typeface="Arial" pitchFamily="34" charset="0"/>
              </a:rPr>
              <a:t>Outline</a:t>
            </a:r>
            <a:endParaRPr lang="en-US" sz="4800" dirty="0">
              <a:solidFill>
                <a:prstClr val="black"/>
              </a:solidFill>
              <a:latin typeface="Calibri Light" panose="020F0302020204030204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75787" y="1700808"/>
            <a:ext cx="7008779" cy="96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8113" y="2884940"/>
            <a:ext cx="7008779" cy="96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60440" y="4069072"/>
            <a:ext cx="7008779" cy="96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52767" y="5253203"/>
            <a:ext cx="7008779" cy="96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75787" y="1700808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altLang="ko-KR" sz="2667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01</a:t>
            </a:r>
            <a:endParaRPr lang="ko-KR" altLang="en-US" sz="2667" b="1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0440" y="2884940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altLang="ko-KR" sz="2667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02</a:t>
            </a:r>
            <a:endParaRPr lang="ko-KR" altLang="en-US" sz="2667" b="1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5094" y="4069072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altLang="ko-KR" sz="2667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03</a:t>
            </a:r>
            <a:endParaRPr lang="ko-KR" altLang="en-US" sz="2667" b="1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747" y="5253204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altLang="ko-KR" sz="2667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04</a:t>
            </a:r>
            <a:endParaRPr lang="ko-KR" altLang="en-US" sz="2667" b="1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35787" y="1921064"/>
            <a:ext cx="585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Kebijakan</a:t>
            </a:r>
            <a:r>
              <a:rPr lang="en-US" altLang="en-US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Makro</a:t>
            </a:r>
            <a:r>
              <a:rPr lang="en-US" altLang="en-US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Ekonomi</a:t>
            </a:r>
            <a:r>
              <a:rPr lang="en-US" altLang="en-US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Indonesia 2020</a:t>
            </a:r>
            <a:endParaRPr lang="id-ID" altLang="en-US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5787" y="3000736"/>
            <a:ext cx="585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Pembangunan SDM </a:t>
            </a:r>
            <a:r>
              <a:rPr lang="en-US" altLang="en-US" sz="2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altLang="en-US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APBN 2020 </a:t>
            </a:r>
            <a:endParaRPr lang="id-ID" altLang="en-US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5787" y="4193143"/>
            <a:ext cx="585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altLang="en-US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Kebijakan</a:t>
            </a:r>
            <a:r>
              <a:rPr lang="en-US" altLang="en-US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Anggaran</a:t>
            </a:r>
            <a:r>
              <a:rPr lang="en-US" altLang="en-US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Pendidikan</a:t>
            </a:r>
            <a:r>
              <a:rPr lang="en-US" altLang="en-US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altLang="en-US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2020</a:t>
            </a:r>
            <a:endParaRPr lang="ko-KR" alt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35787" y="5385550"/>
            <a:ext cx="585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altLang="ko-KR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Pendanaan</a:t>
            </a:r>
            <a:r>
              <a:rPr lang="en-US" altLang="ko-KR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Perguruan</a:t>
            </a:r>
            <a:r>
              <a:rPr lang="en-US" altLang="ko-KR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Tinggi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Kedepan</a:t>
            </a:r>
            <a:r>
              <a:rPr lang="en-US" altLang="ko-KR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ko-KR" altLang="en-US" sz="2000" b="1" dirty="0">
              <a:solidFill>
                <a:srgbClr val="002060"/>
              </a:solidFill>
              <a:latin typeface="Tahoma" panose="020B0604030504040204" pitchFamily="34" charset="0"/>
              <a:ea typeface="맑은 고딕" panose="020B0503020000020004" pitchFamily="34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9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2E3820CA-E95A-5E40-979F-E2B5F79F3BF1}" type="slidenum">
              <a:rPr lang="en-US" sz="2400">
                <a:latin typeface="Century Gothic" panose="020B0502020202020204" pitchFamily="34" charset="0"/>
              </a:rPr>
              <a:pPr/>
              <a:t>20</a:t>
            </a:fld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157193"/>
            <a:ext cx="12186747" cy="17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510" y="2756925"/>
            <a:ext cx="9985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Kebijakan Anggaran Pendidikan Tahun 2020</a:t>
            </a:r>
            <a:endParaRPr lang="en-US" sz="4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9124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="" xmlns:a16="http://schemas.microsoft.com/office/drawing/2014/main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1202499" y="0"/>
            <a:ext cx="10151302" cy="87013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04085" y="6356350"/>
            <a:ext cx="2743200" cy="365125"/>
          </a:xfrm>
        </p:spPr>
        <p:txBody>
          <a:bodyPr/>
          <a:lstStyle/>
          <a:p>
            <a:fld id="{F8B3002B-B79F-41A4-A072-C3E67D2EF000}" type="slidenum">
              <a:rPr lang="en-ID" sz="1800" smtClean="0">
                <a:solidFill>
                  <a:srgbClr val="0070C0"/>
                </a:solidFill>
              </a:rPr>
              <a:pPr/>
              <a:t>21</a:t>
            </a:fld>
            <a:endParaRPr lang="en-ID" sz="1800" dirty="0">
              <a:solidFill>
                <a:srgbClr val="0070C0"/>
              </a:solidFill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3696125" y="7559935"/>
            <a:ext cx="17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persen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774004" y="39065"/>
            <a:ext cx="9649731" cy="84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2000" b="1" dirty="0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Anggaran Pendidikan Diarahkan Untuk </a:t>
            </a:r>
            <a:r>
              <a:rPr lang="en-US" sz="2000" b="1" dirty="0" err="1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Perluasan</a:t>
            </a:r>
            <a:r>
              <a:rPr lang="en-US" sz="2000" b="1" dirty="0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Akses</a:t>
            </a:r>
            <a:r>
              <a:rPr lang="en-US" sz="2000" b="1" dirty="0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Pendidikan</a:t>
            </a:r>
            <a:r>
              <a:rPr lang="en-US" sz="2000" b="1" dirty="0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just"/>
            <a:r>
              <a:rPr lang="en-US" sz="2000" b="1" dirty="0" err="1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Peningkatan</a:t>
            </a:r>
            <a:r>
              <a:rPr lang="en-US" sz="2000" b="1" dirty="0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Skill SDM, Dan </a:t>
            </a:r>
            <a:r>
              <a:rPr lang="en-US" sz="2000" b="1" dirty="0" err="1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Keberlanjutan</a:t>
            </a:r>
            <a:r>
              <a:rPr lang="en-US" sz="2000" b="1" dirty="0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Pendanaan</a:t>
            </a:r>
            <a:r>
              <a:rPr lang="en-US" sz="2000" b="1" dirty="0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203864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Pendidikan</a:t>
            </a:r>
            <a:endParaRPr lang="id-ID" sz="2000" b="1" dirty="0">
              <a:solidFill>
                <a:srgbClr val="203864"/>
              </a:solidFill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/>
          <p:nvPr/>
        </p:nvSpPr>
        <p:spPr bwMode="auto">
          <a:xfrm>
            <a:off x="5622138" y="978153"/>
            <a:ext cx="6346950" cy="553764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0" hangingPunct="0">
              <a:defRPr sz="2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Kebijakan Anggaran Pendidikan Tahun 2020</a:t>
            </a:r>
            <a:endParaRPr lang="en-US" sz="1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5622138" y="1511844"/>
            <a:ext cx="6346950" cy="46858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0988" lvl="3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</a:t>
            </a:r>
            <a:r>
              <a:rPr lang="id-ID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erluasan akses pendidikan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dari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usia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dini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sampai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dengan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pendidikan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tinggi</a:t>
            </a:r>
            <a:endParaRPr lang="id-ID" sz="155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450850" lvl="4" indent="-179388"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Melanjutkan bantuan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pendidikan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melalui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KIP </a:t>
            </a:r>
            <a:r>
              <a:rPr lang="en-US" sz="155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BOS</a:t>
            </a:r>
          </a:p>
          <a:p>
            <a:pPr marL="450850" lvl="4" indent="-179388"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id-ID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KIP Kuliah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perluasan/penyempurnaan bidik misi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id-ID" sz="155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80988" lvl="3" indent="-280988">
              <a:spcBef>
                <a:spcPts val="600"/>
              </a:spcBef>
              <a:buFont typeface="+mj-lt"/>
              <a:buAutoNum type="arabicPeriod"/>
            </a:pP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Melanjutkan </a:t>
            </a:r>
            <a:r>
              <a:rPr lang="id-ID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percepatan dan peningkatan kualitas sarpras pendidikan</a:t>
            </a: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55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Kemen PUPR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5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DAK </a:t>
            </a:r>
            <a:r>
              <a:rPr lang="en-US" sz="155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Fisik</a:t>
            </a:r>
            <a:r>
              <a:rPr lang="en-US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id-ID" sz="155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0988" lvl="3" indent="-280988">
              <a:spcBef>
                <a:spcPts val="600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 kualitas dan keterampilan SDM </a:t>
            </a:r>
            <a:endParaRPr lang="en-US" sz="155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3550" lvl="4" indent="-18256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id-ID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endidikan vokasi </a:t>
            </a: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penguasaan skill, enterpreneurship dan ICT sesuai kebutuhan industri </a:t>
            </a:r>
            <a:endParaRPr lang="en-US" sz="155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463550" lvl="4" indent="-182563"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155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Kartu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Pra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55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kerja</a:t>
            </a:r>
            <a:r>
              <a:rPr lang="en-US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endParaRPr lang="id-ID" sz="155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80988" lvl="3" indent="-280988">
              <a:spcBef>
                <a:spcPts val="600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Mendukung keberlanjutan pendanaan terkait pendidikan melalui investasi Pemerintah :</a:t>
            </a:r>
          </a:p>
          <a:p>
            <a:pPr marL="450850" lvl="4" indent="-179388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id-ID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Dana Pengembangan Pendidikan Nasional</a:t>
            </a:r>
          </a:p>
          <a:p>
            <a:pPr marL="450850" lvl="4" indent="-179388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id-ID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Dana Abadi </a:t>
            </a: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Penelitian, Pengembangan, Pengkajian, Penerapan, untuk mendukung invensi dan inovasi</a:t>
            </a:r>
          </a:p>
          <a:p>
            <a:pPr marL="450850" lvl="4" indent="-179388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id-ID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Dana Abadi </a:t>
            </a: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Perguruan Tinggi</a:t>
            </a:r>
          </a:p>
          <a:p>
            <a:pPr marL="450850" lvl="4" indent="-179388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id-ID" sz="155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Dana Abadi </a:t>
            </a:r>
            <a:r>
              <a:rPr lang="id-ID" sz="15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Kebudayaan</a:t>
            </a:r>
          </a:p>
        </p:txBody>
      </p:sp>
      <p:graphicFrame>
        <p:nvGraphicFramePr>
          <p:cNvPr id="10" name="Table 1"/>
          <p:cNvGraphicFramePr>
            <a:graphicFrameLocks noGrp="1"/>
          </p:cNvGraphicFramePr>
          <p:nvPr>
            <p:extLst/>
          </p:nvPr>
        </p:nvGraphicFramePr>
        <p:xfrm>
          <a:off x="263627" y="5075701"/>
          <a:ext cx="530882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0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0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0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378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783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Belanja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Pemerintah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Pusat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Century Gothic" panose="020B0502020202020204" pitchFamily="34" charset="0"/>
                        </a:rPr>
                        <a:t>153,9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169,9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783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ransfer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daerah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dan dana</a:t>
                      </a:r>
                      <a:r>
                        <a:rPr lang="id-ID" sz="1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desa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Century Gothic" panose="020B0502020202020204" pitchFamily="34" charset="0"/>
                        </a:rPr>
                        <a:t>303,5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306,9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3783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Pembiayaan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(Dana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Abadi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Century Gothic" panose="020B0502020202020204" pitchFamily="34" charset="0"/>
                        </a:rPr>
                        <a:t>21,0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29,0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04102" y="883206"/>
          <a:ext cx="5171284" cy="377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5642" y="4660202"/>
            <a:ext cx="407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Alokasi Anggaran Pendidikan </a:t>
            </a:r>
          </a:p>
          <a:p>
            <a:pPr algn="ctr"/>
            <a:r>
              <a:rPr lang="id-ID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(Triliun Rupiah)</a:t>
            </a:r>
          </a:p>
          <a:p>
            <a:pPr algn="ctr"/>
            <a:r>
              <a:rPr lang="id-ID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8D55CFC-DB82-45DA-BE17-3ECA472C48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257" y="142409"/>
            <a:ext cx="727721" cy="6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8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3">
            <a:extLst>
              <a:ext uri="{FF2B5EF4-FFF2-40B4-BE49-F238E27FC236}">
                <a16:creationId xmlns="" xmlns:a16="http://schemas.microsoft.com/office/drawing/2014/main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988978" y="85493"/>
            <a:ext cx="11203022" cy="78464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38D55CFC-DB82-45DA-BE17-3ECA472C48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257" y="142409"/>
            <a:ext cx="727721" cy="6161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65342" y="6356350"/>
            <a:ext cx="2743200" cy="365125"/>
          </a:xfrm>
        </p:spPr>
        <p:txBody>
          <a:bodyPr/>
          <a:lstStyle/>
          <a:p>
            <a:fld id="{F8B3002B-B79F-41A4-A072-C3E67D2EF000}" type="slidenum">
              <a:rPr lang="en-ID" sz="1800" smtClean="0">
                <a:solidFill>
                  <a:srgbClr val="0070C0"/>
                </a:solidFill>
              </a:rPr>
              <a:pPr/>
              <a:t>22</a:t>
            </a:fld>
            <a:endParaRPr lang="en-ID" sz="1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3771" y="100302"/>
            <a:ext cx="10331860" cy="7571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Capaian</a:t>
            </a:r>
            <a:r>
              <a:rPr lang="en-US" sz="2400" b="1" dirty="0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 Dan Target Pembangunan </a:t>
            </a:r>
            <a:r>
              <a:rPr lang="en-US" sz="2400" b="1" dirty="0" err="1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Pendidikan</a:t>
            </a:r>
            <a:r>
              <a:rPr lang="en-US" sz="2400" b="1" dirty="0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 </a:t>
            </a:r>
            <a:r>
              <a:rPr lang="en-US" sz="2400" b="1" dirty="0" err="1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Diperkuat</a:t>
            </a:r>
            <a:r>
              <a:rPr lang="en-US" sz="2400" b="1" dirty="0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 </a:t>
            </a:r>
            <a:r>
              <a:rPr lang="en-US" sz="2400" b="1" dirty="0" err="1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Untuk</a:t>
            </a:r>
            <a:r>
              <a:rPr lang="en-US" sz="2400" b="1" dirty="0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 </a:t>
            </a:r>
            <a:r>
              <a:rPr lang="en-US" sz="2400" b="1" dirty="0" err="1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Mendukung</a:t>
            </a:r>
            <a:r>
              <a:rPr lang="en-US" sz="2400" b="1" dirty="0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 </a:t>
            </a:r>
            <a:r>
              <a:rPr lang="id-ID" sz="2400" b="1" dirty="0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Peningkatan</a:t>
            </a:r>
            <a:r>
              <a:rPr lang="en-US" sz="2400" b="1" dirty="0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 </a:t>
            </a:r>
            <a:r>
              <a:rPr lang="en-US" sz="2400" b="1" dirty="0" err="1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Kualitas</a:t>
            </a:r>
            <a:r>
              <a:rPr lang="en-US" sz="2400" b="1" dirty="0" smtClean="0">
                <a:solidFill>
                  <a:srgbClr val="203864"/>
                </a:solidFill>
                <a:latin typeface="Cambria" pitchFamily="18" charset="0"/>
                <a:ea typeface="Tahoma" charset="0"/>
                <a:cs typeface="Tahoma" charset="0"/>
              </a:rPr>
              <a:t> SDM</a:t>
            </a:r>
            <a:endParaRPr lang="id-ID" sz="2400" b="1" dirty="0">
              <a:solidFill>
                <a:srgbClr val="203864"/>
              </a:solidFill>
              <a:latin typeface="Cambria" pitchFamily="18" charset="0"/>
              <a:ea typeface="Tahoma" charset="0"/>
              <a:cs typeface="Tahoma" charset="0"/>
            </a:endParaRPr>
          </a:p>
        </p:txBody>
      </p:sp>
      <p:sp>
        <p:nvSpPr>
          <p:cNvPr id="4" name="Oval 4"/>
          <p:cNvSpPr/>
          <p:nvPr/>
        </p:nvSpPr>
        <p:spPr>
          <a:xfrm>
            <a:off x="10192318" y="1054934"/>
            <a:ext cx="1664494" cy="14355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73038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.000</a:t>
            </a:r>
          </a:p>
          <a:p>
            <a:pPr marL="285750" indent="-17303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6.000</a:t>
            </a:r>
            <a:endParaRPr lang="id-ID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17303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161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1.789</a:t>
            </a:r>
            <a:endParaRPr lang="id-ID" b="1" dirty="0">
              <a:solidFill>
                <a:srgbClr val="D161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16"/>
          <p:cNvSpPr/>
          <p:nvPr/>
        </p:nvSpPr>
        <p:spPr>
          <a:xfrm>
            <a:off x="10464733" y="2550590"/>
            <a:ext cx="1422345" cy="1394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285750" indent="-17303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55,7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17303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</a:t>
            </a:r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id-ID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17303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161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62,0</a:t>
            </a:r>
          </a:p>
        </p:txBody>
      </p:sp>
      <p:sp>
        <p:nvSpPr>
          <p:cNvPr id="6" name="Oval 25"/>
          <p:cNvSpPr/>
          <p:nvPr/>
        </p:nvSpPr>
        <p:spPr>
          <a:xfrm>
            <a:off x="1549074" y="2102116"/>
            <a:ext cx="1664494" cy="14355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73038" algn="r"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id-ID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173038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id-ID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173038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161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20,4</a:t>
            </a:r>
            <a:endParaRPr lang="id-ID" b="1" dirty="0">
              <a:solidFill>
                <a:srgbClr val="D161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34"/>
          <p:cNvSpPr/>
          <p:nvPr/>
        </p:nvSpPr>
        <p:spPr>
          <a:xfrm>
            <a:off x="1249015" y="3684091"/>
            <a:ext cx="1664494" cy="14355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73038" algn="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818,1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173038" algn="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463</a:t>
            </a:r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id-ID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173038" algn="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D161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392,6</a:t>
            </a:r>
            <a:endParaRPr lang="id-ID" b="1" dirty="0">
              <a:solidFill>
                <a:srgbClr val="D161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48"/>
          <p:cNvSpPr/>
          <p:nvPr/>
        </p:nvSpPr>
        <p:spPr>
          <a:xfrm>
            <a:off x="155281" y="5378671"/>
            <a:ext cx="343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Tahoma" charset="0"/>
                <a:ea typeface="Tahoma" charset="0"/>
                <a:cs typeface="Tahoma" charset="0"/>
              </a:rPr>
              <a:t>Indikator Pendidikan </a:t>
            </a:r>
            <a:endParaRPr lang="en-US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9" name="Rectangle 49"/>
          <p:cNvSpPr/>
          <p:nvPr/>
        </p:nvSpPr>
        <p:spPr>
          <a:xfrm>
            <a:off x="5003642" y="5392803"/>
            <a:ext cx="2356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Century Gothic" charset="0"/>
                <a:ea typeface="Century Gothic" charset="0"/>
                <a:cs typeface="Century Gothic" charset="0"/>
              </a:rPr>
              <a:t>AP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id-ID" sz="1600" b="1" dirty="0">
                <a:latin typeface="Century Gothic" charset="0"/>
                <a:ea typeface="Century Gothic" charset="0"/>
                <a:cs typeface="Century Gothic" charset="0"/>
              </a:rPr>
              <a:t> Pendidikan </a:t>
            </a:r>
          </a:p>
          <a:p>
            <a:pPr algn="ctr"/>
            <a:r>
              <a:rPr lang="id-ID" sz="1600" b="1" dirty="0">
                <a:latin typeface="Century Gothic" charset="0"/>
                <a:ea typeface="Century Gothic" charset="0"/>
                <a:cs typeface="Century Gothic" charset="0"/>
              </a:rPr>
              <a:t>SMP/Sederajat</a:t>
            </a:r>
          </a:p>
        </p:txBody>
      </p:sp>
      <p:sp>
        <p:nvSpPr>
          <p:cNvPr id="10" name="Rectangle 50"/>
          <p:cNvSpPr/>
          <p:nvPr/>
        </p:nvSpPr>
        <p:spPr>
          <a:xfrm>
            <a:off x="5688890" y="5980104"/>
            <a:ext cx="1096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9</a:t>
            </a:r>
            <a:r>
              <a:rPr lang="id-ID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2,</a:t>
            </a:r>
            <a:r>
              <a:rPr lang="en-US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73</a:t>
            </a:r>
            <a:endParaRPr lang="id-ID" b="1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en-US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92</a:t>
            </a:r>
            <a:r>
              <a:rPr lang="id-ID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,0</a:t>
            </a:r>
            <a:r>
              <a:rPr lang="en-US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5</a:t>
            </a:r>
          </a:p>
        </p:txBody>
      </p:sp>
      <p:sp>
        <p:nvSpPr>
          <p:cNvPr id="11" name="Rectangle 51"/>
          <p:cNvSpPr/>
          <p:nvPr/>
        </p:nvSpPr>
        <p:spPr>
          <a:xfrm>
            <a:off x="6567630" y="5407040"/>
            <a:ext cx="2724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Century Gothic" charset="0"/>
                <a:ea typeface="Century Gothic" charset="0"/>
                <a:cs typeface="Century Gothic" charset="0"/>
              </a:rPr>
              <a:t>AP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id-ID" sz="1600" b="1" dirty="0">
                <a:latin typeface="Century Gothic" charset="0"/>
                <a:ea typeface="Century Gothic" charset="0"/>
                <a:cs typeface="Century Gothic" charset="0"/>
              </a:rPr>
              <a:t> Pendidikan </a:t>
            </a:r>
          </a:p>
          <a:p>
            <a:pPr algn="ctr"/>
            <a:r>
              <a:rPr lang="id-ID" sz="1600" b="1" dirty="0">
                <a:latin typeface="Century Gothic" charset="0"/>
                <a:ea typeface="Century Gothic" charset="0"/>
                <a:cs typeface="Century Gothic" charset="0"/>
              </a:rPr>
              <a:t>SMA/Sederajat</a:t>
            </a:r>
          </a:p>
        </p:txBody>
      </p:sp>
      <p:sp>
        <p:nvSpPr>
          <p:cNvPr id="12" name="Rectangle 52"/>
          <p:cNvSpPr/>
          <p:nvPr/>
        </p:nvSpPr>
        <p:spPr>
          <a:xfrm>
            <a:off x="7699707" y="5972093"/>
            <a:ext cx="1096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81</a:t>
            </a:r>
            <a:r>
              <a:rPr lang="id-ID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,</a:t>
            </a:r>
            <a:r>
              <a:rPr lang="en-US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52</a:t>
            </a:r>
            <a:endParaRPr lang="id-ID" b="1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en-US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80</a:t>
            </a:r>
            <a:r>
              <a:rPr lang="id-ID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,</a:t>
            </a:r>
            <a:r>
              <a:rPr lang="en-US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78</a:t>
            </a:r>
          </a:p>
        </p:txBody>
      </p:sp>
      <p:sp>
        <p:nvSpPr>
          <p:cNvPr id="13" name="Rectangle 53"/>
          <p:cNvSpPr/>
          <p:nvPr/>
        </p:nvSpPr>
        <p:spPr>
          <a:xfrm>
            <a:off x="1367618" y="622181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00A0C4"/>
                </a:solidFill>
                <a:latin typeface="Century Gothic" pitchFamily="34" charset="0"/>
                <a:cs typeface="Calibri"/>
              </a:rPr>
              <a:t>2019</a:t>
            </a:r>
            <a:endParaRPr lang="en-US" b="1" dirty="0">
              <a:solidFill>
                <a:srgbClr val="00A0C4"/>
              </a:solidFill>
            </a:endParaRPr>
          </a:p>
        </p:txBody>
      </p:sp>
      <p:sp>
        <p:nvSpPr>
          <p:cNvPr id="14" name="Rectangle 54"/>
          <p:cNvSpPr/>
          <p:nvPr/>
        </p:nvSpPr>
        <p:spPr>
          <a:xfrm>
            <a:off x="1390521" y="5904634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C00000"/>
                </a:solidFill>
                <a:latin typeface="Century Gothic" pitchFamily="34" charset="0"/>
                <a:cs typeface="Calibri"/>
              </a:rPr>
              <a:t>2020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2831842" y="5409994"/>
            <a:ext cx="2382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Century Gothic" charset="0"/>
                <a:ea typeface="Century Gothic" charset="0"/>
                <a:cs typeface="Century Gothic" charset="0"/>
              </a:rPr>
              <a:t>Indeks Pembangunan Manusia</a:t>
            </a:r>
          </a:p>
        </p:txBody>
      </p:sp>
      <p:sp>
        <p:nvSpPr>
          <p:cNvPr id="16" name="Rectangle 56"/>
          <p:cNvSpPr/>
          <p:nvPr/>
        </p:nvSpPr>
        <p:spPr>
          <a:xfrm>
            <a:off x="3529615" y="5960200"/>
            <a:ext cx="1096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7</a:t>
            </a:r>
            <a:r>
              <a:rPr lang="en-US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id-ID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,</a:t>
            </a:r>
            <a:r>
              <a:rPr lang="en-US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51</a:t>
            </a:r>
            <a:endParaRPr lang="id-ID" b="1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id-ID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71,</a:t>
            </a:r>
            <a:r>
              <a:rPr lang="en-US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98</a:t>
            </a:r>
          </a:p>
        </p:txBody>
      </p:sp>
      <p:sp>
        <p:nvSpPr>
          <p:cNvPr id="17" name="Oval 57"/>
          <p:cNvSpPr/>
          <p:nvPr/>
        </p:nvSpPr>
        <p:spPr>
          <a:xfrm>
            <a:off x="1126504" y="6265170"/>
            <a:ext cx="241114" cy="244831"/>
          </a:xfrm>
          <a:prstGeom prst="ellipse">
            <a:avLst/>
          </a:prstGeom>
          <a:solidFill>
            <a:srgbClr val="00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18" name="Oval 58"/>
          <p:cNvSpPr/>
          <p:nvPr/>
        </p:nvSpPr>
        <p:spPr>
          <a:xfrm>
            <a:off x="1149075" y="5950802"/>
            <a:ext cx="218543" cy="2009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19" name="Chevron 97"/>
          <p:cNvSpPr/>
          <p:nvPr/>
        </p:nvSpPr>
        <p:spPr>
          <a:xfrm>
            <a:off x="226456" y="1809113"/>
            <a:ext cx="214312" cy="26394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Chevron 98"/>
          <p:cNvSpPr/>
          <p:nvPr/>
        </p:nvSpPr>
        <p:spPr>
          <a:xfrm>
            <a:off x="240744" y="2163540"/>
            <a:ext cx="214312" cy="2639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1" name="Chevron 99"/>
          <p:cNvSpPr/>
          <p:nvPr/>
        </p:nvSpPr>
        <p:spPr>
          <a:xfrm>
            <a:off x="257412" y="2503057"/>
            <a:ext cx="214312" cy="263941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2" name="Rectangle 32"/>
          <p:cNvSpPr/>
          <p:nvPr/>
        </p:nvSpPr>
        <p:spPr bwMode="auto">
          <a:xfrm>
            <a:off x="543863" y="1759591"/>
            <a:ext cx="684000" cy="33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3200" rIns="0" bIns="41953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id-ID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32"/>
          <p:cNvSpPr/>
          <p:nvPr/>
        </p:nvSpPr>
        <p:spPr bwMode="auto">
          <a:xfrm>
            <a:off x="538684" y="2102116"/>
            <a:ext cx="720000" cy="33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3200" rIns="0" bIns="41953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32"/>
          <p:cNvSpPr/>
          <p:nvPr/>
        </p:nvSpPr>
        <p:spPr bwMode="auto">
          <a:xfrm>
            <a:off x="543863" y="2451189"/>
            <a:ext cx="720000" cy="33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3200" rIns="0" bIns="41953">
            <a:spAutoFit/>
          </a:bodyPr>
          <a:lstStyle/>
          <a:p>
            <a:r>
              <a:rPr lang="en-US" sz="1600" b="1" dirty="0">
                <a:solidFill>
                  <a:srgbClr val="D161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id-ID" sz="1600" b="1" dirty="0">
              <a:solidFill>
                <a:srgbClr val="D161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114"/>
          <p:cNvSpPr/>
          <p:nvPr/>
        </p:nvSpPr>
        <p:spPr>
          <a:xfrm>
            <a:off x="9046083" y="4033238"/>
            <a:ext cx="1422345" cy="11530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id-ID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rgbClr val="D161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b="1" dirty="0">
                <a:solidFill>
                  <a:srgbClr val="D161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id-ID" b="1" dirty="0">
                <a:solidFill>
                  <a:srgbClr val="D161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>
                <a:solidFill>
                  <a:srgbClr val="D161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6" name="Rectangle 65"/>
          <p:cNvSpPr/>
          <p:nvPr/>
        </p:nvSpPr>
        <p:spPr>
          <a:xfrm>
            <a:off x="7929926" y="4056980"/>
            <a:ext cx="2281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Bantuan</a:t>
            </a:r>
            <a:endParaRPr lang="en-US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endParaRPr lang="en-US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Sekolah</a:t>
            </a:r>
            <a:endParaRPr lang="en-US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68"/>
          <p:cNvSpPr/>
          <p:nvPr/>
        </p:nvSpPr>
        <p:spPr>
          <a:xfrm>
            <a:off x="8400675" y="2913168"/>
            <a:ext cx="2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Pembangunan/Rehab</a:t>
            </a:r>
            <a:r>
              <a:rPr lang="id-ID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</a:t>
            </a:r>
            <a:r>
              <a:rPr lang="en-US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Kelas</a:t>
            </a:r>
            <a:endParaRPr lang="en-US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d-ID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err="1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ribu</a:t>
            </a:r>
            <a:r>
              <a:rPr lang="en-US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</a:t>
            </a:r>
            <a:r>
              <a:rPr lang="en-US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kelas</a:t>
            </a:r>
            <a:r>
              <a:rPr lang="id-ID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69"/>
          <p:cNvSpPr/>
          <p:nvPr/>
        </p:nvSpPr>
        <p:spPr>
          <a:xfrm>
            <a:off x="8448108" y="1603824"/>
            <a:ext cx="1933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id-ID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enerimaan beasiswa </a:t>
            </a:r>
            <a:r>
              <a:rPr lang="id-ID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LPDP</a:t>
            </a:r>
            <a:endParaRPr lang="en-US" dirty="0" smtClean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d-ID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err="1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maha</a:t>
            </a:r>
            <a:r>
              <a:rPr lang="id-ID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</a:t>
            </a:r>
            <a:r>
              <a:rPr lang="id-ID" b="1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71"/>
          <p:cNvSpPr/>
          <p:nvPr/>
        </p:nvSpPr>
        <p:spPr>
          <a:xfrm>
            <a:off x="1919296" y="1349898"/>
            <a:ext cx="2019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Indonesia </a:t>
            </a:r>
            <a:r>
              <a:rPr lang="en-US" dirty="0" err="1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Pintar</a:t>
            </a:r>
            <a:r>
              <a:rPr lang="id-ID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(juta siswa)</a:t>
            </a:r>
            <a:endParaRPr lang="en-US" b="1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72"/>
          <p:cNvSpPr/>
          <p:nvPr/>
        </p:nvSpPr>
        <p:spPr>
          <a:xfrm>
            <a:off x="2850498" y="4032417"/>
            <a:ext cx="2535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Beasiswa</a:t>
            </a:r>
            <a:r>
              <a:rPr lang="en-US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Bidik</a:t>
            </a:r>
            <a:r>
              <a:rPr lang="en-US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Misi</a:t>
            </a:r>
            <a:r>
              <a:rPr lang="en-US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KIP </a:t>
            </a:r>
            <a:r>
              <a:rPr lang="en-US" dirty="0" err="1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Kuliah</a:t>
            </a:r>
            <a:endParaRPr lang="id-ID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d-ID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d-ID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 </a:t>
            </a:r>
            <a:r>
              <a:rPr lang="id-ID" b="1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mahasiswa)</a:t>
            </a:r>
          </a:p>
        </p:txBody>
      </p:sp>
      <p:grpSp>
        <p:nvGrpSpPr>
          <p:cNvPr id="31" name="Group 9"/>
          <p:cNvGrpSpPr/>
          <p:nvPr/>
        </p:nvGrpSpPr>
        <p:grpSpPr>
          <a:xfrm>
            <a:off x="7616943" y="1548655"/>
            <a:ext cx="761960" cy="757131"/>
            <a:chOff x="8264690" y="1413568"/>
            <a:chExt cx="921285" cy="921344"/>
          </a:xfrm>
        </p:grpSpPr>
        <p:sp>
          <p:nvSpPr>
            <p:cNvPr id="32" name="Freeform 42"/>
            <p:cNvSpPr>
              <a:spLocks noChangeArrowheads="1"/>
            </p:cNvSpPr>
            <p:nvPr/>
          </p:nvSpPr>
          <p:spPr bwMode="auto">
            <a:xfrm>
              <a:off x="8264690" y="1413568"/>
              <a:ext cx="921285" cy="921344"/>
            </a:xfrm>
            <a:custGeom>
              <a:avLst/>
              <a:gdLst>
                <a:gd name="T0" fmla="*/ 0 w 5409"/>
                <a:gd name="T1" fmla="*/ 2704 h 5409"/>
                <a:gd name="T2" fmla="*/ 0 w 5409"/>
                <a:gd name="T3" fmla="*/ 2704 h 5409"/>
                <a:gd name="T4" fmla="*/ 2704 w 5409"/>
                <a:gd name="T5" fmla="*/ 0 h 5409"/>
                <a:gd name="T6" fmla="*/ 5408 w 5409"/>
                <a:gd name="T7" fmla="*/ 2704 h 5409"/>
                <a:gd name="T8" fmla="*/ 2704 w 5409"/>
                <a:gd name="T9" fmla="*/ 5408 h 5409"/>
                <a:gd name="T10" fmla="*/ 0 w 5409"/>
                <a:gd name="T11" fmla="*/ 2704 h 5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09" h="5409">
                  <a:moveTo>
                    <a:pt x="0" y="2704"/>
                  </a:moveTo>
                  <a:lnTo>
                    <a:pt x="0" y="2704"/>
                  </a:lnTo>
                  <a:cubicBezTo>
                    <a:pt x="0" y="1213"/>
                    <a:pt x="1206" y="0"/>
                    <a:pt x="2704" y="0"/>
                  </a:cubicBezTo>
                  <a:cubicBezTo>
                    <a:pt x="4195" y="0"/>
                    <a:pt x="5408" y="1213"/>
                    <a:pt x="5408" y="2704"/>
                  </a:cubicBezTo>
                  <a:cubicBezTo>
                    <a:pt x="5408" y="4202"/>
                    <a:pt x="4195" y="5408"/>
                    <a:pt x="2704" y="5408"/>
                  </a:cubicBezTo>
                  <a:cubicBezTo>
                    <a:pt x="1206" y="5408"/>
                    <a:pt x="0" y="4202"/>
                    <a:pt x="0" y="2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</a:endParaRPr>
            </a:p>
          </p:txBody>
        </p:sp>
        <p:pic>
          <p:nvPicPr>
            <p:cNvPr id="33" name="Picture 7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5320" y="1505483"/>
              <a:ext cx="422805" cy="563738"/>
            </a:xfrm>
            <a:prstGeom prst="rect">
              <a:avLst/>
            </a:prstGeom>
          </p:spPr>
        </p:pic>
      </p:grpSp>
      <p:grpSp>
        <p:nvGrpSpPr>
          <p:cNvPr id="34" name="Group 10"/>
          <p:cNvGrpSpPr/>
          <p:nvPr/>
        </p:nvGrpSpPr>
        <p:grpSpPr>
          <a:xfrm>
            <a:off x="7643987" y="2427481"/>
            <a:ext cx="784034" cy="791816"/>
            <a:chOff x="8225449" y="2650113"/>
            <a:chExt cx="921285" cy="921344"/>
          </a:xfrm>
        </p:grpSpPr>
        <p:sp>
          <p:nvSpPr>
            <p:cNvPr id="35" name="Freeform 42"/>
            <p:cNvSpPr>
              <a:spLocks noChangeArrowheads="1"/>
            </p:cNvSpPr>
            <p:nvPr/>
          </p:nvSpPr>
          <p:spPr bwMode="auto">
            <a:xfrm>
              <a:off x="8225449" y="2650113"/>
              <a:ext cx="921285" cy="921344"/>
            </a:xfrm>
            <a:custGeom>
              <a:avLst/>
              <a:gdLst>
                <a:gd name="T0" fmla="*/ 0 w 5409"/>
                <a:gd name="T1" fmla="*/ 2704 h 5409"/>
                <a:gd name="T2" fmla="*/ 0 w 5409"/>
                <a:gd name="T3" fmla="*/ 2704 h 5409"/>
                <a:gd name="T4" fmla="*/ 2704 w 5409"/>
                <a:gd name="T5" fmla="*/ 0 h 5409"/>
                <a:gd name="T6" fmla="*/ 5408 w 5409"/>
                <a:gd name="T7" fmla="*/ 2704 h 5409"/>
                <a:gd name="T8" fmla="*/ 2704 w 5409"/>
                <a:gd name="T9" fmla="*/ 5408 h 5409"/>
                <a:gd name="T10" fmla="*/ 0 w 5409"/>
                <a:gd name="T11" fmla="*/ 2704 h 5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09" h="5409">
                  <a:moveTo>
                    <a:pt x="0" y="2704"/>
                  </a:moveTo>
                  <a:lnTo>
                    <a:pt x="0" y="2704"/>
                  </a:lnTo>
                  <a:cubicBezTo>
                    <a:pt x="0" y="1213"/>
                    <a:pt x="1206" y="0"/>
                    <a:pt x="2704" y="0"/>
                  </a:cubicBezTo>
                  <a:cubicBezTo>
                    <a:pt x="4195" y="0"/>
                    <a:pt x="5408" y="1213"/>
                    <a:pt x="5408" y="2704"/>
                  </a:cubicBezTo>
                  <a:cubicBezTo>
                    <a:pt x="5408" y="4202"/>
                    <a:pt x="4195" y="5408"/>
                    <a:pt x="2704" y="5408"/>
                  </a:cubicBezTo>
                  <a:cubicBezTo>
                    <a:pt x="1206" y="5408"/>
                    <a:pt x="0" y="4202"/>
                    <a:pt x="0" y="2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</a:endParaRPr>
            </a:p>
          </p:txBody>
        </p:sp>
        <p:pic>
          <p:nvPicPr>
            <p:cNvPr id="36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3031" y="2804915"/>
              <a:ext cx="495007" cy="495007"/>
            </a:xfrm>
            <a:prstGeom prst="rect">
              <a:avLst/>
            </a:prstGeom>
          </p:spPr>
        </p:pic>
      </p:grpSp>
      <p:sp>
        <p:nvSpPr>
          <p:cNvPr id="37" name="TextBox 5"/>
          <p:cNvSpPr txBox="1"/>
          <p:nvPr/>
        </p:nvSpPr>
        <p:spPr>
          <a:xfrm>
            <a:off x="2810431" y="235584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</a:t>
            </a:r>
            <a:endParaRPr lang="en-US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45"/>
          <p:cNvSpPr txBox="1"/>
          <p:nvPr/>
        </p:nvSpPr>
        <p:spPr>
          <a:xfrm>
            <a:off x="10110063" y="41774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</a:t>
            </a:r>
            <a:endParaRPr lang="en-US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46"/>
          <p:cNvSpPr txBox="1"/>
          <p:nvPr/>
        </p:nvSpPr>
        <p:spPr>
          <a:xfrm>
            <a:off x="11511058" y="2783395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11401709" y="1335248"/>
            <a:ext cx="35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</a:t>
            </a:r>
            <a:endParaRPr lang="en-US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117277" y="5079077"/>
            <a:ext cx="204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 </a:t>
            </a:r>
            <a:r>
              <a:rPr lang="en-US" sz="1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Angka</a:t>
            </a: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Sementara</a:t>
            </a:r>
            <a:endParaRPr lang="en-US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62"/>
          <p:cNvSpPr/>
          <p:nvPr/>
        </p:nvSpPr>
        <p:spPr>
          <a:xfrm>
            <a:off x="8957125" y="5392802"/>
            <a:ext cx="31383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Proporsi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Pekerja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Berkeahlian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Menengah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Tinggi (%)</a:t>
            </a:r>
            <a:endParaRPr lang="id-ID" sz="1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3" name="Rectangle 63"/>
          <p:cNvSpPr/>
          <p:nvPr/>
        </p:nvSpPr>
        <p:spPr>
          <a:xfrm>
            <a:off x="9995108" y="5950801"/>
            <a:ext cx="1096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43</a:t>
            </a:r>
            <a:r>
              <a:rPr lang="id-ID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,</a:t>
            </a:r>
            <a:r>
              <a:rPr lang="en-US" b="1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0</a:t>
            </a:r>
            <a:endParaRPr lang="id-ID" b="1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en-US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41</a:t>
            </a:r>
            <a:r>
              <a:rPr lang="id-ID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,</a:t>
            </a:r>
            <a:r>
              <a:rPr lang="en-US" b="1" dirty="0">
                <a:solidFill>
                  <a:srgbClr val="00A4C9"/>
                </a:solidFill>
                <a:latin typeface="Tahoma" charset="0"/>
                <a:ea typeface="Tahoma" charset="0"/>
                <a:cs typeface="Tahoma" charset="0"/>
              </a:rPr>
              <a:t>0</a:t>
            </a:r>
          </a:p>
        </p:txBody>
      </p:sp>
      <p:sp>
        <p:nvSpPr>
          <p:cNvPr id="44" name="Freeform 25"/>
          <p:cNvSpPr>
            <a:spLocks noChangeArrowheads="1"/>
          </p:cNvSpPr>
          <p:nvPr/>
        </p:nvSpPr>
        <p:spPr bwMode="auto">
          <a:xfrm rot="476018">
            <a:off x="6584719" y="1857228"/>
            <a:ext cx="1109730" cy="324570"/>
          </a:xfrm>
          <a:custGeom>
            <a:avLst/>
            <a:gdLst>
              <a:gd name="T0" fmla="*/ 2883 w 3168"/>
              <a:gd name="T1" fmla="*/ 0 h 2543"/>
              <a:gd name="T2" fmla="*/ 3167 w 3168"/>
              <a:gd name="T3" fmla="*/ 220 h 2543"/>
              <a:gd name="T4" fmla="*/ 219 w 3168"/>
              <a:gd name="T5" fmla="*/ 2542 h 2543"/>
              <a:gd name="T6" fmla="*/ 0 w 3168"/>
              <a:gd name="T7" fmla="*/ 2264 h 2543"/>
              <a:gd name="T8" fmla="*/ 2883 w 3168"/>
              <a:gd name="T9" fmla="*/ 0 h 2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" h="2543">
                <a:moveTo>
                  <a:pt x="2883" y="0"/>
                </a:moveTo>
                <a:lnTo>
                  <a:pt x="3167" y="220"/>
                </a:lnTo>
                <a:lnTo>
                  <a:pt x="219" y="2542"/>
                </a:lnTo>
                <a:lnTo>
                  <a:pt x="0" y="2264"/>
                </a:lnTo>
                <a:lnTo>
                  <a:pt x="2883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</a:endParaRPr>
          </a:p>
        </p:txBody>
      </p:sp>
      <p:sp>
        <p:nvSpPr>
          <p:cNvPr id="45" name="Freeform 26"/>
          <p:cNvSpPr>
            <a:spLocks noChangeArrowheads="1"/>
          </p:cNvSpPr>
          <p:nvPr/>
        </p:nvSpPr>
        <p:spPr bwMode="auto">
          <a:xfrm rot="244168">
            <a:off x="6567617" y="2586433"/>
            <a:ext cx="1227562" cy="110342"/>
          </a:xfrm>
          <a:custGeom>
            <a:avLst/>
            <a:gdLst>
              <a:gd name="T0" fmla="*/ 3673 w 3748"/>
              <a:gd name="T1" fmla="*/ 163 h 522"/>
              <a:gd name="T2" fmla="*/ 3747 w 3748"/>
              <a:gd name="T3" fmla="*/ 521 h 522"/>
              <a:gd name="T4" fmla="*/ 0 w 3748"/>
              <a:gd name="T5" fmla="*/ 358 h 522"/>
              <a:gd name="T6" fmla="*/ 17 w 3748"/>
              <a:gd name="T7" fmla="*/ 0 h 522"/>
              <a:gd name="T8" fmla="*/ 3673 w 3748"/>
              <a:gd name="T9" fmla="*/ 163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8" h="522">
                <a:moveTo>
                  <a:pt x="3673" y="163"/>
                </a:moveTo>
                <a:lnTo>
                  <a:pt x="3747" y="521"/>
                </a:lnTo>
                <a:lnTo>
                  <a:pt x="0" y="358"/>
                </a:lnTo>
                <a:lnTo>
                  <a:pt x="17" y="0"/>
                </a:lnTo>
                <a:lnTo>
                  <a:pt x="3673" y="16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</a:endParaRPr>
          </a:p>
        </p:txBody>
      </p:sp>
      <p:sp>
        <p:nvSpPr>
          <p:cNvPr id="46" name="Freeform 58"/>
          <p:cNvSpPr>
            <a:spLocks noChangeArrowheads="1"/>
          </p:cNvSpPr>
          <p:nvPr/>
        </p:nvSpPr>
        <p:spPr bwMode="auto">
          <a:xfrm>
            <a:off x="4639758" y="2297953"/>
            <a:ext cx="438493" cy="438521"/>
          </a:xfrm>
          <a:custGeom>
            <a:avLst/>
            <a:gdLst>
              <a:gd name="T0" fmla="*/ 1287 w 2575"/>
              <a:gd name="T1" fmla="*/ 0 h 2575"/>
              <a:gd name="T2" fmla="*/ 1287 w 2575"/>
              <a:gd name="T3" fmla="*/ 0 h 2575"/>
              <a:gd name="T4" fmla="*/ 0 w 2575"/>
              <a:gd name="T5" fmla="*/ 1287 h 2575"/>
              <a:gd name="T6" fmla="*/ 1287 w 2575"/>
              <a:gd name="T7" fmla="*/ 2574 h 2575"/>
              <a:gd name="T8" fmla="*/ 2574 w 2575"/>
              <a:gd name="T9" fmla="*/ 1287 h 2575"/>
              <a:gd name="T10" fmla="*/ 1287 w 2575"/>
              <a:gd name="T11" fmla="*/ 0 h 2575"/>
              <a:gd name="T12" fmla="*/ 1287 w 2575"/>
              <a:gd name="T13" fmla="*/ 2516 h 2575"/>
              <a:gd name="T14" fmla="*/ 1287 w 2575"/>
              <a:gd name="T15" fmla="*/ 2516 h 2575"/>
              <a:gd name="T16" fmla="*/ 65 w 2575"/>
              <a:gd name="T17" fmla="*/ 1287 h 2575"/>
              <a:gd name="T18" fmla="*/ 1287 w 2575"/>
              <a:gd name="T19" fmla="*/ 58 h 2575"/>
              <a:gd name="T20" fmla="*/ 2517 w 2575"/>
              <a:gd name="T21" fmla="*/ 1287 h 2575"/>
              <a:gd name="T22" fmla="*/ 1287 w 2575"/>
              <a:gd name="T23" fmla="*/ 2516 h 2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75" h="2575">
                <a:moveTo>
                  <a:pt x="1287" y="0"/>
                </a:moveTo>
                <a:lnTo>
                  <a:pt x="1287" y="0"/>
                </a:lnTo>
                <a:cubicBezTo>
                  <a:pt x="579" y="0"/>
                  <a:pt x="0" y="578"/>
                  <a:pt x="0" y="1287"/>
                </a:cubicBezTo>
                <a:cubicBezTo>
                  <a:pt x="0" y="1995"/>
                  <a:pt x="579" y="2574"/>
                  <a:pt x="1287" y="2574"/>
                </a:cubicBezTo>
                <a:cubicBezTo>
                  <a:pt x="2003" y="2574"/>
                  <a:pt x="2574" y="1995"/>
                  <a:pt x="2574" y="1287"/>
                </a:cubicBezTo>
                <a:cubicBezTo>
                  <a:pt x="2574" y="578"/>
                  <a:pt x="2003" y="0"/>
                  <a:pt x="1287" y="0"/>
                </a:cubicBezTo>
                <a:close/>
                <a:moveTo>
                  <a:pt x="1287" y="2516"/>
                </a:moveTo>
                <a:lnTo>
                  <a:pt x="1287" y="2516"/>
                </a:lnTo>
                <a:cubicBezTo>
                  <a:pt x="611" y="2516"/>
                  <a:pt x="65" y="1963"/>
                  <a:pt x="65" y="1287"/>
                </a:cubicBezTo>
                <a:cubicBezTo>
                  <a:pt x="65" y="611"/>
                  <a:pt x="611" y="58"/>
                  <a:pt x="1287" y="58"/>
                </a:cubicBezTo>
                <a:cubicBezTo>
                  <a:pt x="1972" y="58"/>
                  <a:pt x="2517" y="611"/>
                  <a:pt x="2517" y="1287"/>
                </a:cubicBezTo>
                <a:cubicBezTo>
                  <a:pt x="2517" y="1963"/>
                  <a:pt x="1972" y="2516"/>
                  <a:pt x="1287" y="2516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</a:endParaRPr>
          </a:p>
        </p:txBody>
      </p:sp>
      <p:sp>
        <p:nvSpPr>
          <p:cNvPr id="47" name="Freeform 26"/>
          <p:cNvSpPr>
            <a:spLocks noChangeArrowheads="1"/>
          </p:cNvSpPr>
          <p:nvPr/>
        </p:nvSpPr>
        <p:spPr bwMode="auto">
          <a:xfrm rot="13032689">
            <a:off x="6206739" y="3032605"/>
            <a:ext cx="1033484" cy="75617"/>
          </a:xfrm>
          <a:custGeom>
            <a:avLst/>
            <a:gdLst>
              <a:gd name="T0" fmla="*/ 3673 w 3748"/>
              <a:gd name="T1" fmla="*/ 163 h 522"/>
              <a:gd name="T2" fmla="*/ 3747 w 3748"/>
              <a:gd name="T3" fmla="*/ 521 h 522"/>
              <a:gd name="T4" fmla="*/ 0 w 3748"/>
              <a:gd name="T5" fmla="*/ 358 h 522"/>
              <a:gd name="T6" fmla="*/ 17 w 3748"/>
              <a:gd name="T7" fmla="*/ 0 h 522"/>
              <a:gd name="T8" fmla="*/ 3673 w 3748"/>
              <a:gd name="T9" fmla="*/ 163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8" h="522">
                <a:moveTo>
                  <a:pt x="3673" y="163"/>
                </a:moveTo>
                <a:lnTo>
                  <a:pt x="3747" y="521"/>
                </a:lnTo>
                <a:lnTo>
                  <a:pt x="0" y="358"/>
                </a:lnTo>
                <a:lnTo>
                  <a:pt x="17" y="0"/>
                </a:lnTo>
                <a:lnTo>
                  <a:pt x="3673" y="16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</a:endParaRPr>
          </a:p>
        </p:txBody>
      </p:sp>
      <p:sp>
        <p:nvSpPr>
          <p:cNvPr id="48" name="Freeform 26"/>
          <p:cNvSpPr>
            <a:spLocks noChangeArrowheads="1"/>
          </p:cNvSpPr>
          <p:nvPr/>
        </p:nvSpPr>
        <p:spPr bwMode="auto">
          <a:xfrm rot="8401954">
            <a:off x="4734906" y="2687838"/>
            <a:ext cx="1135089" cy="77081"/>
          </a:xfrm>
          <a:custGeom>
            <a:avLst/>
            <a:gdLst>
              <a:gd name="T0" fmla="*/ 3673 w 3748"/>
              <a:gd name="T1" fmla="*/ 163 h 522"/>
              <a:gd name="T2" fmla="*/ 3747 w 3748"/>
              <a:gd name="T3" fmla="*/ 521 h 522"/>
              <a:gd name="T4" fmla="*/ 0 w 3748"/>
              <a:gd name="T5" fmla="*/ 358 h 522"/>
              <a:gd name="T6" fmla="*/ 17 w 3748"/>
              <a:gd name="T7" fmla="*/ 0 h 522"/>
              <a:gd name="T8" fmla="*/ 3673 w 3748"/>
              <a:gd name="T9" fmla="*/ 163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8" h="522">
                <a:moveTo>
                  <a:pt x="3673" y="163"/>
                </a:moveTo>
                <a:lnTo>
                  <a:pt x="3747" y="521"/>
                </a:lnTo>
                <a:lnTo>
                  <a:pt x="0" y="358"/>
                </a:lnTo>
                <a:lnTo>
                  <a:pt x="17" y="0"/>
                </a:lnTo>
                <a:lnTo>
                  <a:pt x="3673" y="16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</a:endParaRPr>
          </a:p>
        </p:txBody>
      </p:sp>
      <p:sp>
        <p:nvSpPr>
          <p:cNvPr id="49" name="Freeform 26"/>
          <p:cNvSpPr>
            <a:spLocks noChangeArrowheads="1"/>
          </p:cNvSpPr>
          <p:nvPr/>
        </p:nvSpPr>
        <p:spPr bwMode="auto">
          <a:xfrm rot="11903474">
            <a:off x="4335446" y="2008554"/>
            <a:ext cx="1378185" cy="66268"/>
          </a:xfrm>
          <a:custGeom>
            <a:avLst/>
            <a:gdLst>
              <a:gd name="T0" fmla="*/ 3673 w 3748"/>
              <a:gd name="T1" fmla="*/ 163 h 522"/>
              <a:gd name="T2" fmla="*/ 3747 w 3748"/>
              <a:gd name="T3" fmla="*/ 521 h 522"/>
              <a:gd name="T4" fmla="*/ 0 w 3748"/>
              <a:gd name="T5" fmla="*/ 358 h 522"/>
              <a:gd name="T6" fmla="*/ 17 w 3748"/>
              <a:gd name="T7" fmla="*/ 0 h 522"/>
              <a:gd name="T8" fmla="*/ 3673 w 3748"/>
              <a:gd name="T9" fmla="*/ 163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8" h="522">
                <a:moveTo>
                  <a:pt x="3673" y="163"/>
                </a:moveTo>
                <a:lnTo>
                  <a:pt x="3747" y="521"/>
                </a:lnTo>
                <a:lnTo>
                  <a:pt x="0" y="358"/>
                </a:lnTo>
                <a:lnTo>
                  <a:pt x="17" y="0"/>
                </a:lnTo>
                <a:lnTo>
                  <a:pt x="3673" y="16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</a:endParaRPr>
          </a:p>
        </p:txBody>
      </p:sp>
      <p:grpSp>
        <p:nvGrpSpPr>
          <p:cNvPr id="50" name="Group 13"/>
          <p:cNvGrpSpPr/>
          <p:nvPr/>
        </p:nvGrpSpPr>
        <p:grpSpPr>
          <a:xfrm>
            <a:off x="3716870" y="1518670"/>
            <a:ext cx="789955" cy="722770"/>
            <a:chOff x="3231216" y="1548710"/>
            <a:chExt cx="921285" cy="921344"/>
          </a:xfrm>
        </p:grpSpPr>
        <p:sp>
          <p:nvSpPr>
            <p:cNvPr id="51" name="Freeform 42"/>
            <p:cNvSpPr>
              <a:spLocks noChangeArrowheads="1"/>
            </p:cNvSpPr>
            <p:nvPr/>
          </p:nvSpPr>
          <p:spPr bwMode="auto">
            <a:xfrm>
              <a:off x="3231216" y="1548710"/>
              <a:ext cx="921285" cy="921344"/>
            </a:xfrm>
            <a:custGeom>
              <a:avLst/>
              <a:gdLst>
                <a:gd name="T0" fmla="*/ 0 w 5409"/>
                <a:gd name="T1" fmla="*/ 2704 h 5409"/>
                <a:gd name="T2" fmla="*/ 0 w 5409"/>
                <a:gd name="T3" fmla="*/ 2704 h 5409"/>
                <a:gd name="T4" fmla="*/ 2704 w 5409"/>
                <a:gd name="T5" fmla="*/ 0 h 5409"/>
                <a:gd name="T6" fmla="*/ 5408 w 5409"/>
                <a:gd name="T7" fmla="*/ 2704 h 5409"/>
                <a:gd name="T8" fmla="*/ 2704 w 5409"/>
                <a:gd name="T9" fmla="*/ 5408 h 5409"/>
                <a:gd name="T10" fmla="*/ 0 w 5409"/>
                <a:gd name="T11" fmla="*/ 2704 h 5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09" h="5409">
                  <a:moveTo>
                    <a:pt x="0" y="2704"/>
                  </a:moveTo>
                  <a:lnTo>
                    <a:pt x="0" y="2704"/>
                  </a:lnTo>
                  <a:cubicBezTo>
                    <a:pt x="0" y="1213"/>
                    <a:pt x="1206" y="0"/>
                    <a:pt x="2704" y="0"/>
                  </a:cubicBezTo>
                  <a:cubicBezTo>
                    <a:pt x="4195" y="0"/>
                    <a:pt x="5408" y="1213"/>
                    <a:pt x="5408" y="2704"/>
                  </a:cubicBezTo>
                  <a:cubicBezTo>
                    <a:pt x="5408" y="4202"/>
                    <a:pt x="4195" y="5408"/>
                    <a:pt x="2704" y="5408"/>
                  </a:cubicBezTo>
                  <a:cubicBezTo>
                    <a:pt x="1206" y="5408"/>
                    <a:pt x="0" y="4202"/>
                    <a:pt x="0" y="2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</a:endParaRPr>
            </a:p>
          </p:txBody>
        </p:sp>
        <p:pic>
          <p:nvPicPr>
            <p:cNvPr id="52" name="Picture 3"/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3346212" y="1666422"/>
              <a:ext cx="658923" cy="658923"/>
            </a:xfrm>
            <a:prstGeom prst="rect">
              <a:avLst/>
            </a:prstGeom>
          </p:spPr>
        </p:pic>
      </p:grpSp>
      <p:grpSp>
        <p:nvGrpSpPr>
          <p:cNvPr id="53" name="Group 12"/>
          <p:cNvGrpSpPr/>
          <p:nvPr/>
        </p:nvGrpSpPr>
        <p:grpSpPr>
          <a:xfrm>
            <a:off x="3973995" y="2773552"/>
            <a:ext cx="921285" cy="921344"/>
            <a:chOff x="3431912" y="3192439"/>
            <a:chExt cx="921285" cy="921344"/>
          </a:xfrm>
        </p:grpSpPr>
        <p:sp>
          <p:nvSpPr>
            <p:cNvPr id="54" name="Freeform 42"/>
            <p:cNvSpPr>
              <a:spLocks noChangeArrowheads="1"/>
            </p:cNvSpPr>
            <p:nvPr/>
          </p:nvSpPr>
          <p:spPr bwMode="auto">
            <a:xfrm>
              <a:off x="3431912" y="3192439"/>
              <a:ext cx="921285" cy="921344"/>
            </a:xfrm>
            <a:custGeom>
              <a:avLst/>
              <a:gdLst>
                <a:gd name="T0" fmla="*/ 0 w 5409"/>
                <a:gd name="T1" fmla="*/ 2704 h 5409"/>
                <a:gd name="T2" fmla="*/ 0 w 5409"/>
                <a:gd name="T3" fmla="*/ 2704 h 5409"/>
                <a:gd name="T4" fmla="*/ 2704 w 5409"/>
                <a:gd name="T5" fmla="*/ 0 h 5409"/>
                <a:gd name="T6" fmla="*/ 5408 w 5409"/>
                <a:gd name="T7" fmla="*/ 2704 h 5409"/>
                <a:gd name="T8" fmla="*/ 2704 w 5409"/>
                <a:gd name="T9" fmla="*/ 5408 h 5409"/>
                <a:gd name="T10" fmla="*/ 0 w 5409"/>
                <a:gd name="T11" fmla="*/ 2704 h 5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09" h="5409">
                  <a:moveTo>
                    <a:pt x="0" y="2704"/>
                  </a:moveTo>
                  <a:lnTo>
                    <a:pt x="0" y="2704"/>
                  </a:lnTo>
                  <a:cubicBezTo>
                    <a:pt x="0" y="1213"/>
                    <a:pt x="1206" y="0"/>
                    <a:pt x="2704" y="0"/>
                  </a:cubicBezTo>
                  <a:cubicBezTo>
                    <a:pt x="4195" y="0"/>
                    <a:pt x="5408" y="1213"/>
                    <a:pt x="5408" y="2704"/>
                  </a:cubicBezTo>
                  <a:cubicBezTo>
                    <a:pt x="5408" y="4202"/>
                    <a:pt x="4195" y="5408"/>
                    <a:pt x="2704" y="5408"/>
                  </a:cubicBezTo>
                  <a:cubicBezTo>
                    <a:pt x="1206" y="5408"/>
                    <a:pt x="0" y="4202"/>
                    <a:pt x="0" y="2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</a:endParaRPr>
            </a:p>
          </p:txBody>
        </p:sp>
        <p:pic>
          <p:nvPicPr>
            <p:cNvPr id="55" name="Picture 7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7475" y="3363561"/>
              <a:ext cx="422805" cy="563738"/>
            </a:xfrm>
            <a:prstGeom prst="rect">
              <a:avLst/>
            </a:prstGeom>
          </p:spPr>
        </p:pic>
      </p:grpSp>
      <p:grpSp>
        <p:nvGrpSpPr>
          <p:cNvPr id="56" name="Group 11"/>
          <p:cNvGrpSpPr/>
          <p:nvPr/>
        </p:nvGrpSpPr>
        <p:grpSpPr>
          <a:xfrm>
            <a:off x="6985280" y="3199232"/>
            <a:ext cx="804436" cy="738664"/>
            <a:chOff x="8264689" y="4107106"/>
            <a:chExt cx="921285" cy="921344"/>
          </a:xfrm>
        </p:grpSpPr>
        <p:sp>
          <p:nvSpPr>
            <p:cNvPr id="57" name="Freeform 42"/>
            <p:cNvSpPr>
              <a:spLocks noChangeArrowheads="1"/>
            </p:cNvSpPr>
            <p:nvPr/>
          </p:nvSpPr>
          <p:spPr bwMode="auto">
            <a:xfrm>
              <a:off x="8264689" y="4107106"/>
              <a:ext cx="921285" cy="921344"/>
            </a:xfrm>
            <a:custGeom>
              <a:avLst/>
              <a:gdLst>
                <a:gd name="T0" fmla="*/ 0 w 5409"/>
                <a:gd name="T1" fmla="*/ 2704 h 5409"/>
                <a:gd name="T2" fmla="*/ 0 w 5409"/>
                <a:gd name="T3" fmla="*/ 2704 h 5409"/>
                <a:gd name="T4" fmla="*/ 2704 w 5409"/>
                <a:gd name="T5" fmla="*/ 0 h 5409"/>
                <a:gd name="T6" fmla="*/ 5408 w 5409"/>
                <a:gd name="T7" fmla="*/ 2704 h 5409"/>
                <a:gd name="T8" fmla="*/ 2704 w 5409"/>
                <a:gd name="T9" fmla="*/ 5408 h 5409"/>
                <a:gd name="T10" fmla="*/ 0 w 5409"/>
                <a:gd name="T11" fmla="*/ 2704 h 5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09" h="5409">
                  <a:moveTo>
                    <a:pt x="0" y="2704"/>
                  </a:moveTo>
                  <a:lnTo>
                    <a:pt x="0" y="2704"/>
                  </a:lnTo>
                  <a:cubicBezTo>
                    <a:pt x="0" y="1213"/>
                    <a:pt x="1206" y="0"/>
                    <a:pt x="2704" y="0"/>
                  </a:cubicBezTo>
                  <a:cubicBezTo>
                    <a:pt x="4195" y="0"/>
                    <a:pt x="5408" y="1213"/>
                    <a:pt x="5408" y="2704"/>
                  </a:cubicBezTo>
                  <a:cubicBezTo>
                    <a:pt x="5408" y="4202"/>
                    <a:pt x="4195" y="5408"/>
                    <a:pt x="2704" y="5408"/>
                  </a:cubicBezTo>
                  <a:cubicBezTo>
                    <a:pt x="1206" y="5408"/>
                    <a:pt x="0" y="4202"/>
                    <a:pt x="0" y="2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</a:endParaRPr>
            </a:p>
          </p:txBody>
        </p:sp>
        <p:pic>
          <p:nvPicPr>
            <p:cNvPr id="58" name="Picture 8"/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8386580" y="4268267"/>
              <a:ext cx="599021" cy="599021"/>
            </a:xfrm>
            <a:prstGeom prst="rect">
              <a:avLst/>
            </a:prstGeom>
          </p:spPr>
        </p:pic>
      </p:grpSp>
      <p:sp>
        <p:nvSpPr>
          <p:cNvPr id="59" name="Freeform 13"/>
          <p:cNvSpPr>
            <a:spLocks noEditPoints="1"/>
          </p:cNvSpPr>
          <p:nvPr/>
        </p:nvSpPr>
        <p:spPr bwMode="auto">
          <a:xfrm flipH="1">
            <a:off x="5985341" y="4220008"/>
            <a:ext cx="2105641" cy="513202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grpSp>
        <p:nvGrpSpPr>
          <p:cNvPr id="60" name="Group 1"/>
          <p:cNvGrpSpPr/>
          <p:nvPr/>
        </p:nvGrpSpPr>
        <p:grpSpPr>
          <a:xfrm>
            <a:off x="5368538" y="1605898"/>
            <a:ext cx="1294770" cy="2581702"/>
            <a:chOff x="5387493" y="1504680"/>
            <a:chExt cx="1725957" cy="3292699"/>
          </a:xfrm>
        </p:grpSpPr>
        <p:grpSp>
          <p:nvGrpSpPr>
            <p:cNvPr id="61" name="Group 74"/>
            <p:cNvGrpSpPr/>
            <p:nvPr/>
          </p:nvGrpSpPr>
          <p:grpSpPr>
            <a:xfrm rot="21449341">
              <a:off x="5387493" y="1504680"/>
              <a:ext cx="1725957" cy="3292699"/>
              <a:chOff x="5816599" y="3390899"/>
              <a:chExt cx="799893" cy="1474583"/>
            </a:xfrm>
          </p:grpSpPr>
          <p:sp>
            <p:nvSpPr>
              <p:cNvPr id="69" name="Shape"/>
              <p:cNvSpPr/>
              <p:nvPr/>
            </p:nvSpPr>
            <p:spPr>
              <a:xfrm>
                <a:off x="5968999" y="3543299"/>
                <a:ext cx="501143" cy="1322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8" extrusionOk="0">
                    <a:moveTo>
                      <a:pt x="21600" y="5619"/>
                    </a:moveTo>
                    <a:cubicBezTo>
                      <a:pt x="21600" y="5607"/>
                      <a:pt x="21595" y="5595"/>
                      <a:pt x="21595" y="5580"/>
                    </a:cubicBezTo>
                    <a:cubicBezTo>
                      <a:pt x="21485" y="1567"/>
                      <a:pt x="16695" y="0"/>
                      <a:pt x="10800" y="0"/>
                    </a:cubicBezTo>
                    <a:cubicBezTo>
                      <a:pt x="4905" y="0"/>
                      <a:pt x="115" y="1567"/>
                      <a:pt x="5" y="5580"/>
                    </a:cubicBezTo>
                    <a:cubicBezTo>
                      <a:pt x="5" y="5592"/>
                      <a:pt x="0" y="5605"/>
                      <a:pt x="0" y="5619"/>
                    </a:cubicBezTo>
                    <a:cubicBezTo>
                      <a:pt x="0" y="5628"/>
                      <a:pt x="0" y="5634"/>
                      <a:pt x="5" y="5642"/>
                    </a:cubicBezTo>
                    <a:cubicBezTo>
                      <a:pt x="5" y="5669"/>
                      <a:pt x="0" y="5696"/>
                      <a:pt x="0" y="5721"/>
                    </a:cubicBezTo>
                    <a:lnTo>
                      <a:pt x="11" y="5721"/>
                    </a:lnTo>
                    <a:cubicBezTo>
                      <a:pt x="77" y="6356"/>
                      <a:pt x="766" y="6961"/>
                      <a:pt x="1960" y="7412"/>
                    </a:cubicBezTo>
                    <a:lnTo>
                      <a:pt x="5293" y="8672"/>
                    </a:lnTo>
                    <a:cubicBezTo>
                      <a:pt x="6317" y="9059"/>
                      <a:pt x="6897" y="9585"/>
                      <a:pt x="6897" y="10134"/>
                    </a:cubicBezTo>
                    <a:lnTo>
                      <a:pt x="6897" y="19191"/>
                    </a:lnTo>
                    <a:cubicBezTo>
                      <a:pt x="6897" y="19433"/>
                      <a:pt x="7083" y="19671"/>
                      <a:pt x="7428" y="19874"/>
                    </a:cubicBezTo>
                    <a:lnTo>
                      <a:pt x="10012" y="21393"/>
                    </a:lnTo>
                    <a:cubicBezTo>
                      <a:pt x="10362" y="21598"/>
                      <a:pt x="11156" y="21600"/>
                      <a:pt x="11512" y="21397"/>
                    </a:cubicBezTo>
                    <a:lnTo>
                      <a:pt x="14166" y="19874"/>
                    </a:lnTo>
                    <a:cubicBezTo>
                      <a:pt x="14511" y="19669"/>
                      <a:pt x="14697" y="19433"/>
                      <a:pt x="14697" y="19191"/>
                    </a:cubicBezTo>
                    <a:lnTo>
                      <a:pt x="14697" y="10136"/>
                    </a:lnTo>
                    <a:cubicBezTo>
                      <a:pt x="14697" y="9587"/>
                      <a:pt x="15272" y="9061"/>
                      <a:pt x="16301" y="8674"/>
                    </a:cubicBezTo>
                    <a:lnTo>
                      <a:pt x="19635" y="7414"/>
                    </a:lnTo>
                    <a:cubicBezTo>
                      <a:pt x="20828" y="6963"/>
                      <a:pt x="21518" y="6358"/>
                      <a:pt x="21584" y="5723"/>
                    </a:cubicBezTo>
                    <a:lnTo>
                      <a:pt x="21594" y="5723"/>
                    </a:lnTo>
                    <a:cubicBezTo>
                      <a:pt x="21594" y="5696"/>
                      <a:pt x="21594" y="5669"/>
                      <a:pt x="21589" y="5644"/>
                    </a:cubicBezTo>
                    <a:cubicBezTo>
                      <a:pt x="21600" y="5634"/>
                      <a:pt x="21600" y="5628"/>
                      <a:pt x="21600" y="5619"/>
                    </a:cubicBezTo>
                    <a:close/>
                  </a:path>
                </a:pathLst>
              </a:custGeom>
              <a:solidFill>
                <a:srgbClr val="EDEDE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 dirty="0"/>
              </a:p>
            </p:txBody>
          </p:sp>
          <p:sp>
            <p:nvSpPr>
              <p:cNvPr id="70" name="Shape"/>
              <p:cNvSpPr/>
              <p:nvPr/>
            </p:nvSpPr>
            <p:spPr>
              <a:xfrm>
                <a:off x="6273800" y="4267199"/>
                <a:ext cx="37085" cy="43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62"/>
                    </a:moveTo>
                    <a:lnTo>
                      <a:pt x="0" y="21600"/>
                    </a:lnTo>
                    <a:cubicBezTo>
                      <a:pt x="5104" y="21372"/>
                      <a:pt x="11909" y="21239"/>
                      <a:pt x="19677" y="21239"/>
                    </a:cubicBezTo>
                    <a:cubicBezTo>
                      <a:pt x="20342" y="21239"/>
                      <a:pt x="21008" y="21239"/>
                      <a:pt x="21600" y="21246"/>
                    </a:cubicBezTo>
                    <a:lnTo>
                      <a:pt x="21600" y="0"/>
                    </a:lnTo>
                    <a:cubicBezTo>
                      <a:pt x="13833" y="70"/>
                      <a:pt x="6953" y="114"/>
                      <a:pt x="3033" y="133"/>
                    </a:cubicBezTo>
                    <a:cubicBezTo>
                      <a:pt x="2367" y="259"/>
                      <a:pt x="1257" y="367"/>
                      <a:pt x="0" y="4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71" name="Shape"/>
              <p:cNvSpPr/>
              <p:nvPr/>
            </p:nvSpPr>
            <p:spPr>
              <a:xfrm>
                <a:off x="6190531" y="4282038"/>
                <a:ext cx="67692" cy="415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593"/>
                    </a:lnTo>
                    <a:cubicBezTo>
                      <a:pt x="2796" y="21356"/>
                      <a:pt x="6565" y="21217"/>
                      <a:pt x="10780" y="21217"/>
                    </a:cubicBezTo>
                    <a:cubicBezTo>
                      <a:pt x="15035" y="21217"/>
                      <a:pt x="18804" y="21356"/>
                      <a:pt x="21600" y="21600"/>
                    </a:cubicBezTo>
                    <a:lnTo>
                      <a:pt x="21600" y="20"/>
                    </a:lnTo>
                    <a:cubicBezTo>
                      <a:pt x="18480" y="198"/>
                      <a:pt x="14711" y="284"/>
                      <a:pt x="10982" y="284"/>
                    </a:cubicBezTo>
                    <a:cubicBezTo>
                      <a:pt x="7092" y="284"/>
                      <a:pt x="3161" y="185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72" name="Shape"/>
              <p:cNvSpPr/>
              <p:nvPr/>
            </p:nvSpPr>
            <p:spPr>
              <a:xfrm>
                <a:off x="6134363" y="4159189"/>
                <a:ext cx="180975" cy="24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22" extrusionOk="0">
                    <a:moveTo>
                      <a:pt x="0" y="0"/>
                    </a:moveTo>
                    <a:lnTo>
                      <a:pt x="0" y="10932"/>
                    </a:lnTo>
                    <a:cubicBezTo>
                      <a:pt x="4290" y="15958"/>
                      <a:pt x="12232" y="21600"/>
                      <a:pt x="21600" y="11549"/>
                    </a:cubicBezTo>
                    <a:lnTo>
                      <a:pt x="21600" y="441"/>
                    </a:lnTo>
                    <a:cubicBezTo>
                      <a:pt x="17765" y="4408"/>
                      <a:pt x="14173" y="5995"/>
                      <a:pt x="10974" y="5995"/>
                    </a:cubicBezTo>
                    <a:cubicBezTo>
                      <a:pt x="6412" y="5995"/>
                      <a:pt x="2637" y="2998"/>
                      <a:pt x="0" y="0"/>
                    </a:cubicBezTo>
                    <a:close/>
                  </a:path>
                </a:pathLst>
              </a:custGeom>
              <a:solidFill>
                <a:srgbClr val="80818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 dirty="0"/>
              </a:p>
            </p:txBody>
          </p:sp>
          <p:sp>
            <p:nvSpPr>
              <p:cNvPr id="73" name="Shape"/>
              <p:cNvSpPr/>
              <p:nvPr/>
            </p:nvSpPr>
            <p:spPr>
              <a:xfrm>
                <a:off x="6134100" y="4191000"/>
                <a:ext cx="180975" cy="24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22" extrusionOk="0">
                    <a:moveTo>
                      <a:pt x="0" y="0"/>
                    </a:moveTo>
                    <a:lnTo>
                      <a:pt x="0" y="10932"/>
                    </a:lnTo>
                    <a:cubicBezTo>
                      <a:pt x="4290" y="15958"/>
                      <a:pt x="12232" y="21600"/>
                      <a:pt x="21600" y="11549"/>
                    </a:cubicBezTo>
                    <a:lnTo>
                      <a:pt x="21600" y="441"/>
                    </a:lnTo>
                    <a:cubicBezTo>
                      <a:pt x="17765" y="4408"/>
                      <a:pt x="14173" y="5995"/>
                      <a:pt x="10974" y="5995"/>
                    </a:cubicBezTo>
                    <a:cubicBezTo>
                      <a:pt x="6412" y="5995"/>
                      <a:pt x="2637" y="2910"/>
                      <a:pt x="0" y="0"/>
                    </a:cubicBezTo>
                    <a:close/>
                  </a:path>
                </a:pathLst>
              </a:custGeom>
              <a:solidFill>
                <a:srgbClr val="80818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74" name="Shape"/>
              <p:cNvSpPr/>
              <p:nvPr/>
            </p:nvSpPr>
            <p:spPr>
              <a:xfrm>
                <a:off x="6133643" y="4224586"/>
                <a:ext cx="181103" cy="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688"/>
                    </a:lnTo>
                    <a:cubicBezTo>
                      <a:pt x="2757" y="10800"/>
                      <a:pt x="5438" y="11765"/>
                      <a:pt x="5483" y="11765"/>
                    </a:cubicBezTo>
                    <a:cubicBezTo>
                      <a:pt x="5998" y="11946"/>
                      <a:pt x="6392" y="13636"/>
                      <a:pt x="6392" y="15687"/>
                    </a:cubicBezTo>
                    <a:cubicBezTo>
                      <a:pt x="6392" y="17195"/>
                      <a:pt x="8043" y="21600"/>
                      <a:pt x="11209" y="21600"/>
                    </a:cubicBezTo>
                    <a:cubicBezTo>
                      <a:pt x="14375" y="21600"/>
                      <a:pt x="16026" y="17195"/>
                      <a:pt x="16026" y="15687"/>
                    </a:cubicBezTo>
                    <a:cubicBezTo>
                      <a:pt x="16026" y="13575"/>
                      <a:pt x="16450" y="11826"/>
                      <a:pt x="16980" y="11765"/>
                    </a:cubicBezTo>
                    <a:cubicBezTo>
                      <a:pt x="17010" y="11765"/>
                      <a:pt x="19101" y="11403"/>
                      <a:pt x="21600" y="10317"/>
                    </a:cubicBezTo>
                    <a:lnTo>
                      <a:pt x="21600" y="302"/>
                    </a:lnTo>
                    <a:cubicBezTo>
                      <a:pt x="17768" y="3017"/>
                      <a:pt x="14178" y="4103"/>
                      <a:pt x="10982" y="4103"/>
                    </a:cubicBezTo>
                    <a:cubicBezTo>
                      <a:pt x="6407" y="4103"/>
                      <a:pt x="2636" y="2051"/>
                      <a:pt x="0" y="0"/>
                    </a:cubicBezTo>
                    <a:close/>
                  </a:path>
                </a:pathLst>
              </a:custGeom>
              <a:solidFill>
                <a:srgbClr val="53515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75" name="Shape"/>
              <p:cNvSpPr/>
              <p:nvPr/>
            </p:nvSpPr>
            <p:spPr>
              <a:xfrm>
                <a:off x="6134100" y="4254500"/>
                <a:ext cx="42926" cy="43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566"/>
                    </a:lnTo>
                    <a:cubicBezTo>
                      <a:pt x="20705" y="478"/>
                      <a:pt x="19938" y="377"/>
                      <a:pt x="19427" y="277"/>
                    </a:cubicBezTo>
                    <a:cubicBezTo>
                      <a:pt x="15465" y="233"/>
                      <a:pt x="7924" y="145"/>
                      <a:pt x="0" y="0"/>
                    </a:cubicBezTo>
                    <a:lnTo>
                      <a:pt x="0" y="21298"/>
                    </a:lnTo>
                    <a:cubicBezTo>
                      <a:pt x="1662" y="21279"/>
                      <a:pt x="3387" y="21273"/>
                      <a:pt x="5112" y="21273"/>
                    </a:cubicBezTo>
                    <a:cubicBezTo>
                      <a:pt x="11567" y="21267"/>
                      <a:pt x="17254" y="21392"/>
                      <a:pt x="21600" y="216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 dirty="0"/>
              </a:p>
            </p:txBody>
          </p:sp>
          <p:sp>
            <p:nvSpPr>
              <p:cNvPr id="76" name="Shape"/>
              <p:cNvSpPr/>
              <p:nvPr/>
            </p:nvSpPr>
            <p:spPr>
              <a:xfrm>
                <a:off x="6134100" y="4711700"/>
                <a:ext cx="180848" cy="101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71" y="2707"/>
                    </a:moveTo>
                    <a:cubicBezTo>
                      <a:pt x="17171" y="3681"/>
                      <a:pt x="16731" y="4466"/>
                      <a:pt x="16185" y="4466"/>
                    </a:cubicBezTo>
                    <a:cubicBezTo>
                      <a:pt x="15639" y="4466"/>
                      <a:pt x="15168" y="3681"/>
                      <a:pt x="15168" y="2707"/>
                    </a:cubicBezTo>
                    <a:cubicBezTo>
                      <a:pt x="15168" y="1759"/>
                      <a:pt x="13636" y="0"/>
                      <a:pt x="11134" y="0"/>
                    </a:cubicBezTo>
                    <a:cubicBezTo>
                      <a:pt x="9010" y="0"/>
                      <a:pt x="7584" y="1272"/>
                      <a:pt x="7205" y="2220"/>
                    </a:cubicBezTo>
                    <a:cubicBezTo>
                      <a:pt x="7220" y="2382"/>
                      <a:pt x="7220" y="2544"/>
                      <a:pt x="7220" y="2707"/>
                    </a:cubicBezTo>
                    <a:cubicBezTo>
                      <a:pt x="7220" y="3681"/>
                      <a:pt x="6780" y="4466"/>
                      <a:pt x="6234" y="4466"/>
                    </a:cubicBezTo>
                    <a:lnTo>
                      <a:pt x="6113" y="4466"/>
                    </a:lnTo>
                    <a:cubicBezTo>
                      <a:pt x="5567" y="4466"/>
                      <a:pt x="5127" y="3681"/>
                      <a:pt x="5127" y="2707"/>
                    </a:cubicBezTo>
                    <a:lnTo>
                      <a:pt x="5127" y="2192"/>
                    </a:lnTo>
                    <a:cubicBezTo>
                      <a:pt x="4733" y="1218"/>
                      <a:pt x="3307" y="0"/>
                      <a:pt x="1213" y="0"/>
                    </a:cubicBezTo>
                    <a:cubicBezTo>
                      <a:pt x="774" y="0"/>
                      <a:pt x="379" y="81"/>
                      <a:pt x="0" y="162"/>
                    </a:cubicBezTo>
                    <a:lnTo>
                      <a:pt x="0" y="1678"/>
                    </a:lnTo>
                    <a:cubicBezTo>
                      <a:pt x="0" y="4845"/>
                      <a:pt x="516" y="7958"/>
                      <a:pt x="1471" y="10611"/>
                    </a:cubicBezTo>
                    <a:lnTo>
                      <a:pt x="5400" y="21519"/>
                    </a:lnTo>
                    <a:cubicBezTo>
                      <a:pt x="7008" y="20165"/>
                      <a:pt x="8798" y="19353"/>
                      <a:pt x="10679" y="19353"/>
                    </a:cubicBezTo>
                    <a:cubicBezTo>
                      <a:pt x="12605" y="19353"/>
                      <a:pt x="14440" y="20165"/>
                      <a:pt x="16063" y="21600"/>
                    </a:cubicBezTo>
                    <a:lnTo>
                      <a:pt x="20129" y="10611"/>
                    </a:lnTo>
                    <a:cubicBezTo>
                      <a:pt x="21084" y="7931"/>
                      <a:pt x="21600" y="4845"/>
                      <a:pt x="21600" y="1678"/>
                    </a:cubicBezTo>
                    <a:lnTo>
                      <a:pt x="21600" y="27"/>
                    </a:lnTo>
                    <a:cubicBezTo>
                      <a:pt x="21463" y="27"/>
                      <a:pt x="21342" y="0"/>
                      <a:pt x="21206" y="0"/>
                    </a:cubicBezTo>
                    <a:cubicBezTo>
                      <a:pt x="18703" y="0"/>
                      <a:pt x="17171" y="1759"/>
                      <a:pt x="17171" y="2707"/>
                    </a:cubicBezTo>
                    <a:close/>
                  </a:path>
                </a:pathLst>
              </a:custGeom>
              <a:solidFill>
                <a:srgbClr val="E4C4A7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77" name="Shape"/>
              <p:cNvSpPr/>
              <p:nvPr/>
            </p:nvSpPr>
            <p:spPr>
              <a:xfrm>
                <a:off x="6184899" y="4813300"/>
                <a:ext cx="71122" cy="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58" extrusionOk="0">
                    <a:moveTo>
                      <a:pt x="16007" y="15973"/>
                    </a:moveTo>
                    <a:lnTo>
                      <a:pt x="21600" y="3524"/>
                    </a:lnTo>
                    <a:cubicBezTo>
                      <a:pt x="18283" y="1307"/>
                      <a:pt x="14580" y="0"/>
                      <a:pt x="10684" y="0"/>
                    </a:cubicBezTo>
                    <a:cubicBezTo>
                      <a:pt x="6866" y="0"/>
                      <a:pt x="3278" y="1251"/>
                      <a:pt x="0" y="3354"/>
                    </a:cubicBezTo>
                    <a:lnTo>
                      <a:pt x="5477" y="15859"/>
                    </a:lnTo>
                    <a:cubicBezTo>
                      <a:pt x="7907" y="21543"/>
                      <a:pt x="13500" y="21600"/>
                      <a:pt x="16007" y="15973"/>
                    </a:cubicBezTo>
                    <a:close/>
                  </a:path>
                </a:pathLst>
              </a:custGeom>
              <a:solidFill>
                <a:srgbClr val="53515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78" name="Shape"/>
              <p:cNvSpPr/>
              <p:nvPr/>
            </p:nvSpPr>
            <p:spPr>
              <a:xfrm>
                <a:off x="6213032" y="4052336"/>
                <a:ext cx="12161" cy="73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2" h="21600" extrusionOk="0">
                    <a:moveTo>
                      <a:pt x="124" y="112"/>
                    </a:moveTo>
                    <a:cubicBezTo>
                      <a:pt x="-99" y="7275"/>
                      <a:pt x="-99" y="14437"/>
                      <a:pt x="792" y="21600"/>
                    </a:cubicBezTo>
                    <a:cubicBezTo>
                      <a:pt x="7472" y="21600"/>
                      <a:pt x="14375" y="21600"/>
                      <a:pt x="21278" y="21600"/>
                    </a:cubicBezTo>
                    <a:cubicBezTo>
                      <a:pt x="21501" y="14400"/>
                      <a:pt x="20833" y="7200"/>
                      <a:pt x="20165" y="0"/>
                    </a:cubicBezTo>
                    <a:cubicBezTo>
                      <a:pt x="13262" y="75"/>
                      <a:pt x="6582" y="112"/>
                      <a:pt x="124" y="11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79" name="Shape"/>
              <p:cNvSpPr/>
              <p:nvPr/>
            </p:nvSpPr>
            <p:spPr>
              <a:xfrm>
                <a:off x="6121400" y="4127500"/>
                <a:ext cx="189738" cy="25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087" extrusionOk="0">
                    <a:moveTo>
                      <a:pt x="0" y="0"/>
                    </a:moveTo>
                    <a:cubicBezTo>
                      <a:pt x="159" y="3572"/>
                      <a:pt x="289" y="7228"/>
                      <a:pt x="376" y="10970"/>
                    </a:cubicBezTo>
                    <a:cubicBezTo>
                      <a:pt x="4453" y="15817"/>
                      <a:pt x="12145" y="21600"/>
                      <a:pt x="21239" y="11565"/>
                    </a:cubicBezTo>
                    <a:cubicBezTo>
                      <a:pt x="21311" y="7824"/>
                      <a:pt x="21441" y="4167"/>
                      <a:pt x="21600" y="510"/>
                    </a:cubicBezTo>
                    <a:cubicBezTo>
                      <a:pt x="17754" y="4762"/>
                      <a:pt x="14169" y="6378"/>
                      <a:pt x="10973" y="6378"/>
                    </a:cubicBezTo>
                    <a:cubicBezTo>
                      <a:pt x="6318" y="6378"/>
                      <a:pt x="2516" y="3061"/>
                      <a:pt x="0" y="0"/>
                    </a:cubicBezTo>
                    <a:close/>
                  </a:path>
                </a:pathLst>
              </a:custGeom>
              <a:solidFill>
                <a:srgbClr val="80818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80" name="Shape"/>
              <p:cNvSpPr/>
              <p:nvPr/>
            </p:nvSpPr>
            <p:spPr>
              <a:xfrm>
                <a:off x="6210299" y="3390899"/>
                <a:ext cx="52304" cy="124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0" h="18815" extrusionOk="0">
                    <a:moveTo>
                      <a:pt x="18683" y="15972"/>
                    </a:moveTo>
                    <a:cubicBezTo>
                      <a:pt x="20243" y="11200"/>
                      <a:pt x="20438" y="6447"/>
                      <a:pt x="19560" y="1636"/>
                    </a:cubicBezTo>
                    <a:cubicBezTo>
                      <a:pt x="18975" y="-1469"/>
                      <a:pt x="447" y="218"/>
                      <a:pt x="1081" y="3591"/>
                    </a:cubicBezTo>
                    <a:cubicBezTo>
                      <a:pt x="1861" y="7941"/>
                      <a:pt x="1422" y="12273"/>
                      <a:pt x="57" y="16604"/>
                    </a:cubicBezTo>
                    <a:cubicBezTo>
                      <a:pt x="-1162" y="20131"/>
                      <a:pt x="17659" y="19077"/>
                      <a:pt x="18683" y="15972"/>
                    </a:cubicBezTo>
                    <a:lnTo>
                      <a:pt x="18683" y="1597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81" name="Shape"/>
              <p:cNvSpPr/>
              <p:nvPr/>
            </p:nvSpPr>
            <p:spPr>
              <a:xfrm>
                <a:off x="6413499" y="3505199"/>
                <a:ext cx="111119" cy="8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3" h="20778" extrusionOk="0">
                    <a:moveTo>
                      <a:pt x="6914" y="19033"/>
                    </a:moveTo>
                    <a:cubicBezTo>
                      <a:pt x="11871" y="15118"/>
                      <a:pt x="16191" y="9822"/>
                      <a:pt x="19556" y="3339"/>
                    </a:cubicBezTo>
                    <a:cubicBezTo>
                      <a:pt x="20738" y="1060"/>
                      <a:pt x="18532" y="33"/>
                      <a:pt x="17259" y="1"/>
                    </a:cubicBezTo>
                    <a:cubicBezTo>
                      <a:pt x="15372" y="-31"/>
                      <a:pt x="12735" y="964"/>
                      <a:pt x="11552" y="3243"/>
                    </a:cubicBezTo>
                    <a:cubicBezTo>
                      <a:pt x="8869" y="8410"/>
                      <a:pt x="5572" y="12582"/>
                      <a:pt x="1616" y="15696"/>
                    </a:cubicBezTo>
                    <a:cubicBezTo>
                      <a:pt x="366" y="16691"/>
                      <a:pt x="-862" y="18873"/>
                      <a:pt x="820" y="20189"/>
                    </a:cubicBezTo>
                    <a:cubicBezTo>
                      <a:pt x="2526" y="21569"/>
                      <a:pt x="5391" y="20253"/>
                      <a:pt x="6914" y="19033"/>
                    </a:cubicBezTo>
                    <a:lnTo>
                      <a:pt x="6914" y="1903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82" name="Shape"/>
              <p:cNvSpPr/>
              <p:nvPr/>
            </p:nvSpPr>
            <p:spPr>
              <a:xfrm>
                <a:off x="6483172" y="3758042"/>
                <a:ext cx="133320" cy="6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1" h="20130" extrusionOk="0">
                    <a:moveTo>
                      <a:pt x="4188" y="19485"/>
                    </a:moveTo>
                    <a:cubicBezTo>
                      <a:pt x="9795" y="15866"/>
                      <a:pt x="14988" y="10987"/>
                      <a:pt x="19906" y="4574"/>
                    </a:cubicBezTo>
                    <a:cubicBezTo>
                      <a:pt x="21244" y="2843"/>
                      <a:pt x="20614" y="679"/>
                      <a:pt x="19316" y="167"/>
                    </a:cubicBezTo>
                    <a:cubicBezTo>
                      <a:pt x="17546" y="-541"/>
                      <a:pt x="15500" y="1111"/>
                      <a:pt x="14044" y="3000"/>
                    </a:cubicBezTo>
                    <a:cubicBezTo>
                      <a:pt x="10719" y="7328"/>
                      <a:pt x="7119" y="10829"/>
                      <a:pt x="3342" y="13269"/>
                    </a:cubicBezTo>
                    <a:cubicBezTo>
                      <a:pt x="2437" y="13859"/>
                      <a:pt x="-356" y="15551"/>
                      <a:pt x="37" y="18383"/>
                    </a:cubicBezTo>
                    <a:cubicBezTo>
                      <a:pt x="411" y="21059"/>
                      <a:pt x="3382" y="19997"/>
                      <a:pt x="4188" y="19485"/>
                    </a:cubicBezTo>
                    <a:lnTo>
                      <a:pt x="4188" y="1948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83" name="Shape"/>
              <p:cNvSpPr/>
              <p:nvPr/>
            </p:nvSpPr>
            <p:spPr>
              <a:xfrm>
                <a:off x="6462241" y="4007749"/>
                <a:ext cx="147531" cy="72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61" h="19365" extrusionOk="0">
                    <a:moveTo>
                      <a:pt x="614" y="6939"/>
                    </a:moveTo>
                    <a:cubicBezTo>
                      <a:pt x="4747" y="12917"/>
                      <a:pt x="9364" y="16958"/>
                      <a:pt x="14314" y="19166"/>
                    </a:cubicBezTo>
                    <a:cubicBezTo>
                      <a:pt x="15747" y="19811"/>
                      <a:pt x="17714" y="18860"/>
                      <a:pt x="18781" y="16720"/>
                    </a:cubicBezTo>
                    <a:cubicBezTo>
                      <a:pt x="19714" y="14853"/>
                      <a:pt x="19531" y="12679"/>
                      <a:pt x="18164" y="12068"/>
                    </a:cubicBezTo>
                    <a:cubicBezTo>
                      <a:pt x="13581" y="9996"/>
                      <a:pt x="9447" y="6124"/>
                      <a:pt x="5631" y="622"/>
                    </a:cubicBezTo>
                    <a:cubicBezTo>
                      <a:pt x="3947" y="-1789"/>
                      <a:pt x="-1886" y="3339"/>
                      <a:pt x="614" y="6939"/>
                    </a:cubicBezTo>
                    <a:lnTo>
                      <a:pt x="614" y="693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84" name="Shape"/>
              <p:cNvSpPr/>
              <p:nvPr/>
            </p:nvSpPr>
            <p:spPr>
              <a:xfrm>
                <a:off x="5918200" y="3505200"/>
                <a:ext cx="111014" cy="82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29" h="18524" extrusionOk="0">
                    <a:moveTo>
                      <a:pt x="17087" y="13075"/>
                    </a:moveTo>
                    <a:cubicBezTo>
                      <a:pt x="13273" y="10071"/>
                      <a:pt x="10050" y="5923"/>
                      <a:pt x="7460" y="1002"/>
                    </a:cubicBezTo>
                    <a:cubicBezTo>
                      <a:pt x="5991" y="-1802"/>
                      <a:pt x="-1474" y="1831"/>
                      <a:pt x="260" y="5150"/>
                    </a:cubicBezTo>
                    <a:cubicBezTo>
                      <a:pt x="3095" y="10586"/>
                      <a:pt x="6705" y="14877"/>
                      <a:pt x="10886" y="18167"/>
                    </a:cubicBezTo>
                    <a:cubicBezTo>
                      <a:pt x="12987" y="19798"/>
                      <a:pt x="20126" y="15449"/>
                      <a:pt x="17087" y="13075"/>
                    </a:cubicBezTo>
                    <a:lnTo>
                      <a:pt x="17087" y="1307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85" name="Shape"/>
              <p:cNvSpPr/>
              <p:nvPr/>
            </p:nvSpPr>
            <p:spPr>
              <a:xfrm>
                <a:off x="5816599" y="3708399"/>
                <a:ext cx="134069" cy="64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2" h="20177" extrusionOk="0">
                    <a:moveTo>
                      <a:pt x="19051" y="13101"/>
                    </a:moveTo>
                    <a:cubicBezTo>
                      <a:pt x="14749" y="10179"/>
                      <a:pt x="10729" y="6190"/>
                      <a:pt x="6951" y="1017"/>
                    </a:cubicBezTo>
                    <a:cubicBezTo>
                      <a:pt x="5642" y="-799"/>
                      <a:pt x="3678" y="149"/>
                      <a:pt x="2313" y="1294"/>
                    </a:cubicBezTo>
                    <a:cubicBezTo>
                      <a:pt x="1827" y="1689"/>
                      <a:pt x="-941" y="4808"/>
                      <a:pt x="331" y="6546"/>
                    </a:cubicBezTo>
                    <a:cubicBezTo>
                      <a:pt x="4389" y="12153"/>
                      <a:pt x="8728" y="16576"/>
                      <a:pt x="13347" y="19735"/>
                    </a:cubicBezTo>
                    <a:cubicBezTo>
                      <a:pt x="14918" y="20801"/>
                      <a:pt x="16937" y="19814"/>
                      <a:pt x="18340" y="18116"/>
                    </a:cubicBezTo>
                    <a:cubicBezTo>
                      <a:pt x="19051" y="17208"/>
                      <a:pt x="20659" y="14207"/>
                      <a:pt x="19051" y="13101"/>
                    </a:cubicBezTo>
                    <a:lnTo>
                      <a:pt x="19051" y="1310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  <p:sp>
            <p:nvSpPr>
              <p:cNvPr id="86" name="Shape"/>
              <p:cNvSpPr/>
              <p:nvPr/>
            </p:nvSpPr>
            <p:spPr>
              <a:xfrm>
                <a:off x="5829300" y="3975100"/>
                <a:ext cx="147989" cy="70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0" h="19264" extrusionOk="0">
                    <a:moveTo>
                      <a:pt x="14048" y="1422"/>
                    </a:moveTo>
                    <a:cubicBezTo>
                      <a:pt x="10573" y="6649"/>
                      <a:pt x="6886" y="10180"/>
                      <a:pt x="2710" y="12153"/>
                    </a:cubicBezTo>
                    <a:cubicBezTo>
                      <a:pt x="1780" y="12603"/>
                      <a:pt x="-292" y="14576"/>
                      <a:pt x="34" y="17241"/>
                    </a:cubicBezTo>
                    <a:cubicBezTo>
                      <a:pt x="393" y="20045"/>
                      <a:pt x="2677" y="19249"/>
                      <a:pt x="3542" y="18833"/>
                    </a:cubicBezTo>
                    <a:cubicBezTo>
                      <a:pt x="8697" y="16410"/>
                      <a:pt x="13575" y="11910"/>
                      <a:pt x="17882" y="5437"/>
                    </a:cubicBezTo>
                    <a:cubicBezTo>
                      <a:pt x="21308" y="314"/>
                      <a:pt x="16022" y="-1555"/>
                      <a:pt x="14048" y="1422"/>
                    </a:cubicBezTo>
                    <a:lnTo>
                      <a:pt x="14048" y="142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/>
                </a:pPr>
                <a:endParaRPr/>
              </a:p>
            </p:txBody>
          </p:sp>
        </p:grpSp>
        <p:grpSp>
          <p:nvGrpSpPr>
            <p:cNvPr id="62" name="Group 116"/>
            <p:cNvGrpSpPr/>
            <p:nvPr/>
          </p:nvGrpSpPr>
          <p:grpSpPr>
            <a:xfrm>
              <a:off x="5890060" y="2167708"/>
              <a:ext cx="765108" cy="561552"/>
              <a:chOff x="11169215" y="5133578"/>
              <a:chExt cx="2031781" cy="154233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3" name="Freeform 52"/>
              <p:cNvSpPr>
                <a:spLocks noChangeArrowheads="1"/>
              </p:cNvSpPr>
              <p:nvPr/>
            </p:nvSpPr>
            <p:spPr bwMode="auto">
              <a:xfrm>
                <a:off x="11169215" y="5133578"/>
                <a:ext cx="1952192" cy="875540"/>
              </a:xfrm>
              <a:custGeom>
                <a:avLst/>
                <a:gdLst>
                  <a:gd name="T0" fmla="*/ 2851 w 5733"/>
                  <a:gd name="T1" fmla="*/ 2572 h 2573"/>
                  <a:gd name="T2" fmla="*/ 0 w 5733"/>
                  <a:gd name="T3" fmla="*/ 1286 h 2573"/>
                  <a:gd name="T4" fmla="*/ 2923 w 5733"/>
                  <a:gd name="T5" fmla="*/ 0 h 2573"/>
                  <a:gd name="T6" fmla="*/ 5732 w 5733"/>
                  <a:gd name="T7" fmla="*/ 1253 h 2573"/>
                  <a:gd name="T8" fmla="*/ 2851 w 5733"/>
                  <a:gd name="T9" fmla="*/ 2572 h 2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3" h="2573">
                    <a:moveTo>
                      <a:pt x="2851" y="2572"/>
                    </a:moveTo>
                    <a:lnTo>
                      <a:pt x="0" y="1286"/>
                    </a:lnTo>
                    <a:lnTo>
                      <a:pt x="2923" y="0"/>
                    </a:lnTo>
                    <a:lnTo>
                      <a:pt x="5732" y="1253"/>
                    </a:lnTo>
                    <a:lnTo>
                      <a:pt x="2851" y="257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217"/>
                <a:endParaRPr lang="en-US">
                  <a:solidFill>
                    <a:srgbClr val="445469"/>
                  </a:solidFill>
                </a:endParaRPr>
              </a:p>
            </p:txBody>
          </p:sp>
          <p:sp>
            <p:nvSpPr>
              <p:cNvPr id="64" name="Freeform 53"/>
              <p:cNvSpPr>
                <a:spLocks noChangeArrowheads="1"/>
              </p:cNvSpPr>
              <p:nvPr/>
            </p:nvSpPr>
            <p:spPr bwMode="auto">
              <a:xfrm>
                <a:off x="13040315" y="5543565"/>
                <a:ext cx="61569" cy="644265"/>
              </a:xfrm>
              <a:custGeom>
                <a:avLst/>
                <a:gdLst>
                  <a:gd name="T0" fmla="*/ 179 w 180"/>
                  <a:gd name="T1" fmla="*/ 1889 h 1890"/>
                  <a:gd name="T2" fmla="*/ 0 w 180"/>
                  <a:gd name="T3" fmla="*/ 1889 h 1890"/>
                  <a:gd name="T4" fmla="*/ 0 w 180"/>
                  <a:gd name="T5" fmla="*/ 0 h 1890"/>
                  <a:gd name="T6" fmla="*/ 179 w 180"/>
                  <a:gd name="T7" fmla="*/ 0 h 1890"/>
                  <a:gd name="T8" fmla="*/ 179 w 180"/>
                  <a:gd name="T9" fmla="*/ 1889 h 1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890">
                    <a:moveTo>
                      <a:pt x="179" y="1889"/>
                    </a:moveTo>
                    <a:lnTo>
                      <a:pt x="0" y="1889"/>
                    </a:lnTo>
                    <a:lnTo>
                      <a:pt x="0" y="0"/>
                    </a:lnTo>
                    <a:lnTo>
                      <a:pt x="179" y="0"/>
                    </a:lnTo>
                    <a:lnTo>
                      <a:pt x="179" y="1889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65" name="Freeform 54"/>
              <p:cNvSpPr>
                <a:spLocks noChangeArrowheads="1"/>
              </p:cNvSpPr>
              <p:nvPr/>
            </p:nvSpPr>
            <p:spPr bwMode="auto">
              <a:xfrm>
                <a:off x="12974242" y="6112740"/>
                <a:ext cx="193717" cy="193731"/>
              </a:xfrm>
              <a:custGeom>
                <a:avLst/>
                <a:gdLst>
                  <a:gd name="T0" fmla="*/ 569 w 570"/>
                  <a:gd name="T1" fmla="*/ 285 h 571"/>
                  <a:gd name="T2" fmla="*/ 569 w 570"/>
                  <a:gd name="T3" fmla="*/ 285 h 571"/>
                  <a:gd name="T4" fmla="*/ 284 w 570"/>
                  <a:gd name="T5" fmla="*/ 0 h 571"/>
                  <a:gd name="T6" fmla="*/ 0 w 570"/>
                  <a:gd name="T7" fmla="*/ 285 h 571"/>
                  <a:gd name="T8" fmla="*/ 284 w 570"/>
                  <a:gd name="T9" fmla="*/ 570 h 571"/>
                  <a:gd name="T10" fmla="*/ 569 w 570"/>
                  <a:gd name="T11" fmla="*/ 285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0" h="571">
                    <a:moveTo>
                      <a:pt x="569" y="285"/>
                    </a:moveTo>
                    <a:lnTo>
                      <a:pt x="569" y="285"/>
                    </a:lnTo>
                    <a:cubicBezTo>
                      <a:pt x="569" y="130"/>
                      <a:pt x="448" y="0"/>
                      <a:pt x="284" y="0"/>
                    </a:cubicBezTo>
                    <a:cubicBezTo>
                      <a:pt x="130" y="0"/>
                      <a:pt x="0" y="130"/>
                      <a:pt x="0" y="285"/>
                    </a:cubicBezTo>
                    <a:cubicBezTo>
                      <a:pt x="0" y="448"/>
                      <a:pt x="130" y="570"/>
                      <a:pt x="284" y="570"/>
                    </a:cubicBezTo>
                    <a:cubicBezTo>
                      <a:pt x="448" y="570"/>
                      <a:pt x="569" y="448"/>
                      <a:pt x="569" y="2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217"/>
                <a:endParaRPr lang="en-US">
                  <a:solidFill>
                    <a:srgbClr val="445469"/>
                  </a:solidFill>
                </a:endParaRPr>
              </a:p>
            </p:txBody>
          </p:sp>
          <p:sp>
            <p:nvSpPr>
              <p:cNvPr id="66" name="Freeform 55"/>
              <p:cNvSpPr>
                <a:spLocks noChangeArrowheads="1"/>
              </p:cNvSpPr>
              <p:nvPr/>
            </p:nvSpPr>
            <p:spPr bwMode="auto">
              <a:xfrm>
                <a:off x="12951715" y="6217866"/>
                <a:ext cx="144162" cy="435517"/>
              </a:xfrm>
              <a:custGeom>
                <a:avLst/>
                <a:gdLst>
                  <a:gd name="T0" fmla="*/ 227 w 424"/>
                  <a:gd name="T1" fmla="*/ 82 h 1281"/>
                  <a:gd name="T2" fmla="*/ 227 w 424"/>
                  <a:gd name="T3" fmla="*/ 82 h 1281"/>
                  <a:gd name="T4" fmla="*/ 89 w 424"/>
                  <a:gd name="T5" fmla="*/ 1280 h 1281"/>
                  <a:gd name="T6" fmla="*/ 423 w 424"/>
                  <a:gd name="T7" fmla="*/ 1280 h 1281"/>
                  <a:gd name="T8" fmla="*/ 423 w 424"/>
                  <a:gd name="T9" fmla="*/ 0 h 1281"/>
                  <a:gd name="T10" fmla="*/ 227 w 424"/>
                  <a:gd name="T11" fmla="*/ 82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4" h="1281">
                    <a:moveTo>
                      <a:pt x="227" y="82"/>
                    </a:moveTo>
                    <a:lnTo>
                      <a:pt x="227" y="82"/>
                    </a:lnTo>
                    <a:cubicBezTo>
                      <a:pt x="227" y="82"/>
                      <a:pt x="0" y="530"/>
                      <a:pt x="89" y="1280"/>
                    </a:cubicBezTo>
                    <a:cubicBezTo>
                      <a:pt x="423" y="1280"/>
                      <a:pt x="423" y="1280"/>
                      <a:pt x="423" y="1280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423" y="0"/>
                      <a:pt x="227" y="114"/>
                      <a:pt x="227" y="8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217"/>
                <a:endParaRPr lang="en-US">
                  <a:solidFill>
                    <a:srgbClr val="445469"/>
                  </a:solidFill>
                </a:endParaRPr>
              </a:p>
            </p:txBody>
          </p:sp>
          <p:sp>
            <p:nvSpPr>
              <p:cNvPr id="67" name="Freeform 56"/>
              <p:cNvSpPr>
                <a:spLocks noChangeArrowheads="1"/>
              </p:cNvSpPr>
              <p:nvPr/>
            </p:nvSpPr>
            <p:spPr bwMode="auto">
              <a:xfrm>
                <a:off x="13056834" y="6217866"/>
                <a:ext cx="144162" cy="435517"/>
              </a:xfrm>
              <a:custGeom>
                <a:avLst/>
                <a:gdLst>
                  <a:gd name="T0" fmla="*/ 195 w 424"/>
                  <a:gd name="T1" fmla="*/ 82 h 1281"/>
                  <a:gd name="T2" fmla="*/ 195 w 424"/>
                  <a:gd name="T3" fmla="*/ 82 h 1281"/>
                  <a:gd name="T4" fmla="*/ 334 w 424"/>
                  <a:gd name="T5" fmla="*/ 1280 h 1281"/>
                  <a:gd name="T6" fmla="*/ 0 w 424"/>
                  <a:gd name="T7" fmla="*/ 1280 h 1281"/>
                  <a:gd name="T8" fmla="*/ 0 w 424"/>
                  <a:gd name="T9" fmla="*/ 0 h 1281"/>
                  <a:gd name="T10" fmla="*/ 195 w 424"/>
                  <a:gd name="T11" fmla="*/ 82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4" h="1281">
                    <a:moveTo>
                      <a:pt x="195" y="82"/>
                    </a:moveTo>
                    <a:lnTo>
                      <a:pt x="195" y="82"/>
                    </a:lnTo>
                    <a:cubicBezTo>
                      <a:pt x="195" y="82"/>
                      <a:pt x="423" y="530"/>
                      <a:pt x="334" y="1280"/>
                    </a:cubicBezTo>
                    <a:cubicBezTo>
                      <a:pt x="0" y="1280"/>
                      <a:pt x="0" y="1280"/>
                      <a:pt x="0" y="128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5" y="114"/>
                      <a:pt x="195" y="8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217"/>
                <a:endParaRPr lang="en-US">
                  <a:solidFill>
                    <a:srgbClr val="445469"/>
                  </a:solidFill>
                </a:endParaRPr>
              </a:p>
            </p:txBody>
          </p:sp>
          <p:sp>
            <p:nvSpPr>
              <p:cNvPr id="68" name="Freeform 57"/>
              <p:cNvSpPr>
                <a:spLocks noChangeArrowheads="1"/>
              </p:cNvSpPr>
              <p:nvPr/>
            </p:nvSpPr>
            <p:spPr bwMode="auto">
              <a:xfrm>
                <a:off x="11556650" y="5831908"/>
                <a:ext cx="1132271" cy="844002"/>
              </a:xfrm>
              <a:custGeom>
                <a:avLst/>
                <a:gdLst>
                  <a:gd name="T0" fmla="*/ 3324 w 3325"/>
                  <a:gd name="T1" fmla="*/ 0 h 2477"/>
                  <a:gd name="T2" fmla="*/ 3324 w 3325"/>
                  <a:gd name="T3" fmla="*/ 0 h 2477"/>
                  <a:gd name="T4" fmla="*/ 1663 w 3325"/>
                  <a:gd name="T5" fmla="*/ 781 h 2477"/>
                  <a:gd name="T6" fmla="*/ 0 w 3325"/>
                  <a:gd name="T7" fmla="*/ 0 h 2477"/>
                  <a:gd name="T8" fmla="*/ 0 w 3325"/>
                  <a:gd name="T9" fmla="*/ 1913 h 2477"/>
                  <a:gd name="T10" fmla="*/ 1621 w 3325"/>
                  <a:gd name="T11" fmla="*/ 2476 h 2477"/>
                  <a:gd name="T12" fmla="*/ 1621 w 3325"/>
                  <a:gd name="T13" fmla="*/ 2476 h 2477"/>
                  <a:gd name="T14" fmla="*/ 1663 w 3325"/>
                  <a:gd name="T15" fmla="*/ 2476 h 2477"/>
                  <a:gd name="T16" fmla="*/ 1712 w 3325"/>
                  <a:gd name="T17" fmla="*/ 2476 h 2477"/>
                  <a:gd name="T18" fmla="*/ 1712 w 3325"/>
                  <a:gd name="T19" fmla="*/ 2476 h 2477"/>
                  <a:gd name="T20" fmla="*/ 3324 w 3325"/>
                  <a:gd name="T21" fmla="*/ 1913 h 2477"/>
                  <a:gd name="T22" fmla="*/ 3324 w 3325"/>
                  <a:gd name="T23" fmla="*/ 0 h 2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25" h="2477">
                    <a:moveTo>
                      <a:pt x="3324" y="0"/>
                    </a:moveTo>
                    <a:lnTo>
                      <a:pt x="3324" y="0"/>
                    </a:lnTo>
                    <a:cubicBezTo>
                      <a:pt x="3324" y="7"/>
                      <a:pt x="1931" y="659"/>
                      <a:pt x="1663" y="781"/>
                    </a:cubicBezTo>
                    <a:cubicBezTo>
                      <a:pt x="1394" y="659"/>
                      <a:pt x="0" y="7"/>
                      <a:pt x="0" y="0"/>
                    </a:cubicBezTo>
                    <a:cubicBezTo>
                      <a:pt x="0" y="1913"/>
                      <a:pt x="0" y="1913"/>
                      <a:pt x="0" y="1913"/>
                    </a:cubicBezTo>
                    <a:cubicBezTo>
                      <a:pt x="449" y="2386"/>
                      <a:pt x="1336" y="2467"/>
                      <a:pt x="1621" y="2476"/>
                    </a:cubicBezTo>
                    <a:lnTo>
                      <a:pt x="1621" y="2476"/>
                    </a:lnTo>
                    <a:cubicBezTo>
                      <a:pt x="1621" y="2476"/>
                      <a:pt x="1638" y="2476"/>
                      <a:pt x="1663" y="2476"/>
                    </a:cubicBezTo>
                    <a:cubicBezTo>
                      <a:pt x="1695" y="2476"/>
                      <a:pt x="1712" y="2476"/>
                      <a:pt x="1712" y="2476"/>
                    </a:cubicBezTo>
                    <a:lnTo>
                      <a:pt x="1712" y="2476"/>
                    </a:lnTo>
                    <a:cubicBezTo>
                      <a:pt x="1988" y="2467"/>
                      <a:pt x="2876" y="2386"/>
                      <a:pt x="3324" y="1913"/>
                    </a:cubicBezTo>
                    <a:lnTo>
                      <a:pt x="3324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217"/>
                <a:endParaRPr lang="en-US">
                  <a:solidFill>
                    <a:srgbClr val="445469"/>
                  </a:solidFill>
                </a:endParaRP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2523755" y="3947966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</a:t>
            </a:r>
            <a:endParaRPr lang="en-US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114"/>
          <p:cNvSpPr/>
          <p:nvPr/>
        </p:nvSpPr>
        <p:spPr>
          <a:xfrm>
            <a:off x="10324368" y="4089919"/>
            <a:ext cx="1422345" cy="11530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271,0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271,0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D161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270,5</a:t>
            </a:r>
            <a:endParaRPr lang="en-US" b="1" dirty="0">
              <a:solidFill>
                <a:srgbClr val="D161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384989" y="4016837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(juta siswa)</a:t>
            </a:r>
            <a:endParaRPr lang="en-US" sz="1200" b="1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465315" y="3990742"/>
            <a:ext cx="1273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 err="1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ribu</a:t>
            </a:r>
            <a:r>
              <a:rPr lang="id-ID" sz="1200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sekolah</a:t>
            </a:r>
            <a:r>
              <a:rPr lang="id-ID" sz="1200" b="1" dirty="0" smtClean="0">
                <a:solidFill>
                  <a:srgbClr val="333F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200" b="1" dirty="0">
              <a:solidFill>
                <a:srgbClr val="333F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TextBox 45"/>
          <p:cNvSpPr txBox="1"/>
          <p:nvPr/>
        </p:nvSpPr>
        <p:spPr>
          <a:xfrm>
            <a:off x="11458364" y="422717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</a:t>
            </a:r>
            <a:endParaRPr lang="en-US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8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9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2E3820CA-E95A-5E40-979F-E2B5F79F3BF1}" type="slidenum">
              <a:rPr lang="en-US" sz="2400">
                <a:latin typeface="Century Gothic" panose="020B0502020202020204" pitchFamily="34" charset="0"/>
              </a:rPr>
              <a:pPr/>
              <a:t>23</a:t>
            </a:fld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157193"/>
            <a:ext cx="12186747" cy="17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788" y="2739032"/>
            <a:ext cx="9985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Pendanaan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Perguruan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smtClean="0">
                <a:solidFill>
                  <a:srgbClr val="002060"/>
                </a:solidFill>
              </a:rPr>
              <a:t>Tinggi </a:t>
            </a:r>
            <a:r>
              <a:rPr lang="en-US" sz="4400" dirty="0" err="1" smtClean="0">
                <a:solidFill>
                  <a:srgbClr val="002060"/>
                </a:solidFill>
              </a:rPr>
              <a:t>ke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Depan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42664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latin typeface="Arial Black" panose="020B0A04020102020204" pitchFamily="34" charset="0"/>
              </a:rPr>
              <a:t>Arah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Pengembangan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Pendanaan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Perguruan</a:t>
            </a:r>
            <a:r>
              <a:rPr lang="en-US" b="1" dirty="0" smtClean="0">
                <a:latin typeface="Arial Black" panose="020B0A04020102020204" pitchFamily="34" charset="0"/>
              </a:rPr>
              <a:t> Tinggi</a:t>
            </a:r>
            <a:endParaRPr lang="en-US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C49E06-6DDA-4DFC-BC01-6DB9AAFD49E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BD7B7FC-A5EA-4320-B467-3174151D8267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08BA24-EE90-4C59-A301-91FEB93FE227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29CD879-83C2-40E2-A1C5-B453D783B79B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="" xmlns:a16="http://schemas.microsoft.com/office/drawing/2014/main" id="{6EB65119-388F-48C3-ACD1-B11F43AF4E6F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="" xmlns:a16="http://schemas.microsoft.com/office/drawing/2014/main" id="{544CD5A6-4035-47EB-B023-A2D370C4AE1C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06584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606584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606584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8868" y="290117"/>
                  <a:pt x="160658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="" xmlns:a16="http://schemas.microsoft.com/office/drawing/2014/main" id="{E09BDB2D-64E8-4472-BB35-8DE1B483A2AF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="" xmlns:a16="http://schemas.microsoft.com/office/drawing/2014/main" id="{12DE7268-35ED-4888-B14E-8BF43C13487C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ADC06C6-5E54-43C7-B2FA-6E7094159219}"/>
              </a:ext>
            </a:extLst>
          </p:cNvPr>
          <p:cNvGrpSpPr/>
          <p:nvPr/>
        </p:nvGrpSpPr>
        <p:grpSpPr>
          <a:xfrm>
            <a:off x="6048624" y="1633770"/>
            <a:ext cx="5245190" cy="1261884"/>
            <a:chOff x="1353016" y="1766707"/>
            <a:chExt cx="4320480" cy="126188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B266A78-832C-4658-BF01-A8F47167DE75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sz="1200" dirty="0"/>
                <a:t>Pendanaan dan Pemberdayaan Unit Usaha Kampus secara lebih luas </a:t>
              </a:r>
              <a:r>
                <a:rPr lang="id-ID" sz="1200" dirty="0" smtClean="0"/>
                <a:t>.</a:t>
              </a:r>
              <a:r>
                <a:rPr lang="en-US" sz="1200" dirty="0" smtClean="0"/>
                <a:t> D</a:t>
              </a:r>
              <a:r>
                <a:rPr lang="id-ID" sz="1200" dirty="0" smtClean="0"/>
                <a:t>engan </a:t>
              </a:r>
              <a:r>
                <a:rPr lang="id-ID" sz="1200" dirty="0"/>
                <a:t>memberdayakan unit </a:t>
              </a:r>
              <a:r>
                <a:rPr lang="id-ID" sz="1200" dirty="0" smtClean="0"/>
                <a:t>usaha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melalui</a:t>
              </a:r>
              <a:r>
                <a:rPr lang="en-US" sz="1200" dirty="0" smtClean="0"/>
                <a:t> </a:t>
              </a:r>
              <a:r>
                <a:rPr lang="id-ID" sz="1200" dirty="0" smtClean="0"/>
                <a:t>mahasiswa </a:t>
              </a:r>
              <a:r>
                <a:rPr lang="id-ID" sz="1200" dirty="0"/>
                <a:t>maupun staf kampus dapat menambah kesejahteraan pegawai, serta kesempatan untuk berkreasi dan menerapkan ilmu di dunia kewirausahaan. </a:t>
              </a:r>
            </a:p>
            <a:p>
              <a:pPr lvl="0" algn="just"/>
              <a:endParaRPr lang="id-ID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8FA7370-0459-4C13-8103-4CD61D7470E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Pemberdayaan</a:t>
              </a:r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Unit Usaha 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C3C52B6-26E9-44D6-BA9C-F7BFA52A1D58}"/>
              </a:ext>
            </a:extLst>
          </p:cNvPr>
          <p:cNvGrpSpPr/>
          <p:nvPr/>
        </p:nvGrpSpPr>
        <p:grpSpPr>
          <a:xfrm>
            <a:off x="6048624" y="2804460"/>
            <a:ext cx="5245190" cy="707886"/>
            <a:chOff x="1353016" y="1766707"/>
            <a:chExt cx="4320480" cy="707886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93AC62C-32FC-4AE9-B937-4614F4D1FE8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sz="1200" dirty="0"/>
                <a:t>Memperkuat kerja sama Perguruan Tinggi dengan dunia usaha dan dunia industri dalam rangka kegiatan penelitian dan pengembangan.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53224BC-E229-4DAC-9381-CF4A33CC73DF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Kerjasama</a:t>
              </a:r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Dunia</a:t>
              </a:r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Usaha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2D02CA-F9C6-434A-A163-3EE2412BB3D7}"/>
              </a:ext>
            </a:extLst>
          </p:cNvPr>
          <p:cNvGrpSpPr/>
          <p:nvPr/>
        </p:nvGrpSpPr>
        <p:grpSpPr>
          <a:xfrm>
            <a:off x="6048624" y="3684873"/>
            <a:ext cx="5245190" cy="1338828"/>
            <a:chOff x="1353016" y="1766707"/>
            <a:chExt cx="4320480" cy="133882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23C3397-444E-4CD4-B6F3-6C897FF80459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d-ID" sz="1200" i="1" dirty="0"/>
                <a:t>Endowment</a:t>
              </a:r>
              <a:r>
                <a:rPr lang="id-ID" sz="1200" dirty="0"/>
                <a:t> merupakan saham ataupun obligasi yang dikelola oleh pihak kampus yang hasilnya berupa deviden (pembagian keuntungan perusahaan</a:t>
              </a:r>
              <a:r>
                <a:rPr lang="id-ID" sz="1200" dirty="0" smtClean="0"/>
                <a:t>)</a:t>
              </a:r>
              <a:r>
                <a:rPr lang="en-US" sz="1200" dirty="0" smtClean="0"/>
                <a:t>. </a:t>
              </a:r>
              <a:r>
                <a:rPr lang="id-ID" sz="1200" dirty="0" smtClean="0"/>
                <a:t> </a:t>
              </a:r>
              <a:endParaRPr lang="id-ID" sz="1200" dirty="0"/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d-ID" sz="1200" dirty="0"/>
                <a:t>Pendanaan seperti ini sudah teruji di kampus-kampus top dunia seperti Harvard, Yale, Stanford. Bahkan di Harvard </a:t>
              </a:r>
              <a:r>
                <a:rPr lang="id-ID" sz="1200" dirty="0" smtClean="0"/>
                <a:t>university</a:t>
              </a:r>
              <a:r>
                <a:rPr lang="en-US" sz="1200" dirty="0" smtClean="0"/>
                <a:t>,  </a:t>
              </a:r>
              <a:r>
                <a:rPr lang="en-US" sz="1200" dirty="0" err="1" smtClean="0"/>
                <a:t>bahkan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bisa</a:t>
              </a:r>
              <a:r>
                <a:rPr lang="en-US" sz="1200" dirty="0" smtClean="0"/>
                <a:t> </a:t>
              </a:r>
              <a:r>
                <a:rPr lang="id-ID" sz="1200" dirty="0" smtClean="0"/>
                <a:t>berkontribusi </a:t>
              </a:r>
              <a:r>
                <a:rPr lang="id-ID" sz="1200" dirty="0"/>
                <a:t>sebesar sepertiga dari pendanaan operasional kampus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3CD2ACE-6214-48DE-ACA6-E6B920040C9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Endowment 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32D5424-8627-416F-9582-B6CEB7334422}"/>
              </a:ext>
            </a:extLst>
          </p:cNvPr>
          <p:cNvGrpSpPr/>
          <p:nvPr/>
        </p:nvGrpSpPr>
        <p:grpSpPr>
          <a:xfrm>
            <a:off x="6048624" y="5174866"/>
            <a:ext cx="5245190" cy="1077218"/>
            <a:chOff x="1353016" y="1766707"/>
            <a:chExt cx="4320480" cy="107721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FFB192A-D671-4DBF-B9A6-9E91B96A8CA6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sz="1200" dirty="0"/>
                <a:t>Peningkatan kerja sama pemerintah daerah dan perguruan tinggi (Perguruan Tinggi dapat memperluas kerja sama dan meningkatkan pendapatannya, sementara pemerintah daerah mendapat sumber daya manusia daerah yang handal dan kompetitif ).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618FEBE-5529-4053-9BB8-4CCAAE57A50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Kerjasama</a:t>
              </a:r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PTN </a:t>
              </a:r>
              <a:r>
                <a:rPr lang="en-US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Pemerintah</a:t>
              </a:r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D</a:t>
              </a:r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aerah 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="" xmlns:a16="http://schemas.microsoft.com/office/drawing/2014/main" id="{06ECDDC6-F28F-4703-824C-1349564061DF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="" xmlns:a16="http://schemas.microsoft.com/office/drawing/2014/main" id="{6A5EA408-954D-44E2-A1F5-3586FA95D9B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="" xmlns:a16="http://schemas.microsoft.com/office/drawing/2014/main" id="{F0F5749E-1C4C-4C3F-B44F-C9C6481EE14F}"/>
              </a:ext>
            </a:extLst>
          </p:cNvPr>
          <p:cNvSpPr/>
          <p:nvPr/>
        </p:nvSpPr>
        <p:spPr>
          <a:xfrm flipH="1">
            <a:off x="5062876" y="326237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39">
            <a:extLst>
              <a:ext uri="{FF2B5EF4-FFF2-40B4-BE49-F238E27FC236}">
                <a16:creationId xmlns="" xmlns:a16="http://schemas.microsoft.com/office/drawing/2014/main" id="{BD6FA005-05D9-4DD7-BC73-9C28E06A83A8}"/>
              </a:ext>
            </a:extLst>
          </p:cNvPr>
          <p:cNvSpPr/>
          <p:nvPr/>
        </p:nvSpPr>
        <p:spPr>
          <a:xfrm>
            <a:off x="5146391" y="2109181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9F6F43F-775A-4225-A38D-F9D0B282EFB9}"/>
              </a:ext>
            </a:extLst>
          </p:cNvPr>
          <p:cNvGrpSpPr/>
          <p:nvPr/>
        </p:nvGrpSpPr>
        <p:grpSpPr>
          <a:xfrm>
            <a:off x="563672" y="1402915"/>
            <a:ext cx="2286280" cy="4629495"/>
            <a:chOff x="3832184" y="1890347"/>
            <a:chExt cx="2537664" cy="4226246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67717040-2EDB-48CB-8186-194EF8A60511}"/>
                </a:ext>
              </a:extLst>
            </p:cNvPr>
            <p:cNvGrpSpPr/>
            <p:nvPr/>
          </p:nvGrpSpPr>
          <p:grpSpPr>
            <a:xfrm flipH="1">
              <a:off x="5217892" y="4482968"/>
              <a:ext cx="524487" cy="1633625"/>
              <a:chOff x="4327928" y="4494196"/>
              <a:chExt cx="619256" cy="1928803"/>
            </a:xfrm>
          </p:grpSpPr>
          <p:sp>
            <p:nvSpPr>
              <p:cNvPr id="67" name="Freeform: Shape 101">
                <a:extLst>
                  <a:ext uri="{FF2B5EF4-FFF2-40B4-BE49-F238E27FC236}">
                    <a16:creationId xmlns="" xmlns:a16="http://schemas.microsoft.com/office/drawing/2014/main" id="{8A2BB7A8-2AEE-4AAC-913E-BD7D2935B82C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02">
                <a:extLst>
                  <a:ext uri="{FF2B5EF4-FFF2-40B4-BE49-F238E27FC236}">
                    <a16:creationId xmlns="" xmlns:a16="http://schemas.microsoft.com/office/drawing/2014/main" id="{42F3BE04-4A44-44DC-9036-833C5789D660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03">
                <a:extLst>
                  <a:ext uri="{FF2B5EF4-FFF2-40B4-BE49-F238E27FC236}">
                    <a16:creationId xmlns="" xmlns:a16="http://schemas.microsoft.com/office/drawing/2014/main" id="{D8D1785E-6EA3-4168-8C7C-8AC52CE540AD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04">
                <a:extLst>
                  <a:ext uri="{FF2B5EF4-FFF2-40B4-BE49-F238E27FC236}">
                    <a16:creationId xmlns="" xmlns:a16="http://schemas.microsoft.com/office/drawing/2014/main" id="{67F4FDE6-9331-49FD-94BD-DC80A50EFF99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05">
                <a:extLst>
                  <a:ext uri="{FF2B5EF4-FFF2-40B4-BE49-F238E27FC236}">
                    <a16:creationId xmlns="" xmlns:a16="http://schemas.microsoft.com/office/drawing/2014/main" id="{D929DED7-9004-44A5-9BCF-5D2B1D15E507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B63CE366-BF09-4B50-850E-2341A74F17FD}"/>
                </a:ext>
              </a:extLst>
            </p:cNvPr>
            <p:cNvGrpSpPr/>
            <p:nvPr/>
          </p:nvGrpSpPr>
          <p:grpSpPr>
            <a:xfrm>
              <a:off x="4388356" y="4482968"/>
              <a:ext cx="524487" cy="1633625"/>
              <a:chOff x="4327928" y="4494196"/>
              <a:chExt cx="619256" cy="1928803"/>
            </a:xfrm>
          </p:grpSpPr>
          <p:sp>
            <p:nvSpPr>
              <p:cNvPr id="62" name="Freeform: Shape 96">
                <a:extLst>
                  <a:ext uri="{FF2B5EF4-FFF2-40B4-BE49-F238E27FC236}">
                    <a16:creationId xmlns="" xmlns:a16="http://schemas.microsoft.com/office/drawing/2014/main" id="{26586860-2C8A-4A90-98E8-ACF711BCBAFD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97">
                <a:extLst>
                  <a:ext uri="{FF2B5EF4-FFF2-40B4-BE49-F238E27FC236}">
                    <a16:creationId xmlns="" xmlns:a16="http://schemas.microsoft.com/office/drawing/2014/main" id="{C6348ED1-CB3E-4550-8C67-99366DC8AC9D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98">
                <a:extLst>
                  <a:ext uri="{FF2B5EF4-FFF2-40B4-BE49-F238E27FC236}">
                    <a16:creationId xmlns="" xmlns:a16="http://schemas.microsoft.com/office/drawing/2014/main" id="{3760EE54-A58C-4871-BDA5-48F981A741F2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99">
                <a:extLst>
                  <a:ext uri="{FF2B5EF4-FFF2-40B4-BE49-F238E27FC236}">
                    <a16:creationId xmlns="" xmlns:a16="http://schemas.microsoft.com/office/drawing/2014/main" id="{0CF5E29C-3546-4EDA-A82C-F59B134BC847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00">
                <a:extLst>
                  <a:ext uri="{FF2B5EF4-FFF2-40B4-BE49-F238E27FC236}">
                    <a16:creationId xmlns="" xmlns:a16="http://schemas.microsoft.com/office/drawing/2014/main" id="{8D6C55A6-4D86-40FB-8941-E402A0297672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DA8E1245-CDDF-4CF7-BB6F-A847DAC22D80}"/>
                </a:ext>
              </a:extLst>
            </p:cNvPr>
            <p:cNvGrpSpPr/>
            <p:nvPr/>
          </p:nvGrpSpPr>
          <p:grpSpPr>
            <a:xfrm>
              <a:off x="3832184" y="1890347"/>
              <a:ext cx="2537664" cy="2787165"/>
              <a:chOff x="5369718" y="2683668"/>
              <a:chExt cx="1452563" cy="1595377"/>
            </a:xfrm>
          </p:grpSpPr>
          <p:sp>
            <p:nvSpPr>
              <p:cNvPr id="36" name="Freeform: Shape 67">
                <a:extLst>
                  <a:ext uri="{FF2B5EF4-FFF2-40B4-BE49-F238E27FC236}">
                    <a16:creationId xmlns="" xmlns:a16="http://schemas.microsoft.com/office/drawing/2014/main" id="{8C4CEA36-E2C4-42CA-B5C6-64E81711DCB2}"/>
                  </a:ext>
                </a:extLst>
              </p:cNvPr>
              <p:cNvSpPr/>
              <p:nvPr/>
            </p:nvSpPr>
            <p:spPr>
              <a:xfrm>
                <a:off x="6075509" y="4015008"/>
                <a:ext cx="264037" cy="264037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68">
                <a:extLst>
                  <a:ext uri="{FF2B5EF4-FFF2-40B4-BE49-F238E27FC236}">
                    <a16:creationId xmlns="" xmlns:a16="http://schemas.microsoft.com/office/drawing/2014/main" id="{6993D6C2-EDE4-4365-98D1-A8B551D644DA}"/>
                  </a:ext>
                </a:extLst>
              </p:cNvPr>
              <p:cNvSpPr/>
              <p:nvPr/>
            </p:nvSpPr>
            <p:spPr>
              <a:xfrm>
                <a:off x="5820521" y="4015008"/>
                <a:ext cx="264037" cy="264037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69">
                <a:extLst>
                  <a:ext uri="{FF2B5EF4-FFF2-40B4-BE49-F238E27FC236}">
                    <a16:creationId xmlns="" xmlns:a16="http://schemas.microsoft.com/office/drawing/2014/main" id="{2559FF1A-CDCC-43E3-B4DF-E123224BE77B}"/>
                  </a:ext>
                </a:extLst>
              </p:cNvPr>
              <p:cNvSpPr/>
              <p:nvPr/>
            </p:nvSpPr>
            <p:spPr>
              <a:xfrm>
                <a:off x="5420716" y="3610451"/>
                <a:ext cx="333375" cy="285750"/>
              </a:xfrm>
              <a:custGeom>
                <a:avLst/>
                <a:gdLst>
                  <a:gd name="connsiteX0" fmla="*/ 299046 w 333375"/>
                  <a:gd name="connsiteY0" fmla="*/ 7144 h 285750"/>
                  <a:gd name="connsiteX1" fmla="*/ 42823 w 333375"/>
                  <a:gd name="connsiteY1" fmla="*/ 103346 h 285750"/>
                  <a:gd name="connsiteX2" fmla="*/ 12343 w 333375"/>
                  <a:gd name="connsiteY2" fmla="*/ 273844 h 285750"/>
                  <a:gd name="connsiteX3" fmla="*/ 80923 w 333375"/>
                  <a:gd name="connsiteY3" fmla="*/ 270034 h 285750"/>
                  <a:gd name="connsiteX4" fmla="*/ 80923 w 333375"/>
                  <a:gd name="connsiteY4" fmla="*/ 279559 h 285750"/>
                  <a:gd name="connsiteX5" fmla="*/ 97116 w 333375"/>
                  <a:gd name="connsiteY5" fmla="*/ 147161 h 285750"/>
                  <a:gd name="connsiteX6" fmla="*/ 298093 w 333375"/>
                  <a:gd name="connsiteY6" fmla="*/ 77629 h 285750"/>
                  <a:gd name="connsiteX7" fmla="*/ 333336 w 333375"/>
                  <a:gd name="connsiteY7" fmla="*/ 42386 h 285750"/>
                  <a:gd name="connsiteX8" fmla="*/ 299046 w 333375"/>
                  <a:gd name="connsiteY8" fmla="*/ 714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285750">
                    <a:moveTo>
                      <a:pt x="299046" y="7144"/>
                    </a:moveTo>
                    <a:cubicBezTo>
                      <a:pt x="162838" y="7144"/>
                      <a:pt x="96163" y="39529"/>
                      <a:pt x="42823" y="103346"/>
                    </a:cubicBezTo>
                    <a:cubicBezTo>
                      <a:pt x="-11469" y="169069"/>
                      <a:pt x="12343" y="270986"/>
                      <a:pt x="12343" y="273844"/>
                    </a:cubicBezTo>
                    <a:lnTo>
                      <a:pt x="80923" y="270034"/>
                    </a:lnTo>
                    <a:lnTo>
                      <a:pt x="80923" y="279559"/>
                    </a:lnTo>
                    <a:cubicBezTo>
                      <a:pt x="80923" y="277654"/>
                      <a:pt x="63778" y="186214"/>
                      <a:pt x="97116" y="147161"/>
                    </a:cubicBezTo>
                    <a:cubicBezTo>
                      <a:pt x="135216" y="101441"/>
                      <a:pt x="186651" y="77629"/>
                      <a:pt x="298093" y="77629"/>
                    </a:cubicBezTo>
                    <a:cubicBezTo>
                      <a:pt x="317143" y="77629"/>
                      <a:pt x="333336" y="62389"/>
                      <a:pt x="333336" y="42386"/>
                    </a:cubicBezTo>
                    <a:cubicBezTo>
                      <a:pt x="334288" y="22384"/>
                      <a:pt x="318096" y="7144"/>
                      <a:pt x="299046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70">
                <a:extLst>
                  <a:ext uri="{FF2B5EF4-FFF2-40B4-BE49-F238E27FC236}">
                    <a16:creationId xmlns="" xmlns:a16="http://schemas.microsoft.com/office/drawing/2014/main" id="{D196D407-9EFD-4C73-87F4-E4B4CCB0AFA7}"/>
                  </a:ext>
                </a:extLst>
              </p:cNvPr>
              <p:cNvSpPr/>
              <p:nvPr/>
            </p:nvSpPr>
            <p:spPr>
              <a:xfrm>
                <a:off x="5426868" y="3847623"/>
                <a:ext cx="85725" cy="76200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71">
                <a:extLst>
                  <a:ext uri="{FF2B5EF4-FFF2-40B4-BE49-F238E27FC236}">
                    <a16:creationId xmlns="" xmlns:a16="http://schemas.microsoft.com/office/drawing/2014/main" id="{BB9AF9D8-A5BF-472B-92A8-0A7606F58DF7}"/>
                  </a:ext>
                </a:extLst>
              </p:cNvPr>
              <p:cNvSpPr/>
              <p:nvPr/>
            </p:nvSpPr>
            <p:spPr>
              <a:xfrm>
                <a:off x="5369718" y="3911100"/>
                <a:ext cx="209550" cy="171450"/>
              </a:xfrm>
              <a:custGeom>
                <a:avLst/>
                <a:gdLst>
                  <a:gd name="connsiteX0" fmla="*/ 203359 w 209550"/>
                  <a:gd name="connsiteY0" fmla="*/ 134167 h 171450"/>
                  <a:gd name="connsiteX1" fmla="*/ 203359 w 209550"/>
                  <a:gd name="connsiteY1" fmla="*/ 105592 h 171450"/>
                  <a:gd name="connsiteX2" fmla="*/ 95726 w 209550"/>
                  <a:gd name="connsiteY2" fmla="*/ 7485 h 171450"/>
                  <a:gd name="connsiteX3" fmla="*/ 7144 w 209550"/>
                  <a:gd name="connsiteY3" fmla="*/ 108450 h 171450"/>
                  <a:gd name="connsiteX4" fmla="*/ 7144 w 209550"/>
                  <a:gd name="connsiteY4" fmla="*/ 132263 h 171450"/>
                  <a:gd name="connsiteX5" fmla="*/ 39529 w 209550"/>
                  <a:gd name="connsiteY5" fmla="*/ 167505 h 171450"/>
                  <a:gd name="connsiteX6" fmla="*/ 74771 w 209550"/>
                  <a:gd name="connsiteY6" fmla="*/ 134167 h 171450"/>
                  <a:gd name="connsiteX7" fmla="*/ 74771 w 209550"/>
                  <a:gd name="connsiteY7" fmla="*/ 106545 h 171450"/>
                  <a:gd name="connsiteX8" fmla="*/ 99536 w 209550"/>
                  <a:gd name="connsiteY8" fmla="*/ 75112 h 171450"/>
                  <a:gd name="connsiteX9" fmla="*/ 135731 w 209550"/>
                  <a:gd name="connsiteY9" fmla="*/ 104640 h 171450"/>
                  <a:gd name="connsiteX10" fmla="*/ 135731 w 209550"/>
                  <a:gd name="connsiteY10" fmla="*/ 131310 h 171450"/>
                  <a:gd name="connsiteX11" fmla="*/ 163354 w 209550"/>
                  <a:gd name="connsiteY11" fmla="*/ 166553 h 171450"/>
                  <a:gd name="connsiteX12" fmla="*/ 203359 w 209550"/>
                  <a:gd name="connsiteY12" fmla="*/ 134167 h 171450"/>
                  <a:gd name="connsiteX13" fmla="*/ 123349 w 209550"/>
                  <a:gd name="connsiteY13" fmla="*/ 39870 h 171450"/>
                  <a:gd name="connsiteX14" fmla="*/ 103346 w 209550"/>
                  <a:gd name="connsiteY14" fmla="*/ 59872 h 171450"/>
                  <a:gd name="connsiteX15" fmla="*/ 83344 w 209550"/>
                  <a:gd name="connsiteY15" fmla="*/ 39870 h 171450"/>
                  <a:gd name="connsiteX16" fmla="*/ 103346 w 209550"/>
                  <a:gd name="connsiteY16" fmla="*/ 19867 h 171450"/>
                  <a:gd name="connsiteX17" fmla="*/ 123349 w 209550"/>
                  <a:gd name="connsiteY17" fmla="*/ 3987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203359" y="134167"/>
                    </a:moveTo>
                    <a:lnTo>
                      <a:pt x="203359" y="105592"/>
                    </a:lnTo>
                    <a:cubicBezTo>
                      <a:pt x="203359" y="48442"/>
                      <a:pt x="153829" y="2722"/>
                      <a:pt x="95726" y="7485"/>
                    </a:cubicBezTo>
                    <a:cubicBezTo>
                      <a:pt x="45244" y="12247"/>
                      <a:pt x="7144" y="57015"/>
                      <a:pt x="7144" y="108450"/>
                    </a:cubicBezTo>
                    <a:lnTo>
                      <a:pt x="7144" y="132263"/>
                    </a:lnTo>
                    <a:cubicBezTo>
                      <a:pt x="7144" y="150360"/>
                      <a:pt x="20479" y="166553"/>
                      <a:pt x="39529" y="167505"/>
                    </a:cubicBezTo>
                    <a:cubicBezTo>
                      <a:pt x="58579" y="168458"/>
                      <a:pt x="74771" y="153217"/>
                      <a:pt x="74771" y="134167"/>
                    </a:cubicBezTo>
                    <a:lnTo>
                      <a:pt x="74771" y="106545"/>
                    </a:lnTo>
                    <a:cubicBezTo>
                      <a:pt x="74771" y="91305"/>
                      <a:pt x="84296" y="77970"/>
                      <a:pt x="99536" y="75112"/>
                    </a:cubicBezTo>
                    <a:cubicBezTo>
                      <a:pt x="118586" y="71303"/>
                      <a:pt x="135731" y="86542"/>
                      <a:pt x="135731" y="104640"/>
                    </a:cubicBezTo>
                    <a:lnTo>
                      <a:pt x="135731" y="131310"/>
                    </a:lnTo>
                    <a:cubicBezTo>
                      <a:pt x="135731" y="148455"/>
                      <a:pt x="147161" y="163695"/>
                      <a:pt x="163354" y="166553"/>
                    </a:cubicBezTo>
                    <a:cubicBezTo>
                      <a:pt x="185261" y="171315"/>
                      <a:pt x="203359" y="155122"/>
                      <a:pt x="203359" y="134167"/>
                    </a:cubicBezTo>
                    <a:close/>
                    <a:moveTo>
                      <a:pt x="123349" y="39870"/>
                    </a:moveTo>
                    <a:cubicBezTo>
                      <a:pt x="123349" y="51300"/>
                      <a:pt x="113824" y="59872"/>
                      <a:pt x="103346" y="59872"/>
                    </a:cubicBezTo>
                    <a:cubicBezTo>
                      <a:pt x="92869" y="59872"/>
                      <a:pt x="83344" y="50347"/>
                      <a:pt x="83344" y="39870"/>
                    </a:cubicBezTo>
                    <a:cubicBezTo>
                      <a:pt x="83344" y="28440"/>
                      <a:pt x="92869" y="19867"/>
                      <a:pt x="103346" y="19867"/>
                    </a:cubicBezTo>
                    <a:cubicBezTo>
                      <a:pt x="113824" y="19867"/>
                      <a:pt x="123349" y="28440"/>
                      <a:pt x="123349" y="39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72">
                <a:extLst>
                  <a:ext uri="{FF2B5EF4-FFF2-40B4-BE49-F238E27FC236}">
                    <a16:creationId xmlns="" xmlns:a16="http://schemas.microsoft.com/office/drawing/2014/main" id="{55CDAF7C-2BA1-4E8C-AACE-01413F836A4F}"/>
                  </a:ext>
                </a:extLst>
              </p:cNvPr>
              <p:cNvSpPr/>
              <p:nvPr/>
            </p:nvSpPr>
            <p:spPr>
              <a:xfrm>
                <a:off x="6389803" y="3429476"/>
                <a:ext cx="371475" cy="247650"/>
              </a:xfrm>
              <a:custGeom>
                <a:avLst/>
                <a:gdLst>
                  <a:gd name="connsiteX0" fmla="*/ 41476 w 371475"/>
                  <a:gd name="connsiteY0" fmla="*/ 245269 h 247650"/>
                  <a:gd name="connsiteX1" fmla="*/ 326274 w 371475"/>
                  <a:gd name="connsiteY1" fmla="*/ 149066 h 247650"/>
                  <a:gd name="connsiteX2" fmla="*/ 366279 w 371475"/>
                  <a:gd name="connsiteY2" fmla="*/ 7144 h 247650"/>
                  <a:gd name="connsiteX3" fmla="*/ 297699 w 371475"/>
                  <a:gd name="connsiteY3" fmla="*/ 20479 h 247650"/>
                  <a:gd name="connsiteX4" fmla="*/ 297699 w 371475"/>
                  <a:gd name="connsiteY4" fmla="*/ 20479 h 247650"/>
                  <a:gd name="connsiteX5" fmla="*/ 271981 w 371475"/>
                  <a:gd name="connsiteY5" fmla="*/ 105251 h 247650"/>
                  <a:gd name="connsiteX6" fmla="*/ 42429 w 371475"/>
                  <a:gd name="connsiteY6" fmla="*/ 174784 h 247650"/>
                  <a:gd name="connsiteX7" fmla="*/ 7186 w 371475"/>
                  <a:gd name="connsiteY7" fmla="*/ 210026 h 247650"/>
                  <a:gd name="connsiteX8" fmla="*/ 41476 w 371475"/>
                  <a:gd name="connsiteY8" fmla="*/ 24526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247650">
                    <a:moveTo>
                      <a:pt x="41476" y="245269"/>
                    </a:moveTo>
                    <a:cubicBezTo>
                      <a:pt x="177684" y="245269"/>
                      <a:pt x="272934" y="212884"/>
                      <a:pt x="326274" y="149066"/>
                    </a:cubicBezTo>
                    <a:cubicBezTo>
                      <a:pt x="380566" y="83344"/>
                      <a:pt x="366279" y="10001"/>
                      <a:pt x="366279" y="7144"/>
                    </a:cubicBezTo>
                    <a:lnTo>
                      <a:pt x="297699" y="20479"/>
                    </a:lnTo>
                    <a:lnTo>
                      <a:pt x="297699" y="20479"/>
                    </a:lnTo>
                    <a:cubicBezTo>
                      <a:pt x="297699" y="22384"/>
                      <a:pt x="305319" y="66199"/>
                      <a:pt x="271981" y="105251"/>
                    </a:cubicBezTo>
                    <a:cubicBezTo>
                      <a:pt x="233881" y="150971"/>
                      <a:pt x="153871" y="174784"/>
                      <a:pt x="42429" y="174784"/>
                    </a:cubicBezTo>
                    <a:cubicBezTo>
                      <a:pt x="23379" y="174784"/>
                      <a:pt x="7186" y="190024"/>
                      <a:pt x="7186" y="210026"/>
                    </a:cubicBezTo>
                    <a:cubicBezTo>
                      <a:pt x="6234" y="229076"/>
                      <a:pt x="21474" y="245269"/>
                      <a:pt x="41476" y="245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73">
                <a:extLst>
                  <a:ext uri="{FF2B5EF4-FFF2-40B4-BE49-F238E27FC236}">
                    <a16:creationId xmlns="" xmlns:a16="http://schemas.microsoft.com/office/drawing/2014/main" id="{67A635C4-6D61-4D6A-8217-8521AE854DAA}"/>
                  </a:ext>
                </a:extLst>
              </p:cNvPr>
              <p:cNvSpPr/>
              <p:nvPr/>
            </p:nvSpPr>
            <p:spPr>
              <a:xfrm>
                <a:off x="6677501" y="3390423"/>
                <a:ext cx="85725" cy="76200"/>
              </a:xfrm>
              <a:custGeom>
                <a:avLst/>
                <a:gdLst>
                  <a:gd name="connsiteX0" fmla="*/ 7144 w 85725"/>
                  <a:gd name="connsiteY0" fmla="*/ 21431 h 76200"/>
                  <a:gd name="connsiteX1" fmla="*/ 37624 w 85725"/>
                  <a:gd name="connsiteY1" fmla="*/ 7144 h 76200"/>
                  <a:gd name="connsiteX2" fmla="*/ 51911 w 85725"/>
                  <a:gd name="connsiteY2" fmla="*/ 7144 h 76200"/>
                  <a:gd name="connsiteX3" fmla="*/ 82391 w 85725"/>
                  <a:gd name="connsiteY3" fmla="*/ 21431 h 76200"/>
                  <a:gd name="connsiteX4" fmla="*/ 82391 w 85725"/>
                  <a:gd name="connsiteY4" fmla="*/ 60484 h 76200"/>
                  <a:gd name="connsiteX5" fmla="*/ 51911 w 85725"/>
                  <a:gd name="connsiteY5" fmla="*/ 74771 h 76200"/>
                  <a:gd name="connsiteX6" fmla="*/ 37624 w 85725"/>
                  <a:gd name="connsiteY6" fmla="*/ 74771 h 76200"/>
                  <a:gd name="connsiteX7" fmla="*/ 7144 w 85725"/>
                  <a:gd name="connsiteY7" fmla="*/ 60484 h 76200"/>
                  <a:gd name="connsiteX8" fmla="*/ 7144 w 85725"/>
                  <a:gd name="connsiteY8" fmla="*/ 214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7144" y="21431"/>
                    </a:move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74">
                <a:extLst>
                  <a:ext uri="{FF2B5EF4-FFF2-40B4-BE49-F238E27FC236}">
                    <a16:creationId xmlns="" xmlns:a16="http://schemas.microsoft.com/office/drawing/2014/main" id="{10D3D63E-B04E-4EE3-9A8B-43D75FD28A17}"/>
                  </a:ext>
                </a:extLst>
              </p:cNvPr>
              <p:cNvSpPr/>
              <p:nvPr/>
            </p:nvSpPr>
            <p:spPr>
              <a:xfrm>
                <a:off x="6612731" y="3234171"/>
                <a:ext cx="209550" cy="171450"/>
              </a:xfrm>
              <a:custGeom>
                <a:avLst/>
                <a:gdLst>
                  <a:gd name="connsiteX0" fmla="*/ 7144 w 209550"/>
                  <a:gd name="connsiteY0" fmla="*/ 40524 h 171450"/>
                  <a:gd name="connsiteX1" fmla="*/ 7144 w 209550"/>
                  <a:gd name="connsiteY1" fmla="*/ 69099 h 171450"/>
                  <a:gd name="connsiteX2" fmla="*/ 114776 w 209550"/>
                  <a:gd name="connsiteY2" fmla="*/ 167206 h 171450"/>
                  <a:gd name="connsiteX3" fmla="*/ 203359 w 209550"/>
                  <a:gd name="connsiteY3" fmla="*/ 66241 h 171450"/>
                  <a:gd name="connsiteX4" fmla="*/ 203359 w 209550"/>
                  <a:gd name="connsiteY4" fmla="*/ 42429 h 171450"/>
                  <a:gd name="connsiteX5" fmla="*/ 170974 w 209550"/>
                  <a:gd name="connsiteY5" fmla="*/ 7186 h 171450"/>
                  <a:gd name="connsiteX6" fmla="*/ 135731 w 209550"/>
                  <a:gd name="connsiteY6" fmla="*/ 40524 h 171450"/>
                  <a:gd name="connsiteX7" fmla="*/ 135731 w 209550"/>
                  <a:gd name="connsiteY7" fmla="*/ 68146 h 171450"/>
                  <a:gd name="connsiteX8" fmla="*/ 110966 w 209550"/>
                  <a:gd name="connsiteY8" fmla="*/ 99579 h 171450"/>
                  <a:gd name="connsiteX9" fmla="*/ 74771 w 209550"/>
                  <a:gd name="connsiteY9" fmla="*/ 70051 h 171450"/>
                  <a:gd name="connsiteX10" fmla="*/ 74771 w 209550"/>
                  <a:gd name="connsiteY10" fmla="*/ 43381 h 171450"/>
                  <a:gd name="connsiteX11" fmla="*/ 47149 w 209550"/>
                  <a:gd name="connsiteY11" fmla="*/ 8139 h 171450"/>
                  <a:gd name="connsiteX12" fmla="*/ 7144 w 209550"/>
                  <a:gd name="connsiteY12" fmla="*/ 40524 h 171450"/>
                  <a:gd name="connsiteX13" fmla="*/ 87154 w 209550"/>
                  <a:gd name="connsiteY13" fmla="*/ 134821 h 171450"/>
                  <a:gd name="connsiteX14" fmla="*/ 107156 w 209550"/>
                  <a:gd name="connsiteY14" fmla="*/ 114819 h 171450"/>
                  <a:gd name="connsiteX15" fmla="*/ 127159 w 209550"/>
                  <a:gd name="connsiteY15" fmla="*/ 134821 h 171450"/>
                  <a:gd name="connsiteX16" fmla="*/ 107156 w 209550"/>
                  <a:gd name="connsiteY16" fmla="*/ 154824 h 171450"/>
                  <a:gd name="connsiteX17" fmla="*/ 87154 w 209550"/>
                  <a:gd name="connsiteY17" fmla="*/ 13482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7144" y="40524"/>
                    </a:moveTo>
                    <a:lnTo>
                      <a:pt x="7144" y="69099"/>
                    </a:lnTo>
                    <a:cubicBezTo>
                      <a:pt x="7144" y="126249"/>
                      <a:pt x="56674" y="171969"/>
                      <a:pt x="114776" y="167206"/>
                    </a:cubicBezTo>
                    <a:cubicBezTo>
                      <a:pt x="165259" y="162444"/>
                      <a:pt x="203359" y="117676"/>
                      <a:pt x="203359" y="66241"/>
                    </a:cubicBezTo>
                    <a:lnTo>
                      <a:pt x="203359" y="42429"/>
                    </a:lnTo>
                    <a:cubicBezTo>
                      <a:pt x="203359" y="24331"/>
                      <a:pt x="190024" y="8139"/>
                      <a:pt x="170974" y="7186"/>
                    </a:cubicBezTo>
                    <a:cubicBezTo>
                      <a:pt x="151924" y="6234"/>
                      <a:pt x="135731" y="21474"/>
                      <a:pt x="135731" y="40524"/>
                    </a:cubicBezTo>
                    <a:lnTo>
                      <a:pt x="135731" y="68146"/>
                    </a:lnTo>
                    <a:cubicBezTo>
                      <a:pt x="135731" y="83386"/>
                      <a:pt x="126206" y="96721"/>
                      <a:pt x="110966" y="99579"/>
                    </a:cubicBezTo>
                    <a:cubicBezTo>
                      <a:pt x="91916" y="103389"/>
                      <a:pt x="74771" y="88149"/>
                      <a:pt x="74771" y="70051"/>
                    </a:cubicBezTo>
                    <a:lnTo>
                      <a:pt x="74771" y="43381"/>
                    </a:lnTo>
                    <a:cubicBezTo>
                      <a:pt x="74771" y="26236"/>
                      <a:pt x="63341" y="10996"/>
                      <a:pt x="47149" y="8139"/>
                    </a:cubicBezTo>
                    <a:cubicBezTo>
                      <a:pt x="26194" y="3376"/>
                      <a:pt x="7144" y="19569"/>
                      <a:pt x="7144" y="40524"/>
                    </a:cubicBezTo>
                    <a:close/>
                    <a:moveTo>
                      <a:pt x="87154" y="134821"/>
                    </a:moveTo>
                    <a:cubicBezTo>
                      <a:pt x="87154" y="123391"/>
                      <a:pt x="96679" y="114819"/>
                      <a:pt x="107156" y="114819"/>
                    </a:cubicBezTo>
                    <a:cubicBezTo>
                      <a:pt x="117634" y="114819"/>
                      <a:pt x="127159" y="124344"/>
                      <a:pt x="127159" y="134821"/>
                    </a:cubicBezTo>
                    <a:cubicBezTo>
                      <a:pt x="127159" y="146251"/>
                      <a:pt x="117634" y="154824"/>
                      <a:pt x="107156" y="154824"/>
                    </a:cubicBezTo>
                    <a:cubicBezTo>
                      <a:pt x="96679" y="154824"/>
                      <a:pt x="87154" y="146251"/>
                      <a:pt x="87154" y="1348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75">
                <a:extLst>
                  <a:ext uri="{FF2B5EF4-FFF2-40B4-BE49-F238E27FC236}">
                    <a16:creationId xmlns="" xmlns:a16="http://schemas.microsoft.com/office/drawing/2014/main" id="{ADC59D86-FF4F-4BE8-9815-6199CB7875E3}"/>
                  </a:ext>
                </a:extLst>
              </p:cNvPr>
              <p:cNvSpPr/>
              <p:nvPr/>
            </p:nvSpPr>
            <p:spPr>
              <a:xfrm>
                <a:off x="6213633" y="3518058"/>
                <a:ext cx="228600" cy="228600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76">
                <a:extLst>
                  <a:ext uri="{FF2B5EF4-FFF2-40B4-BE49-F238E27FC236}">
                    <a16:creationId xmlns="" xmlns:a16="http://schemas.microsoft.com/office/drawing/2014/main" id="{F413FA9D-F54E-4C6C-9810-7171C13A26E5}"/>
                  </a:ext>
                </a:extLst>
              </p:cNvPr>
              <p:cNvSpPr/>
              <p:nvPr/>
            </p:nvSpPr>
            <p:spPr>
              <a:xfrm>
                <a:off x="5699283" y="3522821"/>
                <a:ext cx="228600" cy="228600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77">
                <a:extLst>
                  <a:ext uri="{FF2B5EF4-FFF2-40B4-BE49-F238E27FC236}">
                    <a16:creationId xmlns="" xmlns:a16="http://schemas.microsoft.com/office/drawing/2014/main" id="{07B9FCE2-3853-4650-A731-BBAAA93D4F9E}"/>
                  </a:ext>
                </a:extLst>
              </p:cNvPr>
              <p:cNvSpPr/>
              <p:nvPr/>
            </p:nvSpPr>
            <p:spPr>
              <a:xfrm>
                <a:off x="5790723" y="3423761"/>
                <a:ext cx="561975" cy="504825"/>
              </a:xfrm>
              <a:custGeom>
                <a:avLst/>
                <a:gdLst>
                  <a:gd name="connsiteX0" fmla="*/ 381476 w 561975"/>
                  <a:gd name="connsiteY0" fmla="*/ 7144 h 504825"/>
                  <a:gd name="connsiteX1" fmla="*/ 381476 w 561975"/>
                  <a:gd name="connsiteY1" fmla="*/ 7144 h 504825"/>
                  <a:gd name="connsiteX2" fmla="*/ 183356 w 561975"/>
                  <a:gd name="connsiteY2" fmla="*/ 7144 h 504825"/>
                  <a:gd name="connsiteX3" fmla="*/ 183356 w 561975"/>
                  <a:gd name="connsiteY3" fmla="*/ 7144 h 504825"/>
                  <a:gd name="connsiteX4" fmla="*/ 7144 w 561975"/>
                  <a:gd name="connsiteY4" fmla="*/ 255746 h 504825"/>
                  <a:gd name="connsiteX5" fmla="*/ 7144 w 561975"/>
                  <a:gd name="connsiteY5" fmla="*/ 504349 h 504825"/>
                  <a:gd name="connsiteX6" fmla="*/ 200501 w 561975"/>
                  <a:gd name="connsiteY6" fmla="*/ 504349 h 504825"/>
                  <a:gd name="connsiteX7" fmla="*/ 363379 w 561975"/>
                  <a:gd name="connsiteY7" fmla="*/ 504349 h 504825"/>
                  <a:gd name="connsiteX8" fmla="*/ 557689 w 561975"/>
                  <a:gd name="connsiteY8" fmla="*/ 504349 h 504825"/>
                  <a:gd name="connsiteX9" fmla="*/ 557689 w 561975"/>
                  <a:gd name="connsiteY9" fmla="*/ 255746 h 504825"/>
                  <a:gd name="connsiteX10" fmla="*/ 381476 w 561975"/>
                  <a:gd name="connsiteY10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81476" y="7144"/>
                    </a:moveTo>
                    <a:lnTo>
                      <a:pt x="381476" y="7144"/>
                    </a:lnTo>
                    <a:lnTo>
                      <a:pt x="183356" y="7144"/>
                    </a:lnTo>
                    <a:lnTo>
                      <a:pt x="183356" y="7144"/>
                    </a:lnTo>
                    <a:cubicBezTo>
                      <a:pt x="86201" y="9049"/>
                      <a:pt x="7144" y="119539"/>
                      <a:pt x="7144" y="255746"/>
                    </a:cubicBezTo>
                    <a:lnTo>
                      <a:pt x="7144" y="504349"/>
                    </a:lnTo>
                    <a:lnTo>
                      <a:pt x="200501" y="504349"/>
                    </a:lnTo>
                    <a:lnTo>
                      <a:pt x="363379" y="504349"/>
                    </a:lnTo>
                    <a:lnTo>
                      <a:pt x="557689" y="504349"/>
                    </a:lnTo>
                    <a:lnTo>
                      <a:pt x="557689" y="255746"/>
                    </a:lnTo>
                    <a:cubicBezTo>
                      <a:pt x="557689" y="119539"/>
                      <a:pt x="478631" y="9049"/>
                      <a:pt x="381476" y="7144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78">
                <a:extLst>
                  <a:ext uri="{FF2B5EF4-FFF2-40B4-BE49-F238E27FC236}">
                    <a16:creationId xmlns="" xmlns:a16="http://schemas.microsoft.com/office/drawing/2014/main" id="{65EA468A-3453-4134-AA9C-75B2E781AF3A}"/>
                  </a:ext>
                </a:extLst>
              </p:cNvPr>
              <p:cNvSpPr/>
              <p:nvPr/>
            </p:nvSpPr>
            <p:spPr>
              <a:xfrm>
                <a:off x="5790723" y="3661886"/>
                <a:ext cx="561975" cy="504825"/>
              </a:xfrm>
              <a:custGeom>
                <a:avLst/>
                <a:gdLst>
                  <a:gd name="connsiteX0" fmla="*/ 352901 w 561975"/>
                  <a:gd name="connsiteY0" fmla="*/ 504349 h 504825"/>
                  <a:gd name="connsiteX1" fmla="*/ 381476 w 561975"/>
                  <a:gd name="connsiteY1" fmla="*/ 504349 h 504825"/>
                  <a:gd name="connsiteX2" fmla="*/ 221456 w 561975"/>
                  <a:gd name="connsiteY2" fmla="*/ 504349 h 504825"/>
                  <a:gd name="connsiteX3" fmla="*/ 211931 w 561975"/>
                  <a:gd name="connsiteY3" fmla="*/ 504349 h 504825"/>
                  <a:gd name="connsiteX4" fmla="*/ 7144 w 561975"/>
                  <a:gd name="connsiteY4" fmla="*/ 255746 h 504825"/>
                  <a:gd name="connsiteX5" fmla="*/ 7144 w 561975"/>
                  <a:gd name="connsiteY5" fmla="*/ 7144 h 504825"/>
                  <a:gd name="connsiteX6" fmla="*/ 200501 w 561975"/>
                  <a:gd name="connsiteY6" fmla="*/ 7144 h 504825"/>
                  <a:gd name="connsiteX7" fmla="*/ 363379 w 561975"/>
                  <a:gd name="connsiteY7" fmla="*/ 7144 h 504825"/>
                  <a:gd name="connsiteX8" fmla="*/ 557689 w 561975"/>
                  <a:gd name="connsiteY8" fmla="*/ 7144 h 504825"/>
                  <a:gd name="connsiteX9" fmla="*/ 557689 w 561975"/>
                  <a:gd name="connsiteY9" fmla="*/ 255746 h 504825"/>
                  <a:gd name="connsiteX10" fmla="*/ 352901 w 561975"/>
                  <a:gd name="connsiteY10" fmla="*/ 504349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52901" y="504349"/>
                    </a:moveTo>
                    <a:lnTo>
                      <a:pt x="381476" y="504349"/>
                    </a:lnTo>
                    <a:lnTo>
                      <a:pt x="221456" y="504349"/>
                    </a:lnTo>
                    <a:lnTo>
                      <a:pt x="211931" y="504349"/>
                    </a:lnTo>
                    <a:cubicBezTo>
                      <a:pt x="114776" y="502444"/>
                      <a:pt x="7144" y="391954"/>
                      <a:pt x="7144" y="255746"/>
                    </a:cubicBezTo>
                    <a:lnTo>
                      <a:pt x="7144" y="7144"/>
                    </a:lnTo>
                    <a:lnTo>
                      <a:pt x="200501" y="7144"/>
                    </a:lnTo>
                    <a:lnTo>
                      <a:pt x="363379" y="7144"/>
                    </a:lnTo>
                    <a:lnTo>
                      <a:pt x="557689" y="7144"/>
                    </a:lnTo>
                    <a:lnTo>
                      <a:pt x="557689" y="255746"/>
                    </a:lnTo>
                    <a:cubicBezTo>
                      <a:pt x="557689" y="391954"/>
                      <a:pt x="450056" y="502444"/>
                      <a:pt x="352901" y="50434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79">
                <a:extLst>
                  <a:ext uri="{FF2B5EF4-FFF2-40B4-BE49-F238E27FC236}">
                    <a16:creationId xmlns="" xmlns:a16="http://schemas.microsoft.com/office/drawing/2014/main" id="{9DDCC2C4-D502-4A91-A879-15A19F8559B2}"/>
                  </a:ext>
                </a:extLst>
              </p:cNvPr>
              <p:cNvSpPr/>
              <p:nvPr/>
            </p:nvSpPr>
            <p:spPr>
              <a:xfrm>
                <a:off x="631174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80">
                <a:extLst>
                  <a:ext uri="{FF2B5EF4-FFF2-40B4-BE49-F238E27FC236}">
                    <a16:creationId xmlns="" xmlns:a16="http://schemas.microsoft.com/office/drawing/2014/main" id="{E93D5BF8-FF2C-41DB-8BB3-9B81615A2103}"/>
                  </a:ext>
                </a:extLst>
              </p:cNvPr>
              <p:cNvSpPr/>
              <p:nvPr/>
            </p:nvSpPr>
            <p:spPr>
              <a:xfrm>
                <a:off x="567928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81">
                <a:extLst>
                  <a:ext uri="{FF2B5EF4-FFF2-40B4-BE49-F238E27FC236}">
                    <a16:creationId xmlns="" xmlns:a16="http://schemas.microsoft.com/office/drawing/2014/main" id="{17AA396F-A974-4ADE-B23A-0B3EA3E86F24}"/>
                  </a:ext>
                </a:extLst>
              </p:cNvPr>
              <p:cNvSpPr/>
              <p:nvPr/>
            </p:nvSpPr>
            <p:spPr>
              <a:xfrm>
                <a:off x="5749766" y="2922746"/>
                <a:ext cx="638175" cy="466725"/>
              </a:xfrm>
              <a:custGeom>
                <a:avLst/>
                <a:gdLst>
                  <a:gd name="connsiteX0" fmla="*/ 639604 w 638175"/>
                  <a:gd name="connsiteY0" fmla="*/ 273844 h 466725"/>
                  <a:gd name="connsiteX1" fmla="*/ 451009 w 638175"/>
                  <a:gd name="connsiteY1" fmla="*/ 462439 h 466725"/>
                  <a:gd name="connsiteX2" fmla="*/ 195739 w 638175"/>
                  <a:gd name="connsiteY2" fmla="*/ 462439 h 466725"/>
                  <a:gd name="connsiteX3" fmla="*/ 7144 w 638175"/>
                  <a:gd name="connsiteY3" fmla="*/ 273844 h 466725"/>
                  <a:gd name="connsiteX4" fmla="*/ 7144 w 638175"/>
                  <a:gd name="connsiteY4" fmla="*/ 195739 h 466725"/>
                  <a:gd name="connsiteX5" fmla="*/ 195739 w 638175"/>
                  <a:gd name="connsiteY5" fmla="*/ 7144 h 466725"/>
                  <a:gd name="connsiteX6" fmla="*/ 451009 w 638175"/>
                  <a:gd name="connsiteY6" fmla="*/ 7144 h 466725"/>
                  <a:gd name="connsiteX7" fmla="*/ 639604 w 638175"/>
                  <a:gd name="connsiteY7" fmla="*/ 195739 h 466725"/>
                  <a:gd name="connsiteX8" fmla="*/ 639604 w 638175"/>
                  <a:gd name="connsiteY8" fmla="*/ 27384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175" h="466725">
                    <a:moveTo>
                      <a:pt x="639604" y="273844"/>
                    </a:moveTo>
                    <a:cubicBezTo>
                      <a:pt x="639604" y="377666"/>
                      <a:pt x="554831" y="462439"/>
                      <a:pt x="451009" y="462439"/>
                    </a:cubicBezTo>
                    <a:lnTo>
                      <a:pt x="195739" y="462439"/>
                    </a:lnTo>
                    <a:cubicBezTo>
                      <a:pt x="91916" y="462439"/>
                      <a:pt x="7144" y="377666"/>
                      <a:pt x="7144" y="273844"/>
                    </a:cubicBezTo>
                    <a:lnTo>
                      <a:pt x="7144" y="195739"/>
                    </a:lnTo>
                    <a:cubicBezTo>
                      <a:pt x="7144" y="91916"/>
                      <a:pt x="91916" y="7144"/>
                      <a:pt x="195739" y="7144"/>
                    </a:cubicBezTo>
                    <a:lnTo>
                      <a:pt x="451009" y="7144"/>
                    </a:lnTo>
                    <a:cubicBezTo>
                      <a:pt x="554831" y="7144"/>
                      <a:pt x="639604" y="91916"/>
                      <a:pt x="639604" y="195739"/>
                    </a:cubicBezTo>
                    <a:lnTo>
                      <a:pt x="639604" y="27384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82">
                <a:extLst>
                  <a:ext uri="{FF2B5EF4-FFF2-40B4-BE49-F238E27FC236}">
                    <a16:creationId xmlns="" xmlns:a16="http://schemas.microsoft.com/office/drawing/2014/main" id="{1C894E2E-635C-4138-9924-81B37563A231}"/>
                  </a:ext>
                </a:extLst>
              </p:cNvPr>
              <p:cNvSpPr/>
              <p:nvPr/>
            </p:nvSpPr>
            <p:spPr>
              <a:xfrm>
                <a:off x="5949791" y="2833211"/>
                <a:ext cx="228600" cy="95250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86">
                <a:extLst>
                  <a:ext uri="{FF2B5EF4-FFF2-40B4-BE49-F238E27FC236}">
                    <a16:creationId xmlns="" xmlns:a16="http://schemas.microsoft.com/office/drawing/2014/main" id="{F96A9CCE-DB21-4CA0-B5FF-E000C1B15DBC}"/>
                  </a:ext>
                </a:extLst>
              </p:cNvPr>
              <p:cNvSpPr/>
              <p:nvPr/>
            </p:nvSpPr>
            <p:spPr>
              <a:xfrm>
                <a:off x="6037355" y="2683668"/>
                <a:ext cx="57150" cy="190500"/>
              </a:xfrm>
              <a:custGeom>
                <a:avLst/>
                <a:gdLst>
                  <a:gd name="connsiteX0" fmla="*/ 21497 w 57150"/>
                  <a:gd name="connsiteY0" fmla="*/ 35719 h 190500"/>
                  <a:gd name="connsiteX1" fmla="*/ 7209 w 57150"/>
                  <a:gd name="connsiteY1" fmla="*/ 158591 h 190500"/>
                  <a:gd name="connsiteX2" fmla="*/ 28164 w 57150"/>
                  <a:gd name="connsiteY2" fmla="*/ 189071 h 190500"/>
                  <a:gd name="connsiteX3" fmla="*/ 50072 w 57150"/>
                  <a:gd name="connsiteY3" fmla="*/ 159544 h 190500"/>
                  <a:gd name="connsiteX4" fmla="*/ 43404 w 57150"/>
                  <a:gd name="connsiteY4" fmla="*/ 37624 h 190500"/>
                  <a:gd name="connsiteX5" fmla="*/ 33879 w 57150"/>
                  <a:gd name="connsiteY5" fmla="*/ 7144 h 190500"/>
                  <a:gd name="connsiteX6" fmla="*/ 21497 w 57150"/>
                  <a:gd name="connsiteY6" fmla="*/ 3571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90500">
                    <a:moveTo>
                      <a:pt x="21497" y="35719"/>
                    </a:moveTo>
                    <a:lnTo>
                      <a:pt x="7209" y="158591"/>
                    </a:lnTo>
                    <a:cubicBezTo>
                      <a:pt x="6257" y="174784"/>
                      <a:pt x="15782" y="189071"/>
                      <a:pt x="28164" y="189071"/>
                    </a:cubicBezTo>
                    <a:cubicBezTo>
                      <a:pt x="39594" y="189071"/>
                      <a:pt x="50072" y="176689"/>
                      <a:pt x="50072" y="159544"/>
                    </a:cubicBezTo>
                    <a:lnTo>
                      <a:pt x="43404" y="37624"/>
                    </a:lnTo>
                    <a:cubicBezTo>
                      <a:pt x="44357" y="21431"/>
                      <a:pt x="45309" y="7144"/>
                      <a:pt x="33879" y="7144"/>
                    </a:cubicBezTo>
                    <a:cubicBezTo>
                      <a:pt x="21497" y="7144"/>
                      <a:pt x="22449" y="19526"/>
                      <a:pt x="21497" y="3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87">
                <a:extLst>
                  <a:ext uri="{FF2B5EF4-FFF2-40B4-BE49-F238E27FC236}">
                    <a16:creationId xmlns="" xmlns:a16="http://schemas.microsoft.com/office/drawing/2014/main" id="{32E5C182-B9C5-49E9-9D5B-96286F5E3654}"/>
                  </a:ext>
                </a:extLst>
              </p:cNvPr>
              <p:cNvSpPr/>
              <p:nvPr/>
            </p:nvSpPr>
            <p:spPr>
              <a:xfrm>
                <a:off x="597550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88">
                <a:extLst>
                  <a:ext uri="{FF2B5EF4-FFF2-40B4-BE49-F238E27FC236}">
                    <a16:creationId xmlns="" xmlns:a16="http://schemas.microsoft.com/office/drawing/2014/main" id="{0FB0D80E-3D1B-42B8-8683-DB425242D063}"/>
                  </a:ext>
                </a:extLst>
              </p:cNvPr>
              <p:cNvSpPr/>
              <p:nvPr/>
            </p:nvSpPr>
            <p:spPr>
              <a:xfrm>
                <a:off x="6029801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89">
                <a:extLst>
                  <a:ext uri="{FF2B5EF4-FFF2-40B4-BE49-F238E27FC236}">
                    <a16:creationId xmlns="" xmlns:a16="http://schemas.microsoft.com/office/drawing/2014/main" id="{5CF09EF6-5972-42F4-AC05-9EA07CBED21E}"/>
                  </a:ext>
                </a:extLst>
              </p:cNvPr>
              <p:cNvSpPr/>
              <p:nvPr/>
            </p:nvSpPr>
            <p:spPr>
              <a:xfrm>
                <a:off x="6081236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90">
                <a:extLst>
                  <a:ext uri="{FF2B5EF4-FFF2-40B4-BE49-F238E27FC236}">
                    <a16:creationId xmlns="" xmlns:a16="http://schemas.microsoft.com/office/drawing/2014/main" id="{DF7B1910-133B-4FAA-945E-13B140E4D168}"/>
                  </a:ext>
                </a:extLst>
              </p:cNvPr>
              <p:cNvSpPr/>
              <p:nvPr/>
            </p:nvSpPr>
            <p:spPr>
              <a:xfrm>
                <a:off x="613552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91">
                <a:extLst>
                  <a:ext uri="{FF2B5EF4-FFF2-40B4-BE49-F238E27FC236}">
                    <a16:creationId xmlns="" xmlns:a16="http://schemas.microsoft.com/office/drawing/2014/main" id="{FB535BA5-DBD4-4E86-9DB6-772AEA69CC0D}"/>
                  </a:ext>
                </a:extLst>
              </p:cNvPr>
              <p:cNvSpPr/>
              <p:nvPr/>
            </p:nvSpPr>
            <p:spPr>
              <a:xfrm>
                <a:off x="5829776" y="3046571"/>
                <a:ext cx="485775" cy="161925"/>
              </a:xfrm>
              <a:custGeom>
                <a:avLst/>
                <a:gdLst>
                  <a:gd name="connsiteX0" fmla="*/ 401479 w 485775"/>
                  <a:gd name="connsiteY0" fmla="*/ 7144 h 161925"/>
                  <a:gd name="connsiteX1" fmla="*/ 84296 w 485775"/>
                  <a:gd name="connsiteY1" fmla="*/ 7144 h 161925"/>
                  <a:gd name="connsiteX2" fmla="*/ 7144 w 485775"/>
                  <a:gd name="connsiteY2" fmla="*/ 84296 h 161925"/>
                  <a:gd name="connsiteX3" fmla="*/ 84296 w 485775"/>
                  <a:gd name="connsiteY3" fmla="*/ 161449 h 161925"/>
                  <a:gd name="connsiteX4" fmla="*/ 401479 w 485775"/>
                  <a:gd name="connsiteY4" fmla="*/ 161449 h 161925"/>
                  <a:gd name="connsiteX5" fmla="*/ 478631 w 485775"/>
                  <a:gd name="connsiteY5" fmla="*/ 84296 h 161925"/>
                  <a:gd name="connsiteX6" fmla="*/ 401479 w 485775"/>
                  <a:gd name="connsiteY6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161925">
                    <a:moveTo>
                      <a:pt x="401479" y="7144"/>
                    </a:moveTo>
                    <a:lnTo>
                      <a:pt x="84296" y="7144"/>
                    </a:lnTo>
                    <a:cubicBezTo>
                      <a:pt x="41434" y="7144"/>
                      <a:pt x="7144" y="41434"/>
                      <a:pt x="7144" y="84296"/>
                    </a:cubicBezTo>
                    <a:cubicBezTo>
                      <a:pt x="7144" y="127159"/>
                      <a:pt x="41434" y="161449"/>
                      <a:pt x="84296" y="161449"/>
                    </a:cubicBezTo>
                    <a:lnTo>
                      <a:pt x="401479" y="161449"/>
                    </a:lnTo>
                    <a:cubicBezTo>
                      <a:pt x="444341" y="161449"/>
                      <a:pt x="478631" y="127159"/>
                      <a:pt x="478631" y="84296"/>
                    </a:cubicBezTo>
                    <a:cubicBezTo>
                      <a:pt x="478631" y="41434"/>
                      <a:pt x="444341" y="7144"/>
                      <a:pt x="40147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92">
                <a:extLst>
                  <a:ext uri="{FF2B5EF4-FFF2-40B4-BE49-F238E27FC236}">
                    <a16:creationId xmlns="" xmlns:a16="http://schemas.microsoft.com/office/drawing/2014/main" id="{E538BCBB-02AA-4F34-82B1-7A5E336FA2EE}"/>
                  </a:ext>
                </a:extLst>
              </p:cNvPr>
              <p:cNvSpPr/>
              <p:nvPr/>
            </p:nvSpPr>
            <p:spPr>
              <a:xfrm>
                <a:off x="5923121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93">
                <a:extLst>
                  <a:ext uri="{FF2B5EF4-FFF2-40B4-BE49-F238E27FC236}">
                    <a16:creationId xmlns="" xmlns:a16="http://schemas.microsoft.com/office/drawing/2014/main" id="{EB4474BE-02D9-4157-8C0F-77B05BC0FA70}"/>
                  </a:ext>
                </a:extLst>
              </p:cNvPr>
              <p:cNvSpPr/>
              <p:nvPr/>
            </p:nvSpPr>
            <p:spPr>
              <a:xfrm>
                <a:off x="6164103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94">
                <a:extLst>
                  <a:ext uri="{FF2B5EF4-FFF2-40B4-BE49-F238E27FC236}">
                    <a16:creationId xmlns="" xmlns:a16="http://schemas.microsoft.com/office/drawing/2014/main" id="{908C908A-45F2-4924-AB6C-4861C32BC108}"/>
                  </a:ext>
                </a:extLst>
              </p:cNvPr>
              <p:cNvSpPr/>
              <p:nvPr/>
            </p:nvSpPr>
            <p:spPr>
              <a:xfrm>
                <a:off x="5936456" y="3367563"/>
                <a:ext cx="276225" cy="66675"/>
              </a:xfrm>
              <a:custGeom>
                <a:avLst/>
                <a:gdLst>
                  <a:gd name="connsiteX0" fmla="*/ 273844 w 276225"/>
                  <a:gd name="connsiteY0" fmla="*/ 35719 h 66675"/>
                  <a:gd name="connsiteX1" fmla="*/ 245269 w 276225"/>
                  <a:gd name="connsiteY1" fmla="*/ 64294 h 66675"/>
                  <a:gd name="connsiteX2" fmla="*/ 35719 w 276225"/>
                  <a:gd name="connsiteY2" fmla="*/ 64294 h 66675"/>
                  <a:gd name="connsiteX3" fmla="*/ 7144 w 276225"/>
                  <a:gd name="connsiteY3" fmla="*/ 35719 h 66675"/>
                  <a:gd name="connsiteX4" fmla="*/ 7144 w 276225"/>
                  <a:gd name="connsiteY4" fmla="*/ 35719 h 66675"/>
                  <a:gd name="connsiteX5" fmla="*/ 35719 w 276225"/>
                  <a:gd name="connsiteY5" fmla="*/ 7144 h 66675"/>
                  <a:gd name="connsiteX6" fmla="*/ 245269 w 276225"/>
                  <a:gd name="connsiteY6" fmla="*/ 7144 h 66675"/>
                  <a:gd name="connsiteX7" fmla="*/ 273844 w 276225"/>
                  <a:gd name="connsiteY7" fmla="*/ 35719 h 66675"/>
                  <a:gd name="connsiteX8" fmla="*/ 273844 w 276225"/>
                  <a:gd name="connsiteY8" fmla="*/ 3571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6675">
                    <a:moveTo>
                      <a:pt x="273844" y="35719"/>
                    </a:moveTo>
                    <a:cubicBezTo>
                      <a:pt x="273844" y="50959"/>
                      <a:pt x="261461" y="64294"/>
                      <a:pt x="245269" y="64294"/>
                    </a:cubicBezTo>
                    <a:lnTo>
                      <a:pt x="35719" y="64294"/>
                    </a:lnTo>
                    <a:cubicBezTo>
                      <a:pt x="20479" y="64294"/>
                      <a:pt x="7144" y="51911"/>
                      <a:pt x="7144" y="35719"/>
                    </a:cubicBezTo>
                    <a:lnTo>
                      <a:pt x="7144" y="35719"/>
                    </a:lnTo>
                    <a:cubicBezTo>
                      <a:pt x="7144" y="20479"/>
                      <a:pt x="19526" y="7144"/>
                      <a:pt x="35719" y="7144"/>
                    </a:cubicBezTo>
                    <a:lnTo>
                      <a:pt x="245269" y="7144"/>
                    </a:lnTo>
                    <a:cubicBezTo>
                      <a:pt x="260509" y="7144"/>
                      <a:pt x="273844" y="19526"/>
                      <a:pt x="273844" y="35719"/>
                    </a:cubicBezTo>
                    <a:lnTo>
                      <a:pt x="273844" y="3571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95">
                <a:extLst>
                  <a:ext uri="{FF2B5EF4-FFF2-40B4-BE49-F238E27FC236}">
                    <a16:creationId xmlns="" xmlns:a16="http://schemas.microsoft.com/office/drawing/2014/main" id="{81E7388F-61B0-4502-89E5-F52604D4CD44}"/>
                  </a:ext>
                </a:extLst>
              </p:cNvPr>
              <p:cNvSpPr/>
              <p:nvPr/>
            </p:nvSpPr>
            <p:spPr>
              <a:xfrm>
                <a:off x="5853588" y="3629501"/>
                <a:ext cx="438150" cy="304800"/>
              </a:xfrm>
              <a:custGeom>
                <a:avLst/>
                <a:gdLst>
                  <a:gd name="connsiteX0" fmla="*/ 392906 w 438150"/>
                  <a:gd name="connsiteY0" fmla="*/ 298609 h 304800"/>
                  <a:gd name="connsiteX1" fmla="*/ 48101 w 438150"/>
                  <a:gd name="connsiteY1" fmla="*/ 298609 h 304800"/>
                  <a:gd name="connsiteX2" fmla="*/ 7144 w 438150"/>
                  <a:gd name="connsiteY2" fmla="*/ 257651 h 304800"/>
                  <a:gd name="connsiteX3" fmla="*/ 7144 w 438150"/>
                  <a:gd name="connsiteY3" fmla="*/ 48101 h 304800"/>
                  <a:gd name="connsiteX4" fmla="*/ 48101 w 438150"/>
                  <a:gd name="connsiteY4" fmla="*/ 7144 h 304800"/>
                  <a:gd name="connsiteX5" fmla="*/ 393859 w 438150"/>
                  <a:gd name="connsiteY5" fmla="*/ 7144 h 304800"/>
                  <a:gd name="connsiteX6" fmla="*/ 434816 w 438150"/>
                  <a:gd name="connsiteY6" fmla="*/ 48101 h 304800"/>
                  <a:gd name="connsiteX7" fmla="*/ 434816 w 438150"/>
                  <a:gd name="connsiteY7" fmla="*/ 257651 h 304800"/>
                  <a:gd name="connsiteX8" fmla="*/ 392906 w 438150"/>
                  <a:gd name="connsiteY8" fmla="*/ 29860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150" h="304800">
                    <a:moveTo>
                      <a:pt x="392906" y="298609"/>
                    </a:moveTo>
                    <a:lnTo>
                      <a:pt x="48101" y="298609"/>
                    </a:lnTo>
                    <a:cubicBezTo>
                      <a:pt x="26194" y="298609"/>
                      <a:pt x="7144" y="280511"/>
                      <a:pt x="7144" y="257651"/>
                    </a:cubicBezTo>
                    <a:lnTo>
                      <a:pt x="7144" y="48101"/>
                    </a:lnTo>
                    <a:cubicBezTo>
                      <a:pt x="7144" y="26194"/>
                      <a:pt x="25241" y="7144"/>
                      <a:pt x="48101" y="7144"/>
                    </a:cubicBezTo>
                    <a:lnTo>
                      <a:pt x="393859" y="7144"/>
                    </a:lnTo>
                    <a:cubicBezTo>
                      <a:pt x="415766" y="7144"/>
                      <a:pt x="434816" y="25241"/>
                      <a:pt x="434816" y="48101"/>
                    </a:cubicBezTo>
                    <a:lnTo>
                      <a:pt x="434816" y="257651"/>
                    </a:lnTo>
                    <a:cubicBezTo>
                      <a:pt x="433864" y="280511"/>
                      <a:pt x="414814" y="298609"/>
                      <a:pt x="392906" y="29860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Slide Number Placeholder 1"/>
          <p:cNvSpPr txBox="1">
            <a:spLocks/>
          </p:cNvSpPr>
          <p:nvPr/>
        </p:nvSpPr>
        <p:spPr>
          <a:xfrm>
            <a:off x="11398211" y="6482296"/>
            <a:ext cx="852715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endParaRPr lang="en-ID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95" y="1730489"/>
            <a:ext cx="1022947" cy="827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0" y="3999944"/>
            <a:ext cx="599454" cy="5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65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86634" y="187047"/>
            <a:ext cx="10062987" cy="72424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STRUKTUR PEMBIAYAAN PT KEDEPAN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34276659"/>
              </p:ext>
            </p:extLst>
          </p:nvPr>
        </p:nvGraphicFramePr>
        <p:xfrm>
          <a:off x="457073" y="1327758"/>
          <a:ext cx="11367496" cy="51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657567" y="2567835"/>
            <a:ext cx="1565754" cy="338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Dana </a:t>
            </a:r>
            <a:r>
              <a:rPr lang="en-US" sz="1200" dirty="0" err="1" smtClean="0">
                <a:solidFill>
                  <a:srgbClr val="0070C0"/>
                </a:solidFill>
              </a:rPr>
              <a:t>Abadi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Penelitian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077206" y="3118980"/>
            <a:ext cx="20918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684707" y="3346535"/>
            <a:ext cx="1565754" cy="338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Dana </a:t>
            </a:r>
            <a:r>
              <a:rPr lang="en-US" dirty="0" err="1" smtClean="0">
                <a:solidFill>
                  <a:srgbClr val="0070C0"/>
                </a:solidFill>
              </a:rPr>
              <a:t>Abadi</a:t>
            </a:r>
            <a:r>
              <a:rPr lang="en-US" dirty="0" smtClean="0">
                <a:solidFill>
                  <a:srgbClr val="0070C0"/>
                </a:solidFill>
              </a:rPr>
              <a:t> PT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169052" y="2680569"/>
            <a:ext cx="0" cy="851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70096" y="2693095"/>
            <a:ext cx="47494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172184" y="3521899"/>
            <a:ext cx="47494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049927" y="712940"/>
            <a:ext cx="2774642" cy="13402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APBN :</a:t>
            </a:r>
          </a:p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Merupakan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bagian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dari</a:t>
            </a:r>
            <a:r>
              <a:rPr lang="en-US" sz="1400" dirty="0" smtClean="0">
                <a:solidFill>
                  <a:srgbClr val="0070C0"/>
                </a:solidFill>
              </a:rPr>
              <a:t> 20% </a:t>
            </a:r>
            <a:r>
              <a:rPr lang="en-US" sz="1400" dirty="0" err="1" smtClean="0">
                <a:solidFill>
                  <a:srgbClr val="0070C0"/>
                </a:solidFill>
              </a:rPr>
              <a:t>anggaran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pendidikan</a:t>
            </a:r>
            <a:r>
              <a:rPr lang="en-US" sz="1400" dirty="0" smtClean="0">
                <a:solidFill>
                  <a:srgbClr val="0070C0"/>
                </a:solidFill>
              </a:rPr>
              <a:t> yang </a:t>
            </a:r>
            <a:r>
              <a:rPr lang="en-US" sz="1400" dirty="0" err="1" smtClean="0">
                <a:solidFill>
                  <a:srgbClr val="0070C0"/>
                </a:solidFill>
              </a:rPr>
              <a:t>akan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meningkat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seiring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meningkatnya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belanja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negara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398211" y="6482296"/>
            <a:ext cx="852715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endParaRPr lang="en-ID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39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3">
            <a:extLst>
              <a:ext uri="{FF2B5EF4-FFF2-40B4-BE49-F238E27FC236}">
                <a16:creationId xmlns="" xmlns:a16="http://schemas.microsoft.com/office/drawing/2014/main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988978" y="142409"/>
            <a:ext cx="10314405" cy="622682"/>
          </a:xfrm>
          <a:prstGeom prst="homePlate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8D55CFC-DB82-45DA-BE17-3ECA472C48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257" y="142409"/>
            <a:ext cx="727721" cy="61616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60566" y="2458048"/>
            <a:ext cx="3637014" cy="10554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Cambria" pitchFamily="18" charset="0"/>
              </a:rPr>
              <a:t>SUPER DEDUCTION TAX</a:t>
            </a:r>
            <a:endParaRPr lang="id-ID" sz="24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60566" y="1229599"/>
            <a:ext cx="2994604" cy="10832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ambria" pitchFamily="18" charset="0"/>
              </a:rPr>
              <a:t>SBKU PENELITIAN</a:t>
            </a:r>
            <a:endParaRPr lang="id-ID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78256" y="6356350"/>
            <a:ext cx="2743200" cy="365125"/>
          </a:xfrm>
        </p:spPr>
        <p:txBody>
          <a:bodyPr/>
          <a:lstStyle/>
          <a:p>
            <a:fld id="{F8B3002B-B79F-41A4-A072-C3E67D2EF000}" type="slidenum">
              <a:rPr lang="en-ID" sz="14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</a:t>
            </a:fld>
            <a:endParaRPr lang="en-ID" sz="1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6275645" y="2776556"/>
            <a:ext cx="491161" cy="520722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32" y="1265537"/>
            <a:ext cx="1206134" cy="104732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527694" y="3652444"/>
            <a:ext cx="3211482" cy="1097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tx1"/>
                </a:solidFill>
                <a:latin typeface="Cambria" pitchFamily="18" charset="0"/>
              </a:rPr>
              <a:t> ENDOWMENT FUND</a:t>
            </a:r>
            <a:endParaRPr lang="id-ID" sz="24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1" name="Striped Right Arrow 20"/>
          <p:cNvSpPr/>
          <p:nvPr/>
        </p:nvSpPr>
        <p:spPr>
          <a:xfrm>
            <a:off x="5594001" y="1480941"/>
            <a:ext cx="444078" cy="520722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Striped Right Arrow 21"/>
          <p:cNvSpPr/>
          <p:nvPr/>
        </p:nvSpPr>
        <p:spPr>
          <a:xfrm>
            <a:off x="5739176" y="3968436"/>
            <a:ext cx="536469" cy="520722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31" y="3727936"/>
            <a:ext cx="1206133" cy="10493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pic>
        <p:nvPicPr>
          <p:cNvPr id="1026" name="Picture 2" descr="Hasil gambar untuk pmk royalti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30" y="2458049"/>
            <a:ext cx="1206135" cy="105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07" y="5071621"/>
            <a:ext cx="1198852" cy="10133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7" name="Rounded Rectangle 26"/>
          <p:cNvSpPr/>
          <p:nvPr/>
        </p:nvSpPr>
        <p:spPr>
          <a:xfrm>
            <a:off x="2507112" y="5038371"/>
            <a:ext cx="2281265" cy="10465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mbria" pitchFamily="18" charset="0"/>
              </a:rPr>
              <a:t>PMK </a:t>
            </a:r>
            <a:r>
              <a:rPr lang="en-US" sz="2400" b="1" dirty="0" err="1" smtClean="0">
                <a:solidFill>
                  <a:schemeClr val="tx1"/>
                </a:solidFill>
                <a:latin typeface="Cambria" pitchFamily="18" charset="0"/>
              </a:rPr>
              <a:t>Royalti</a:t>
            </a:r>
            <a:r>
              <a:rPr lang="en-US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id-ID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9" name="Striped Right Arrow 28"/>
          <p:cNvSpPr/>
          <p:nvPr/>
        </p:nvSpPr>
        <p:spPr>
          <a:xfrm>
            <a:off x="4747564" y="5443846"/>
            <a:ext cx="522952" cy="520722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Horizontal Scroll 18"/>
          <p:cNvSpPr/>
          <p:nvPr/>
        </p:nvSpPr>
        <p:spPr>
          <a:xfrm>
            <a:off x="6487975" y="3665306"/>
            <a:ext cx="4812371" cy="1593078"/>
          </a:xfrm>
          <a:prstGeom prst="horizontalScroll">
            <a:avLst>
              <a:gd name="adj" fmla="val 78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UU NOMOR 12/2018  &amp; </a:t>
            </a:r>
          </a:p>
          <a:p>
            <a:pPr algn="just"/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UU NOMOR 11/2019:</a:t>
            </a:r>
          </a:p>
          <a:p>
            <a:pPr algn="just">
              <a:tabLst>
                <a:tab pos="109538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-”</a:t>
            </a: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Dana </a:t>
            </a:r>
            <a:r>
              <a:rPr lang="en-US" sz="1400" b="1" dirty="0" err="1">
                <a:solidFill>
                  <a:schemeClr val="tx1"/>
                </a:solidFill>
                <a:latin typeface="Cambria" pitchFamily="18" charset="0"/>
              </a:rPr>
              <a:t>Abadi</a:t>
            </a: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itchFamily="18" charset="0"/>
              </a:rPr>
              <a:t>Penelitian</a:t>
            </a: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 TA 2019 </a:t>
            </a:r>
            <a:r>
              <a:rPr lang="en-US" sz="1400" b="1" dirty="0" err="1">
                <a:solidFill>
                  <a:schemeClr val="tx1"/>
                </a:solidFill>
                <a:latin typeface="Cambria" pitchFamily="18" charset="0"/>
              </a:rPr>
              <a:t>dialokasikan</a:t>
            </a: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</a:p>
          <a:p>
            <a:pPr algn="just">
              <a:tabLst>
                <a:tab pos="109538" algn="l"/>
              </a:tabLst>
            </a:pP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sebesar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Rp1T 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&amp;TA </a:t>
            </a: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2020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dialokasikan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sebesar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Rp5T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”</a:t>
            </a:r>
          </a:p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-”Dana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Abadi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PTN </a:t>
            </a:r>
            <a:r>
              <a:rPr lang="en-US" sz="1400" b="1" i="1" dirty="0" smtClean="0">
                <a:solidFill>
                  <a:schemeClr val="tx1"/>
                </a:solidFill>
                <a:latin typeface="Cambria" pitchFamily="18" charset="0"/>
              </a:rPr>
              <a:t>World Class University”</a:t>
            </a:r>
            <a:endParaRPr lang="id-ID" sz="14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2" name="Horizontal Scroll 31"/>
          <p:cNvSpPr/>
          <p:nvPr/>
        </p:nvSpPr>
        <p:spPr>
          <a:xfrm>
            <a:off x="6883179" y="2331419"/>
            <a:ext cx="3537399" cy="1396517"/>
          </a:xfrm>
          <a:prstGeom prst="horizontalScroll">
            <a:avLst>
              <a:gd name="adj" fmla="val 781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PP NOMOR 45/2019:            </a:t>
            </a:r>
            <a:endParaRPr lang="en-US" sz="1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Badan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Usaha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dapat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Memperoleh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Cambria" pitchFamily="18" charset="0"/>
              </a:rPr>
              <a:t>Deduction Tax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sebesar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300%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dr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Jumlah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Anggaran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Penelitian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yang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Dikeluarkan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”</a:t>
            </a:r>
            <a:endParaRPr lang="id-ID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4" name="Horizontal Scroll 33"/>
          <p:cNvSpPr/>
          <p:nvPr/>
        </p:nvSpPr>
        <p:spPr>
          <a:xfrm>
            <a:off x="6164329" y="980413"/>
            <a:ext cx="4752440" cy="1396517"/>
          </a:xfrm>
          <a:prstGeom prst="horizontalScroll">
            <a:avLst>
              <a:gd name="adj" fmla="val 78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PMK </a:t>
            </a: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NOMOR 127/PMK.02/2019 </a:t>
            </a:r>
            <a:endParaRPr lang="en-US" sz="1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SBKU TA 2020 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: </a:t>
            </a:r>
          </a:p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“SBKU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merupakan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Besaran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Biaya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  <a:latin typeface="Cambria" pitchFamily="18" charset="0"/>
              </a:rPr>
              <a:t>d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itetapkan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untuk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menghasilkan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keluaran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(output)/sub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keluaran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penelitian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berlaku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pada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beberapa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/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seluruh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K/L “</a:t>
            </a:r>
            <a:endParaRPr lang="id-ID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5" name="Horizontal Scroll 34"/>
          <p:cNvSpPr/>
          <p:nvPr/>
        </p:nvSpPr>
        <p:spPr>
          <a:xfrm>
            <a:off x="5394501" y="5204470"/>
            <a:ext cx="3932631" cy="1478963"/>
          </a:xfrm>
          <a:prstGeom prst="horizontalScroll">
            <a:avLst>
              <a:gd name="adj" fmla="val 781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PMK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Nomor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72/PMK.02/2015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Imbalan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yang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Berasal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dari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 PNBP 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Royalti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Paten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kepada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Inventor: “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Imbalan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Diberikan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en-US" sz="1400" b="1" dirty="0" err="1">
                <a:solidFill>
                  <a:schemeClr val="tx1"/>
                </a:solidFill>
                <a:latin typeface="Cambria" pitchFamily="18" charset="0"/>
              </a:rPr>
              <a:t>B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erdasarkan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itchFamily="18" charset="0"/>
              </a:rPr>
              <a:t>J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umlah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PNBP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Royalti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Paten yang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telah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disetor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ke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itchFamily="18" charset="0"/>
              </a:rPr>
              <a:t>K</a:t>
            </a:r>
            <a:r>
              <a:rPr lang="en-US" sz="1400" b="1" dirty="0" err="1" smtClean="0">
                <a:solidFill>
                  <a:schemeClr val="tx1"/>
                </a:solidFill>
                <a:latin typeface="Cambria" pitchFamily="18" charset="0"/>
              </a:rPr>
              <a:t>as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Negara”</a:t>
            </a:r>
          </a:p>
          <a:p>
            <a:pPr algn="just"/>
            <a:endParaRPr lang="id-ID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004" y="140693"/>
            <a:ext cx="8357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Cambria" pitchFamily="18" charset="0"/>
              </a:rPr>
              <a:t>Dukungan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Pemerintah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Terhadap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id-ID" sz="3200" b="1" dirty="0">
                <a:latin typeface="Cambria" pitchFamily="18" charset="0"/>
              </a:rPr>
              <a:t>P</a:t>
            </a:r>
            <a:r>
              <a:rPr lang="en-US" sz="3200" b="1" dirty="0" err="1">
                <a:latin typeface="Cambria" pitchFamily="18" charset="0"/>
              </a:rPr>
              <a:t>enelitian</a:t>
            </a:r>
            <a:endParaRPr lang="en-US" sz="3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073044" y="329687"/>
            <a:ext cx="967115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Berlin Sans FB Demi" pitchFamily="34" charset="0"/>
              </a:rPr>
              <a:t>PAGU DAN REALISASI OUTPUT UNGGULAN </a:t>
            </a:r>
          </a:p>
          <a:p>
            <a:r>
              <a:rPr lang="en-US" sz="2400" b="1" dirty="0" smtClean="0">
                <a:latin typeface="Berlin Sans FB Demi" pitchFamily="34" charset="0"/>
              </a:rPr>
              <a:t>PENDIDIKAN TINGGI TA 2018-2020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78815" y="6492474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64A3A4B-87E4-42C8-9665-8CF0AC44E4B1}" type="slidenum">
              <a:rPr lang="id-ID" sz="1600">
                <a:solidFill>
                  <a:schemeClr val="tx1"/>
                </a:solidFill>
              </a:rPr>
              <a:pPr/>
              <a:t>27</a:t>
            </a:fld>
            <a:endParaRPr lang="id-ID" sz="16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4418" y="1246284"/>
            <a:ext cx="14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(</a:t>
            </a:r>
            <a:r>
              <a:rPr lang="en-US" sz="1200" i="1" dirty="0" err="1" smtClean="0"/>
              <a:t>dalam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miliar</a:t>
            </a:r>
            <a:r>
              <a:rPr lang="en-US" sz="1200" i="1" dirty="0" smtClean="0"/>
              <a:t> rupiah)</a:t>
            </a:r>
            <a:endParaRPr lang="en-US" sz="1200" i="1" dirty="0"/>
          </a:p>
        </p:txBody>
      </p:sp>
      <p:sp>
        <p:nvSpPr>
          <p:cNvPr id="17" name="Rectangle 16"/>
          <p:cNvSpPr/>
          <p:nvPr/>
        </p:nvSpPr>
        <p:spPr>
          <a:xfrm>
            <a:off x="175903" y="5191533"/>
            <a:ext cx="118461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err="1" smtClean="0"/>
              <a:t>Catatan</a:t>
            </a:r>
            <a:r>
              <a:rPr lang="en-US" sz="1200" dirty="0" smtClean="0"/>
              <a:t>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err="1" smtClean="0"/>
              <a:t>umum</a:t>
            </a:r>
            <a:r>
              <a:rPr lang="en-US" sz="1200" dirty="0" smtClean="0"/>
              <a:t>, </a:t>
            </a:r>
            <a:r>
              <a:rPr lang="en-US" sz="1200" dirty="0" err="1" smtClean="0"/>
              <a:t>capaian</a:t>
            </a:r>
            <a:r>
              <a:rPr lang="en-US" sz="1200" dirty="0" smtClean="0"/>
              <a:t> output-output </a:t>
            </a:r>
            <a:r>
              <a:rPr lang="en-US" sz="1200" dirty="0" err="1" smtClean="0"/>
              <a:t>unggulan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terkait</a:t>
            </a:r>
            <a:r>
              <a:rPr lang="en-US" sz="1200" dirty="0" smtClean="0"/>
              <a:t> </a:t>
            </a:r>
            <a:r>
              <a:rPr lang="en-US" sz="1200" dirty="0" err="1" smtClean="0"/>
              <a:t>Pendidikan</a:t>
            </a:r>
            <a:r>
              <a:rPr lang="en-US" sz="1200" dirty="0" smtClean="0"/>
              <a:t> Tinggi </a:t>
            </a:r>
            <a:r>
              <a:rPr lang="en-US" sz="1200" dirty="0" err="1" smtClean="0"/>
              <a:t>cukup</a:t>
            </a:r>
            <a:r>
              <a:rPr lang="en-US" sz="1200" dirty="0" smtClean="0"/>
              <a:t> </a:t>
            </a:r>
            <a:r>
              <a:rPr lang="en-US" sz="1200" dirty="0" err="1" smtClean="0"/>
              <a:t>baik</a:t>
            </a:r>
            <a:r>
              <a:rPr lang="en-US" sz="1200" dirty="0" smtClean="0"/>
              <a:t>, </a:t>
            </a:r>
            <a:r>
              <a:rPr lang="en-US" sz="1200" dirty="0" err="1" smtClean="0"/>
              <a:t>bahkan</a:t>
            </a:r>
            <a:r>
              <a:rPr lang="en-US" sz="1200" dirty="0" smtClean="0"/>
              <a:t> </a:t>
            </a:r>
            <a:r>
              <a:rPr lang="en-US" sz="1200" dirty="0" err="1" smtClean="0"/>
              <a:t>capaian</a:t>
            </a:r>
            <a:r>
              <a:rPr lang="en-US" sz="1200" dirty="0" smtClean="0"/>
              <a:t> </a:t>
            </a:r>
            <a:r>
              <a:rPr lang="en-US" sz="1200" dirty="0" err="1" smtClean="0"/>
              <a:t>beberapa</a:t>
            </a:r>
            <a:r>
              <a:rPr lang="en-US" sz="1200" dirty="0" smtClean="0"/>
              <a:t> output </a:t>
            </a:r>
            <a:r>
              <a:rPr lang="en-US" sz="1200" dirty="0" err="1" smtClean="0"/>
              <a:t>melebihi</a:t>
            </a:r>
            <a:r>
              <a:rPr lang="en-US" sz="1200" dirty="0" smtClean="0"/>
              <a:t> target yang </a:t>
            </a:r>
            <a:r>
              <a:rPr lang="en-US" sz="1200" dirty="0" err="1" smtClean="0"/>
              <a:t>telah</a:t>
            </a:r>
            <a:r>
              <a:rPr lang="en-US" sz="1200" dirty="0" smtClean="0"/>
              <a:t> </a:t>
            </a:r>
            <a:r>
              <a:rPr lang="en-US" sz="1200" dirty="0" err="1" smtClean="0"/>
              <a:t>ditetapkan</a:t>
            </a:r>
            <a:r>
              <a:rPr lang="en-US" sz="1200" dirty="0" smtClean="0"/>
              <a:t>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Beasiswa</a:t>
            </a:r>
            <a:r>
              <a:rPr lang="en-US" sz="1200" dirty="0" smtClean="0"/>
              <a:t> </a:t>
            </a:r>
            <a:r>
              <a:rPr lang="en-US" sz="1200" dirty="0" err="1" smtClean="0"/>
              <a:t>Bidikmisi</a:t>
            </a:r>
            <a:r>
              <a:rPr lang="en-US" sz="1200" dirty="0" smtClean="0"/>
              <a:t>,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/>
              <a:t>tahun</a:t>
            </a:r>
            <a:r>
              <a:rPr lang="en-US" sz="1200" dirty="0"/>
              <a:t> </a:t>
            </a:r>
            <a:r>
              <a:rPr lang="en-US" sz="1200" dirty="0" smtClean="0"/>
              <a:t>2019 </a:t>
            </a:r>
            <a:r>
              <a:rPr lang="en-US" sz="1200" dirty="0" err="1" smtClean="0"/>
              <a:t>capaiannya</a:t>
            </a:r>
            <a:r>
              <a:rPr lang="en-US" sz="1200" dirty="0" smtClean="0"/>
              <a:t> </a:t>
            </a:r>
            <a:r>
              <a:rPr lang="en-US" sz="1200" dirty="0" err="1" smtClean="0"/>
              <a:t>melebihi</a:t>
            </a:r>
            <a:r>
              <a:rPr lang="en-US" sz="1200" dirty="0" smtClean="0"/>
              <a:t> target yang </a:t>
            </a:r>
            <a:r>
              <a:rPr lang="en-US" sz="1200" dirty="0" err="1" smtClean="0"/>
              <a:t>telah</a:t>
            </a:r>
            <a:r>
              <a:rPr lang="en-US" sz="1200" dirty="0" smtClean="0"/>
              <a:t> </a:t>
            </a:r>
            <a:r>
              <a:rPr lang="en-US" sz="1200" dirty="0" err="1" smtClean="0"/>
              <a:t>ditetapkan</a:t>
            </a:r>
            <a:r>
              <a:rPr lang="en-US" sz="1200" dirty="0" smtClean="0"/>
              <a:t>, </a:t>
            </a:r>
            <a:r>
              <a:rPr lang="en-US" sz="1200" dirty="0" err="1" smtClean="0"/>
              <a:t>namun</a:t>
            </a:r>
            <a:r>
              <a:rPr lang="en-US" sz="1200" dirty="0" smtClean="0"/>
              <a:t> </a:t>
            </a:r>
            <a:r>
              <a:rPr lang="en-US" sz="1200" dirty="0" err="1" smtClean="0"/>
              <a:t>tahun</a:t>
            </a:r>
            <a:r>
              <a:rPr lang="en-US" sz="1200" dirty="0" smtClean="0"/>
              <a:t> 2020 </a:t>
            </a:r>
            <a:r>
              <a:rPr lang="en-US" sz="1200" dirty="0" err="1" smtClean="0"/>
              <a:t>Pemerintah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lagi</a:t>
            </a:r>
            <a:r>
              <a:rPr lang="en-US" sz="1200" dirty="0" smtClean="0"/>
              <a:t> </a:t>
            </a:r>
            <a:r>
              <a:rPr lang="en-US" sz="1200" dirty="0" err="1" smtClean="0"/>
              <a:t>menerima</a:t>
            </a:r>
            <a:r>
              <a:rPr lang="en-US" sz="1200" dirty="0" smtClean="0"/>
              <a:t> </a:t>
            </a:r>
            <a:r>
              <a:rPr lang="en-US" sz="1200" dirty="0" err="1" smtClean="0"/>
              <a:t>mahasiswa</a:t>
            </a:r>
            <a:r>
              <a:rPr lang="en-US" sz="1200" dirty="0" smtClean="0"/>
              <a:t> </a:t>
            </a:r>
            <a:r>
              <a:rPr lang="en-US" sz="1200" dirty="0" err="1" smtClean="0"/>
              <a:t>baru</a:t>
            </a:r>
            <a:r>
              <a:rPr lang="en-US" sz="1200" dirty="0" smtClean="0"/>
              <a:t> </a:t>
            </a:r>
            <a:r>
              <a:rPr lang="en-US" sz="1200" dirty="0" err="1" smtClean="0"/>
              <a:t>Bidikmisi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beasiswa</a:t>
            </a:r>
            <a:r>
              <a:rPr lang="en-US" sz="1200" dirty="0" smtClean="0"/>
              <a:t> </a:t>
            </a:r>
            <a:r>
              <a:rPr lang="en-US" sz="1200" dirty="0"/>
              <a:t>PPA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digantikan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Program </a:t>
            </a:r>
            <a:r>
              <a:rPr lang="en-US" sz="1200" dirty="0"/>
              <a:t>KIP </a:t>
            </a:r>
            <a:r>
              <a:rPr lang="en-US" sz="1200" dirty="0" err="1" smtClean="0"/>
              <a:t>Kuliah</a:t>
            </a:r>
            <a:endParaRPr lang="en-US" sz="12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175903" y="1523283"/>
          <a:ext cx="11846112" cy="361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13677892" imgH="5038583" progId="Excel.Sheet.12">
                  <p:embed/>
                </p:oleObj>
              </mc:Choice>
              <mc:Fallback>
                <p:oleObj name="Worksheet" r:id="rId3" imgW="13677892" imgH="50385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903" y="1523283"/>
                        <a:ext cx="11846112" cy="3615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9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8" name="object 2"/>
          <p:cNvSpPr/>
          <p:nvPr/>
        </p:nvSpPr>
        <p:spPr>
          <a:xfrm>
            <a:off x="-5253" y="-23645"/>
            <a:ext cx="12216010" cy="5114265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39" name="TextBox 8"/>
          <p:cNvSpPr txBox="1"/>
          <p:nvPr/>
        </p:nvSpPr>
        <p:spPr>
          <a:xfrm>
            <a:off x="736448" y="3592186"/>
            <a:ext cx="3874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Tahoma" charset="0"/>
                <a:cs typeface="Tahoma" charset="0"/>
              </a:rPr>
              <a:t>Terima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Tahoma" charset="0"/>
                <a:cs typeface="Tahoma" charset="0"/>
              </a:rPr>
              <a:t>Kasih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049540" name="TextBox 20"/>
          <p:cNvSpPr txBox="1"/>
          <p:nvPr/>
        </p:nvSpPr>
        <p:spPr>
          <a:xfrm>
            <a:off x="4748796" y="1671413"/>
            <a:ext cx="2743059" cy="5002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d-ID" sz="1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KEMENTERIAN KEUANGAN</a:t>
            </a:r>
            <a:endParaRPr lang="en-US" sz="1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d-ID" sz="105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REPUBLIK INDONESIA</a:t>
            </a:r>
            <a:endParaRPr lang="en-US" sz="105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097291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7255" y="8285"/>
            <a:ext cx="1779900" cy="16599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8FC7B-CABC-4A02-8A83-9D2C8555F4E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2867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160"/>
            <a:ext cx="12193057" cy="3036782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="" xmlns:a16="http://schemas.microsoft.com/office/drawing/2014/main" id="{1ABD613F-111C-41D6-9F8E-8B2C42A5E047}"/>
              </a:ext>
            </a:extLst>
          </p:cNvPr>
          <p:cNvSpPr txBox="1">
            <a:spLocks/>
          </p:cNvSpPr>
          <p:nvPr/>
        </p:nvSpPr>
        <p:spPr>
          <a:xfrm>
            <a:off x="0" y="2830286"/>
            <a:ext cx="12193057" cy="90351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64823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E64823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LAMPIRAN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99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9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2E3820CA-E95A-5E40-979F-E2B5F79F3BF1}" type="slidenum">
              <a:rPr lang="en-US" sz="2400">
                <a:latin typeface="Century Gothic" panose="020B0502020202020204" pitchFamily="34" charset="0"/>
              </a:rPr>
              <a:pPr/>
              <a:t>3</a:t>
            </a:fld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267847"/>
            <a:ext cx="12186747" cy="17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510" y="2756925"/>
            <a:ext cx="998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entury Gothic" panose="020B0502020202020204" pitchFamily="34" charset="0"/>
              </a:rPr>
              <a:t>Kebijakan</a:t>
            </a:r>
            <a:r>
              <a:rPr lang="en-US" sz="3600" b="1" dirty="0">
                <a:latin typeface="Century Gothic" panose="020B0502020202020204" pitchFamily="34" charset="0"/>
              </a:rPr>
              <a:t> Makro </a:t>
            </a:r>
            <a:r>
              <a:rPr lang="en-US" sz="3600" b="1" dirty="0" err="1">
                <a:latin typeface="Century Gothic" panose="020B0502020202020204" pitchFamily="34" charset="0"/>
              </a:rPr>
              <a:t>Ekonomi</a:t>
            </a:r>
            <a:r>
              <a:rPr lang="en-US" sz="3600" b="1" dirty="0">
                <a:latin typeface="Century Gothic" panose="020B0502020202020204" pitchFamily="34" charset="0"/>
              </a:rPr>
              <a:t> Indonesia 2020</a:t>
            </a:r>
          </a:p>
        </p:txBody>
      </p:sp>
    </p:spTree>
    <p:extLst>
      <p:ext uri="{BB962C8B-B14F-4D97-AF65-F5344CB8AC3E}">
        <p14:creationId xmlns:p14="http://schemas.microsoft.com/office/powerpoint/2010/main" val="2375704995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4658" y="132348"/>
            <a:ext cx="5336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PERKIRAAN JADWAL </a:t>
            </a:r>
            <a:r>
              <a:rPr lang="en-US" dirty="0"/>
              <a:t>PENYELESAIAN REVISI </a:t>
            </a:r>
            <a:r>
              <a:rPr lang="en-US" dirty="0" smtClean="0"/>
              <a:t>ANGGARAN</a:t>
            </a:r>
          </a:p>
          <a:p>
            <a:pPr algn="ctr"/>
            <a:r>
              <a:rPr lang="en-US" dirty="0" err="1" smtClean="0"/>
              <a:t>Kemdikbud</a:t>
            </a:r>
            <a:r>
              <a:rPr lang="en-US" dirty="0" smtClean="0"/>
              <a:t> (</a:t>
            </a:r>
            <a:r>
              <a:rPr lang="en-US" dirty="0" err="1" smtClean="0"/>
              <a:t>Ditjen</a:t>
            </a:r>
            <a:r>
              <a:rPr lang="en-US" dirty="0" smtClean="0"/>
              <a:t> </a:t>
            </a:r>
            <a:r>
              <a:rPr lang="en-US" dirty="0" err="1" smtClean="0"/>
              <a:t>Dikti</a:t>
            </a:r>
            <a:r>
              <a:rPr lang="en-US" dirty="0" smtClean="0"/>
              <a:t> – UNSRI 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80878"/>
              </p:ext>
            </p:extLst>
          </p:nvPr>
        </p:nvGraphicFramePr>
        <p:xfrm>
          <a:off x="225631" y="1012985"/>
          <a:ext cx="11815947" cy="5426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138">
                  <a:extLst>
                    <a:ext uri="{9D8B030D-6E8A-4147-A177-3AD203B41FA5}">
                      <a16:colId xmlns="" xmlns:a16="http://schemas.microsoft.com/office/drawing/2014/main" val="3605848424"/>
                    </a:ext>
                  </a:extLst>
                </a:gridCol>
                <a:gridCol w="7362701">
                  <a:extLst>
                    <a:ext uri="{9D8B030D-6E8A-4147-A177-3AD203B41FA5}">
                      <a16:colId xmlns="" xmlns:a16="http://schemas.microsoft.com/office/drawing/2014/main" val="2288503888"/>
                    </a:ext>
                  </a:extLst>
                </a:gridCol>
                <a:gridCol w="1983179">
                  <a:extLst>
                    <a:ext uri="{9D8B030D-6E8A-4147-A177-3AD203B41FA5}">
                      <a16:colId xmlns="" xmlns:a16="http://schemas.microsoft.com/office/drawing/2014/main" val="3512902442"/>
                    </a:ext>
                  </a:extLst>
                </a:gridCol>
                <a:gridCol w="2006929">
                  <a:extLst>
                    <a:ext uri="{9D8B030D-6E8A-4147-A177-3AD203B41FA5}">
                      <a16:colId xmlns="" xmlns:a16="http://schemas.microsoft.com/office/drawing/2014/main" val="2936809090"/>
                    </a:ext>
                  </a:extLst>
                </a:gridCol>
              </a:tblGrid>
              <a:tr h="292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KEGIATAN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WAKTU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KETERANGAN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26259"/>
                  </a:ext>
                </a:extLst>
              </a:tr>
              <a:tr h="4976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Kemdikbud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menyiapkan</a:t>
                      </a:r>
                      <a:r>
                        <a:rPr lang="en-US" sz="1400" dirty="0" smtClean="0"/>
                        <a:t> SOTK yang </a:t>
                      </a:r>
                      <a:r>
                        <a:rPr lang="en-US" sz="1400" dirty="0" err="1" smtClean="0"/>
                        <a:t>baru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melakukan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pemetaan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anggaran</a:t>
                      </a:r>
                      <a:r>
                        <a:rPr lang="en-US" sz="1400" dirty="0" smtClean="0"/>
                        <a:t> program, </a:t>
                      </a:r>
                      <a:r>
                        <a:rPr lang="en-US" sz="1400" dirty="0" err="1" smtClean="0"/>
                        <a:t>kegiatan</a:t>
                      </a:r>
                      <a:r>
                        <a:rPr lang="en-US" sz="1400" dirty="0" smtClean="0"/>
                        <a:t>, output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komponen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struktur</a:t>
                      </a:r>
                      <a:r>
                        <a:rPr lang="en-US" sz="1400" dirty="0" smtClean="0"/>
                        <a:t> lama vs </a:t>
                      </a:r>
                      <a:r>
                        <a:rPr lang="en-US" sz="1400" dirty="0" err="1" smtClean="0"/>
                        <a:t>struktur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baru</a:t>
                      </a:r>
                      <a:r>
                        <a:rPr lang="en-US" sz="1400" dirty="0" smtClean="0"/>
                        <a:t>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30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Desember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2019- 24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Januari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2020 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Biro </a:t>
                      </a:r>
                      <a:r>
                        <a:rPr lang="en-US" sz="1400" dirty="0" err="1" smtClean="0"/>
                        <a:t>Perencanaan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Kemdikbud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9407164"/>
                  </a:ext>
                </a:extLst>
              </a:tr>
              <a:tr h="4976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Sekretaris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Jenderal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menyampaikan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Pagu</a:t>
                      </a:r>
                      <a:r>
                        <a:rPr lang="en-US" sz="1400" dirty="0" smtClean="0"/>
                        <a:t> Per Unit </a:t>
                      </a:r>
                      <a:r>
                        <a:rPr lang="en-US" sz="1400" dirty="0" err="1" smtClean="0"/>
                        <a:t>Utama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sesuai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struktur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organisasi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terbaru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27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Januari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2020 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Biro </a:t>
                      </a:r>
                      <a:r>
                        <a:rPr lang="en-US" sz="1400" dirty="0" err="1" smtClean="0"/>
                        <a:t>Perencanaan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Kemdikbud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6148107"/>
                  </a:ext>
                </a:extLst>
              </a:tr>
              <a:tr h="9075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Biro </a:t>
                      </a:r>
                      <a:r>
                        <a:rPr lang="en-US" sz="1400" dirty="0" err="1" smtClean="0"/>
                        <a:t>Perencanaan</a:t>
                      </a:r>
                      <a:r>
                        <a:rPr lang="en-US" sz="1400" dirty="0" smtClean="0"/>
                        <a:t>,  </a:t>
                      </a:r>
                      <a:r>
                        <a:rPr lang="en-US" sz="1400" dirty="0" err="1" smtClean="0"/>
                        <a:t>bersama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Unit </a:t>
                      </a:r>
                      <a:r>
                        <a:rPr lang="en-US" sz="1400" dirty="0" err="1" smtClean="0"/>
                        <a:t>Utama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Satker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melakukan</a:t>
                      </a:r>
                      <a:r>
                        <a:rPr lang="en-US" sz="1400" dirty="0" smtClean="0"/>
                        <a:t> Trilateral Meeting I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Bappenas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DJA </a:t>
                      </a:r>
                      <a:r>
                        <a:rPr lang="en-US" sz="1400" dirty="0" err="1" smtClean="0"/>
                        <a:t>membahas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Renja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Kemdikbud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berdasarkan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Struktur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Organisasi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tata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yang </a:t>
                      </a:r>
                      <a:r>
                        <a:rPr lang="en-US" sz="1400" dirty="0" err="1" smtClean="0"/>
                        <a:t>baru</a:t>
                      </a:r>
                      <a:r>
                        <a:rPr lang="en-US" sz="1400" dirty="0" smtClean="0"/>
                        <a:t>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29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Januari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2020 </a:t>
                      </a:r>
                    </a:p>
                    <a:p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Biro </a:t>
                      </a:r>
                      <a:r>
                        <a:rPr lang="en-US" sz="1400" dirty="0" err="1" smtClean="0"/>
                        <a:t>Perencanaan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Kemdikbud</a:t>
                      </a:r>
                      <a:r>
                        <a:rPr lang="en-US" sz="1400" dirty="0" smtClean="0"/>
                        <a:t> &amp; </a:t>
                      </a:r>
                      <a:r>
                        <a:rPr lang="en-US" sz="1400" dirty="0" err="1" smtClean="0"/>
                        <a:t>Bappenas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selesai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5181457"/>
                  </a:ext>
                </a:extLst>
              </a:tr>
              <a:tr h="7025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Biro </a:t>
                      </a:r>
                      <a:r>
                        <a:rPr lang="en-US" sz="1400" dirty="0" err="1" smtClean="0"/>
                        <a:t>Perencanaan</a:t>
                      </a:r>
                      <a:r>
                        <a:rPr lang="en-US" sz="1400" dirty="0" smtClean="0"/>
                        <a:t>,  Unit </a:t>
                      </a:r>
                      <a:r>
                        <a:rPr lang="en-US" sz="1400" dirty="0" err="1" smtClean="0"/>
                        <a:t>Utama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Satker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melakukan</a:t>
                      </a:r>
                      <a:r>
                        <a:rPr lang="en-US" sz="1400" dirty="0" smtClean="0"/>
                        <a:t> Trilateral Meeting II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Bappenas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DJA </a:t>
                      </a:r>
                      <a:r>
                        <a:rPr lang="en-US" sz="1400" dirty="0" err="1" smtClean="0"/>
                        <a:t>membahas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alokasi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anggaran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struktur</a:t>
                      </a:r>
                      <a:r>
                        <a:rPr lang="en-US" sz="1400" dirty="0" smtClean="0"/>
                        <a:t> Program, </a:t>
                      </a:r>
                      <a:r>
                        <a:rPr lang="en-US" sz="1400" dirty="0" err="1" smtClean="0"/>
                        <a:t>Kegiatan</a:t>
                      </a:r>
                      <a:r>
                        <a:rPr lang="en-US" sz="1400" dirty="0" smtClean="0"/>
                        <a:t>, Output,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Komponen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sesuai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Renja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SOTK </a:t>
                      </a:r>
                      <a:r>
                        <a:rPr lang="en-US" sz="1400" dirty="0" err="1" smtClean="0"/>
                        <a:t>baru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31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Januari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– 4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Februari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2020 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Menunggu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Jadwal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dirty="0" err="1" smtClean="0"/>
                        <a:t>Bappenas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5141961"/>
                  </a:ext>
                </a:extLst>
              </a:tr>
              <a:tr h="4976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Unit </a:t>
                      </a:r>
                      <a:r>
                        <a:rPr lang="en-US" sz="1400" dirty="0" err="1" smtClean="0"/>
                        <a:t>Utama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Satker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menyusun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Nomenklatur</a:t>
                      </a:r>
                      <a:r>
                        <a:rPr lang="en-US" sz="1400" dirty="0" smtClean="0"/>
                        <a:t> Program, </a:t>
                      </a:r>
                      <a:r>
                        <a:rPr lang="en-US" sz="1400" dirty="0" err="1" smtClean="0"/>
                        <a:t>Kegiatan</a:t>
                      </a:r>
                      <a:r>
                        <a:rPr lang="en-US" sz="1400" dirty="0" smtClean="0"/>
                        <a:t>, Output,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Komponen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untuk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selanjutnya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diinput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dalam</a:t>
                      </a:r>
                      <a:r>
                        <a:rPr lang="en-US" sz="1400" dirty="0" smtClean="0"/>
                        <a:t> KRISNA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dikompilasi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oleh</a:t>
                      </a:r>
                      <a:r>
                        <a:rPr lang="en-US" sz="1400" dirty="0" smtClean="0"/>
                        <a:t> Biro </a:t>
                      </a:r>
                      <a:r>
                        <a:rPr lang="en-US" sz="1400" dirty="0" err="1" smtClean="0"/>
                        <a:t>Perencanaan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5-6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Februari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 2020 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Ditjen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Dikti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4771959"/>
                  </a:ext>
                </a:extLst>
              </a:tr>
              <a:tr h="4976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Penyusunan</a:t>
                      </a:r>
                      <a:r>
                        <a:rPr lang="en-US" sz="1400" dirty="0" smtClean="0"/>
                        <a:t> RKA-K/L </a:t>
                      </a:r>
                      <a:r>
                        <a:rPr lang="en-US" sz="1400" dirty="0" err="1" smtClean="0"/>
                        <a:t>berdasarkan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Hasil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dari</a:t>
                      </a:r>
                      <a:r>
                        <a:rPr lang="en-US" sz="1400" dirty="0" smtClean="0"/>
                        <a:t> TM II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persetujuan</a:t>
                      </a:r>
                      <a:r>
                        <a:rPr lang="en-US" sz="1400" dirty="0" smtClean="0"/>
                        <a:t> KRISNA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7 – 10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Februari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 2020 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Ditjen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Dikti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5726075"/>
                  </a:ext>
                </a:extLst>
              </a:tr>
              <a:tr h="7025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Biro </a:t>
                      </a:r>
                      <a:r>
                        <a:rPr lang="en-US" sz="1400" dirty="0" err="1" smtClean="0"/>
                        <a:t>Perencanaan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kompilasi</a:t>
                      </a:r>
                      <a:r>
                        <a:rPr lang="en-US" sz="1400" dirty="0" smtClean="0"/>
                        <a:t> RKA-K/L Unit </a:t>
                      </a:r>
                      <a:r>
                        <a:rPr lang="en-US" sz="1400" dirty="0" err="1" smtClean="0"/>
                        <a:t>Utama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Satker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untuk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selanjutnya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mengajukan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revisi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anggaran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11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Februari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2020 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Biro </a:t>
                      </a:r>
                      <a:r>
                        <a:rPr lang="en-US" sz="1400" dirty="0" err="1" smtClean="0"/>
                        <a:t>Perencanaan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Kemdikbud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3409711"/>
                  </a:ext>
                </a:extLst>
              </a:tr>
              <a:tr h="3207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Penelaahan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Usulan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Revisi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Anggaran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12 – 14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Februari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2020 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Ditjen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Anggaran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3634113"/>
                  </a:ext>
                </a:extLst>
              </a:tr>
              <a:tr h="3207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Revisi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Selesai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15 </a:t>
                      </a:r>
                      <a:r>
                        <a:rPr lang="en-US" sz="1400" dirty="0" err="1" smtClean="0">
                          <a:solidFill>
                            <a:srgbClr val="0070C0"/>
                          </a:solidFill>
                        </a:rPr>
                        <a:t>Februari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2020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Ditjen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Anggaran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168972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34019" y="6470704"/>
            <a:ext cx="973667" cy="2743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4642-DE7D-4F2C-9392-87EA0D9B4BDD}" type="slidenum">
              <a:rPr kumimoji="0" lang="id-ID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d-ID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45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8337" y="932827"/>
            <a:ext cx="6482806" cy="5757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D65BE-7980-494B-85B9-4DBE8F30F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337" y="799199"/>
            <a:ext cx="10160000" cy="842962"/>
          </a:xfrm>
        </p:spPr>
        <p:txBody>
          <a:bodyPr>
            <a:normAutofit/>
          </a:bodyPr>
          <a:lstStyle/>
          <a:p>
            <a:r>
              <a:rPr lang="id-ID" sz="2400" b="1" i="1" dirty="0" smtClean="0">
                <a:solidFill>
                  <a:schemeClr val="accent5">
                    <a:lumMod val="50000"/>
                  </a:schemeClr>
                </a:solidFill>
              </a:rPr>
              <a:t>PAGU KEMENDIKBUD PER UNIT ESELON I  TA 2020</a:t>
            </a:r>
            <a:endParaRPr lang="en-ID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8DCE35-3B96-487D-9C98-1B84E4C8D6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3" name="object 6"/>
          <p:cNvSpPr/>
          <p:nvPr/>
        </p:nvSpPr>
        <p:spPr>
          <a:xfrm>
            <a:off x="220979" y="192983"/>
            <a:ext cx="609600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/>
          <p:nvPr/>
        </p:nvSpPr>
        <p:spPr>
          <a:xfrm>
            <a:off x="930787" y="268925"/>
            <a:ext cx="2172063" cy="41036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b="1" kern="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KEMENTERIAN</a:t>
            </a:r>
            <a:r>
              <a:rPr sz="1200" b="1" kern="0" spc="-1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 KEUANGAN</a:t>
            </a:r>
            <a:endParaRPr sz="1200" kern="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kern="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REPUBLIK INDONESIA</a:t>
            </a:r>
            <a:endParaRPr sz="1200" kern="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0" y="981455"/>
            <a:ext cx="919480" cy="582295"/>
          </a:xfrm>
          <a:custGeom>
            <a:avLst/>
            <a:gdLst/>
            <a:ahLst/>
            <a:cxnLst/>
            <a:rect l="l" t="t" r="r" b="b"/>
            <a:pathLst>
              <a:path w="919480" h="582294">
                <a:moveTo>
                  <a:pt x="0" y="582168"/>
                </a:moveTo>
                <a:lnTo>
                  <a:pt x="918972" y="582168"/>
                </a:lnTo>
                <a:lnTo>
                  <a:pt x="918972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solidFill>
            <a:srgbClr val="1A4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0" y="859536"/>
            <a:ext cx="919480" cy="121920"/>
          </a:xfrm>
          <a:custGeom>
            <a:avLst/>
            <a:gdLst/>
            <a:ahLst/>
            <a:cxnLst/>
            <a:rect l="l" t="t" r="r" b="b"/>
            <a:pathLst>
              <a:path w="919480" h="121919">
                <a:moveTo>
                  <a:pt x="0" y="121920"/>
                </a:moveTo>
                <a:lnTo>
                  <a:pt x="918972" y="121920"/>
                </a:lnTo>
                <a:lnTo>
                  <a:pt x="918972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36430"/>
              </p:ext>
            </p:extLst>
          </p:nvPr>
        </p:nvGraphicFramePr>
        <p:xfrm>
          <a:off x="220979" y="2077589"/>
          <a:ext cx="6480446" cy="4099041"/>
        </p:xfrm>
        <a:graphic>
          <a:graphicData uri="http://schemas.openxmlformats.org/drawingml/2006/table">
            <a:tbl>
              <a:tblPr/>
              <a:tblGrid>
                <a:gridCol w="4448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19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5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 ESELON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PAGU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389">
                <a:tc>
                  <a:txBody>
                    <a:bodyPr/>
                    <a:lstStyle/>
                    <a:p>
                      <a:pPr algn="l" rtl="0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023 01 SEKRETARIAT JENDERAL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2.312.624.316.000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389">
                <a:tc>
                  <a:txBody>
                    <a:bodyPr/>
                    <a:lstStyle/>
                    <a:p>
                      <a:pPr algn="l" rtl="0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023 02 INSPEKTORAT JENDERAL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150.819.770.000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algn="l" rtl="0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023 03 DITJEN PENDIDIKAN DASAR DAN MENENGAH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19.474.649.720.000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algn="l" rtl="0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023 05 DITJEN PENDIDIKAN ANAK USIA DINI DAN PENDIDIKAN MASYARAKAT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1.650.463.169.000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algn="l" rtl="0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023 11 BADAN PENELITIAN DAN PENGEMBANGAN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1.014.720.467.000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algn="l" rtl="0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023 13 BADAN PENGEMBANGAN BAHASA DAN PERBUKUAN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551.557.489.000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389">
                <a:tc>
                  <a:txBody>
                    <a:bodyPr/>
                    <a:lstStyle/>
                    <a:p>
                      <a:pPr algn="l" rtl="0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023 15 DITJEN KEBUDAYAAN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1.358.482.330.000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023 16 DITJEN GURU DAN TENAGA KEPENDIDIKAN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9.787.859.092.000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389">
                <a:tc>
                  <a:txBody>
                    <a:bodyPr/>
                    <a:lstStyle/>
                    <a:p>
                      <a:pPr algn="l" rtl="0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023 17 DITJEN PENDIDIKAN TINGGI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36.044.836.714.000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550">
                <a:tc>
                  <a:txBody>
                    <a:bodyPr/>
                    <a:lstStyle/>
                    <a:p>
                      <a:pPr algn="l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023 18 DIREKTORAT JENDERAL PENDIDIKAN VOKASI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3.356.655.629.000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0389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75.702.668.696.000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831123"/>
              </p:ext>
            </p:extLst>
          </p:nvPr>
        </p:nvGraphicFramePr>
        <p:xfrm>
          <a:off x="6553199" y="1642161"/>
          <a:ext cx="5464629" cy="471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angle 27"/>
          <p:cNvSpPr/>
          <p:nvPr/>
        </p:nvSpPr>
        <p:spPr>
          <a:xfrm>
            <a:off x="4897080" y="1775789"/>
            <a:ext cx="1611086" cy="195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(rupiah)</a:t>
            </a:r>
            <a:endParaRPr lang="id-ID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39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9080" y="585647"/>
            <a:ext cx="10160000" cy="57570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D65BE-7980-494B-85B9-4DBE8F30F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9080" y="528982"/>
            <a:ext cx="10160000" cy="842962"/>
          </a:xfrm>
        </p:spPr>
        <p:txBody>
          <a:bodyPr>
            <a:normAutofit/>
          </a:bodyPr>
          <a:lstStyle/>
          <a:p>
            <a:r>
              <a:rPr lang="id-ID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PAGU DITJEN PENDIDIKAN TINGGI DAN UNIVERSITAS SRIWIJAYA 2020</a:t>
            </a:r>
            <a:endParaRPr lang="en-ID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8DCE35-3B96-487D-9C98-1B84E4C8D6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8E3A2-9BC0-4E85-A8A8-46DD9FF467BD}" type="slidenum">
              <a:rPr lang="en-ID" smtClean="0"/>
              <a:t>32</a:t>
            </a:fld>
            <a:endParaRPr lang="en-ID"/>
          </a:p>
        </p:txBody>
      </p:sp>
      <p:sp>
        <p:nvSpPr>
          <p:cNvPr id="13" name="object 6"/>
          <p:cNvSpPr/>
          <p:nvPr/>
        </p:nvSpPr>
        <p:spPr>
          <a:xfrm>
            <a:off x="220979" y="42671"/>
            <a:ext cx="609600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/>
          <p:nvPr/>
        </p:nvSpPr>
        <p:spPr>
          <a:xfrm>
            <a:off x="830579" y="118613"/>
            <a:ext cx="2172063" cy="41036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b="1" kern="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KEMENTERIAN</a:t>
            </a:r>
            <a:r>
              <a:rPr sz="1200" b="1" kern="0" spc="-1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 KEUANGAN</a:t>
            </a:r>
            <a:endParaRPr sz="1200" kern="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kern="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REPUBLIK INDONESIA</a:t>
            </a:r>
            <a:endParaRPr sz="1200" kern="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0" y="981455"/>
            <a:ext cx="919480" cy="582295"/>
          </a:xfrm>
          <a:custGeom>
            <a:avLst/>
            <a:gdLst/>
            <a:ahLst/>
            <a:cxnLst/>
            <a:rect l="l" t="t" r="r" b="b"/>
            <a:pathLst>
              <a:path w="919480" h="582294">
                <a:moveTo>
                  <a:pt x="0" y="582168"/>
                </a:moveTo>
                <a:lnTo>
                  <a:pt x="918972" y="582168"/>
                </a:lnTo>
                <a:lnTo>
                  <a:pt x="918972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solidFill>
            <a:srgbClr val="1A4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0" y="859536"/>
            <a:ext cx="919480" cy="121920"/>
          </a:xfrm>
          <a:custGeom>
            <a:avLst/>
            <a:gdLst/>
            <a:ahLst/>
            <a:cxnLst/>
            <a:rect l="l" t="t" r="r" b="b"/>
            <a:pathLst>
              <a:path w="919480" h="121919">
                <a:moveTo>
                  <a:pt x="0" y="121920"/>
                </a:moveTo>
                <a:lnTo>
                  <a:pt x="918972" y="121920"/>
                </a:lnTo>
                <a:lnTo>
                  <a:pt x="918972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2140"/>
              </p:ext>
            </p:extLst>
          </p:nvPr>
        </p:nvGraphicFramePr>
        <p:xfrm>
          <a:off x="1529079" y="1381783"/>
          <a:ext cx="10234386" cy="3026929"/>
        </p:xfrm>
        <a:graphic>
          <a:graphicData uri="http://schemas.openxmlformats.org/drawingml/2006/table">
            <a:tbl>
              <a:tblPr/>
              <a:tblGrid>
                <a:gridCol w="2211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3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1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7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596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 ORGANISASI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SUMBER DANA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PAGU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BLOKIR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424">
                <a:tc rowSpan="6"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id-ID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DITJEN </a:t>
                      </a:r>
                      <a:r>
                        <a:rPr lang="id-ID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PENDIDIKAN TINGGI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 RUPIAH MURNI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25.284.684.871.000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4.405.193.921.000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42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 PINJAMAN LUAR NEGERI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804.782.829.000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804.782.829.000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2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 RUPIAH MURNI PENDAMPING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206.499.599.000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206.499.599.000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2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 PNBP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1.571.873.272.000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1.571.873.272.000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42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 BADAN LAYANAN UMUM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7.313.991.824.000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7.313.991.824.000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42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SURAT BERHARGA SYARIAH NEGARA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863.004.319.000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863.004.319.000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424"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36.044.836.714.000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id-ID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15.165.345.764.000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93618"/>
              </p:ext>
            </p:extLst>
          </p:nvPr>
        </p:nvGraphicFramePr>
        <p:xfrm>
          <a:off x="1529079" y="4735288"/>
          <a:ext cx="10238378" cy="1858417"/>
        </p:xfrm>
        <a:graphic>
          <a:graphicData uri="http://schemas.openxmlformats.org/drawingml/2006/table">
            <a:tbl>
              <a:tblPr/>
              <a:tblGrid>
                <a:gridCol w="3137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37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6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8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689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SATKER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SUMBER DANA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 PAGU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 BLOKIR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035">
                <a:tc rowSpan="2">
                  <a:txBody>
                    <a:bodyPr/>
                    <a:lstStyle/>
                    <a:p>
                      <a:pPr algn="l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677515 </a:t>
                      </a:r>
                      <a:r>
                        <a:rPr lang="id-ID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Batang" panose="02030600000101010101" pitchFamily="18" charset="-127"/>
                        </a:rPr>
                        <a:t>UNIVERSITAS SRIWIJAYA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01 RUPIAH MURNI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                   256.579.308.000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Batang" panose="02030600000101010101" pitchFamily="18" charset="-127"/>
                        </a:rPr>
                        <a:t>                54.858.257.000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73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06 BADAN LAYANAN UMUM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                   347.478.078.000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Batang" panose="02030600000101010101" pitchFamily="18" charset="-127"/>
                        </a:rPr>
                        <a:t>              347.478.078.000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405"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 </a:t>
                      </a:r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JUMLAH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  <a:ea typeface="Batang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Batang" panose="02030600000101010101" pitchFamily="18" charset="-127"/>
                        </a:rPr>
                        <a:t>                   604.057.386.000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Batang" panose="02030600000101010101" pitchFamily="18" charset="-127"/>
                        </a:rPr>
                        <a:t>              402.336.335.000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0014857" y="1183324"/>
            <a:ext cx="1611086" cy="195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(rupiah)</a:t>
            </a:r>
            <a:endParaRPr lang="id-ID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253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17016" y="363155"/>
            <a:ext cx="9955784" cy="5757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D65BE-7980-494B-85B9-4DBE8F30F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7016" y="229527"/>
            <a:ext cx="10160000" cy="842962"/>
          </a:xfrm>
        </p:spPr>
        <p:txBody>
          <a:bodyPr>
            <a:normAutofit/>
          </a:bodyPr>
          <a:lstStyle/>
          <a:p>
            <a:r>
              <a:rPr lang="id-ID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PAGU DAN REALISASI ANGGARAN UNIVERSITAS SRIWIJAYA 2016 </a:t>
            </a:r>
            <a:r>
              <a:rPr lang="id-ID" sz="2000" b="1" dirty="0">
                <a:latin typeface="Cambria" panose="02040503050406030204" pitchFamily="18" charset="0"/>
                <a:ea typeface="Cambria" panose="02040503050406030204" pitchFamily="18" charset="0"/>
              </a:rPr>
              <a:t>-2020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8DCE35-3B96-487D-9C98-1B84E4C8D6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8E3A2-9BC0-4E85-A8A8-46DD9FF467BD}" type="slidenum">
              <a:rPr lang="en-ID" smtClean="0"/>
              <a:t>33</a:t>
            </a:fld>
            <a:endParaRPr lang="en-ID"/>
          </a:p>
        </p:txBody>
      </p:sp>
      <p:sp>
        <p:nvSpPr>
          <p:cNvPr id="13" name="object 6"/>
          <p:cNvSpPr/>
          <p:nvPr/>
        </p:nvSpPr>
        <p:spPr>
          <a:xfrm>
            <a:off x="220979" y="180457"/>
            <a:ext cx="609600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/>
          <p:nvPr/>
        </p:nvSpPr>
        <p:spPr>
          <a:xfrm>
            <a:off x="830579" y="118613"/>
            <a:ext cx="2172063" cy="41036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b="1" kern="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KEMENTERIAN</a:t>
            </a:r>
            <a:r>
              <a:rPr sz="1200" b="1" kern="0" spc="-1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 KEUANGAN</a:t>
            </a:r>
            <a:endParaRPr sz="1200" kern="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kern="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REPUBLIK INDONESIA</a:t>
            </a:r>
            <a:endParaRPr sz="1200" kern="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0" y="981455"/>
            <a:ext cx="919480" cy="582295"/>
          </a:xfrm>
          <a:custGeom>
            <a:avLst/>
            <a:gdLst/>
            <a:ahLst/>
            <a:cxnLst/>
            <a:rect l="l" t="t" r="r" b="b"/>
            <a:pathLst>
              <a:path w="919480" h="582294">
                <a:moveTo>
                  <a:pt x="0" y="582168"/>
                </a:moveTo>
                <a:lnTo>
                  <a:pt x="918972" y="582168"/>
                </a:lnTo>
                <a:lnTo>
                  <a:pt x="918972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solidFill>
            <a:srgbClr val="1A4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0" y="859536"/>
            <a:ext cx="919480" cy="121920"/>
          </a:xfrm>
          <a:custGeom>
            <a:avLst/>
            <a:gdLst/>
            <a:ahLst/>
            <a:cxnLst/>
            <a:rect l="l" t="t" r="r" b="b"/>
            <a:pathLst>
              <a:path w="919480" h="121919">
                <a:moveTo>
                  <a:pt x="0" y="121920"/>
                </a:moveTo>
                <a:lnTo>
                  <a:pt x="918972" y="121920"/>
                </a:lnTo>
                <a:lnTo>
                  <a:pt x="918972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975985"/>
              </p:ext>
            </p:extLst>
          </p:nvPr>
        </p:nvGraphicFramePr>
        <p:xfrm>
          <a:off x="919480" y="1918462"/>
          <a:ext cx="6721974" cy="443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6270481" y="1656164"/>
            <a:ext cx="1611086" cy="195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dirty="0" err="1" smtClean="0">
                <a:solidFill>
                  <a:srgbClr val="002060"/>
                </a:solidFill>
              </a:rPr>
              <a:t>miliar</a:t>
            </a:r>
            <a:r>
              <a:rPr lang="en-US" sz="1400" dirty="0" smtClean="0">
                <a:solidFill>
                  <a:srgbClr val="002060"/>
                </a:solidFill>
              </a:rPr>
              <a:t> rupiah)</a:t>
            </a:r>
            <a:endParaRPr lang="id-ID" sz="1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9480" y="1117992"/>
            <a:ext cx="5722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Alokasi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Anggaran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UNSRI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meningkat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setiap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tahun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Tahun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2016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Jumlah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Pagu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Rp588,4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  <a:r>
              <a:rPr kumimoji="0" lang="id-ID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dan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Pada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Tahun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2019 </a:t>
            </a:r>
            <a:r>
              <a:rPr kumimoji="0" lang="id-ID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menjadi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Rp772</a:t>
            </a:r>
            <a:r>
              <a:rPr kumimoji="0" lang="id-ID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M</a:t>
            </a:r>
            <a:r>
              <a:rPr kumimoji="0" lang="id-ID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naik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id-ID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id-ID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sebesar </a:t>
            </a:r>
            <a:r>
              <a:rPr kumimoji="0" lang="id-ID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Rp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31</a:t>
            </a:r>
            <a:r>
              <a:rPr kumimoji="0" lang="id-ID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</a:t>
            </a:r>
            <a:r>
              <a:rPr kumimoji="0" lang="id-ID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%)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54443" y="2886698"/>
            <a:ext cx="3662735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Realisasi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Rata-rata 93,4% </a:t>
            </a: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2016 </a:t>
            </a: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rata-rata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nasional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63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90168" y="955708"/>
            <a:ext cx="9730232" cy="5757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D65BE-7980-494B-85B9-4DBE8F30F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6769" y="851121"/>
            <a:ext cx="10160000" cy="842962"/>
          </a:xfrm>
        </p:spPr>
        <p:txBody>
          <a:bodyPr>
            <a:normAutofit/>
          </a:bodyPr>
          <a:lstStyle/>
          <a:p>
            <a:r>
              <a:rPr lang="id-ID" sz="2400" b="1" i="1" dirty="0" smtClean="0">
                <a:solidFill>
                  <a:schemeClr val="accent5">
                    <a:lumMod val="50000"/>
                  </a:schemeClr>
                </a:solidFill>
              </a:rPr>
              <a:t>PAGU DAN REALISASI PER SUMBER DANA UNIVERSITAS SRIWIJAYA 2018 - 2020</a:t>
            </a:r>
            <a:endParaRPr lang="en-ID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8DCE35-3B96-487D-9C98-1B84E4C8D6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8E3A2-9BC0-4E85-A8A8-46DD9FF467BD}" type="slidenum">
              <a:rPr lang="en-ID" smtClean="0"/>
              <a:t>34</a:t>
            </a:fld>
            <a:endParaRPr lang="en-ID"/>
          </a:p>
        </p:txBody>
      </p:sp>
      <p:sp>
        <p:nvSpPr>
          <p:cNvPr id="13" name="object 6"/>
          <p:cNvSpPr/>
          <p:nvPr/>
        </p:nvSpPr>
        <p:spPr>
          <a:xfrm>
            <a:off x="220979" y="42671"/>
            <a:ext cx="609600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/>
          <p:nvPr/>
        </p:nvSpPr>
        <p:spPr>
          <a:xfrm>
            <a:off x="830579" y="118613"/>
            <a:ext cx="2172063" cy="41036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b="1" kern="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KEMENTERIAN</a:t>
            </a:r>
            <a:r>
              <a:rPr sz="1200" b="1" kern="0" spc="-1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 KEUANGAN</a:t>
            </a:r>
            <a:endParaRPr sz="1200" kern="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kern="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REPUBLIK INDONESIA</a:t>
            </a:r>
            <a:endParaRPr sz="1200" kern="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0" y="981455"/>
            <a:ext cx="919480" cy="582295"/>
          </a:xfrm>
          <a:custGeom>
            <a:avLst/>
            <a:gdLst/>
            <a:ahLst/>
            <a:cxnLst/>
            <a:rect l="l" t="t" r="r" b="b"/>
            <a:pathLst>
              <a:path w="919480" h="582294">
                <a:moveTo>
                  <a:pt x="0" y="582168"/>
                </a:moveTo>
                <a:lnTo>
                  <a:pt x="918972" y="582168"/>
                </a:lnTo>
                <a:lnTo>
                  <a:pt x="918972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solidFill>
            <a:srgbClr val="1A4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0" y="859536"/>
            <a:ext cx="919480" cy="121920"/>
          </a:xfrm>
          <a:custGeom>
            <a:avLst/>
            <a:gdLst/>
            <a:ahLst/>
            <a:cxnLst/>
            <a:rect l="l" t="t" r="r" b="b"/>
            <a:pathLst>
              <a:path w="919480" h="121919">
                <a:moveTo>
                  <a:pt x="0" y="121920"/>
                </a:moveTo>
                <a:lnTo>
                  <a:pt x="918972" y="121920"/>
                </a:lnTo>
                <a:lnTo>
                  <a:pt x="918972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10253472" y="1798670"/>
            <a:ext cx="1728434" cy="26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 smtClean="0"/>
              <a:t>Juta Rupiah</a:t>
            </a:r>
            <a:endParaRPr lang="id-ID" sz="1050" dirty="0"/>
          </a:p>
        </p:txBody>
      </p:sp>
      <p:sp>
        <p:nvSpPr>
          <p:cNvPr id="20" name="Rectangle 19"/>
          <p:cNvSpPr/>
          <p:nvPr/>
        </p:nvSpPr>
        <p:spPr>
          <a:xfrm>
            <a:off x="4663440" y="4216595"/>
            <a:ext cx="2383536" cy="294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050" b="1" dirty="0" smtClean="0">
                <a:solidFill>
                  <a:schemeClr val="tx1"/>
                </a:solidFill>
              </a:rPr>
              <a:t>Sumber BI DJA tanggal 28 Januari 2020</a:t>
            </a:r>
            <a:endParaRPr lang="id-ID" sz="105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78897" y="2170176"/>
          <a:ext cx="7305839" cy="1870840"/>
        </p:xfrm>
        <a:graphic>
          <a:graphicData uri="http://schemas.openxmlformats.org/drawingml/2006/table">
            <a:tbl>
              <a:tblPr/>
              <a:tblGrid>
                <a:gridCol w="1191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45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5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98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0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52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7136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TAHUN ANGGARAN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PAGU 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PAGU BLU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 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 BLU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89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247.407,0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341.000,0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233.594,2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94,4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321.803,7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94,4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89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256.434,9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365.000,0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228.520,5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89,1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342.955,7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94,0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89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267.272,4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451.996,9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238.911,0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89,4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416.467,6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92,1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89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249.641,5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571.357,9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241.068,0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96,6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546.191,9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95,6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89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256.579,3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347.478,1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0" y="1744527"/>
          <a:ext cx="4527423" cy="461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2465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90168" y="955708"/>
            <a:ext cx="9730232" cy="5757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D65BE-7980-494B-85B9-4DBE8F30F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6769" y="851121"/>
            <a:ext cx="10160000" cy="842962"/>
          </a:xfrm>
        </p:spPr>
        <p:txBody>
          <a:bodyPr>
            <a:normAutofit/>
          </a:bodyPr>
          <a:lstStyle/>
          <a:p>
            <a:r>
              <a:rPr lang="id-ID" sz="2400" b="1" i="1" dirty="0" smtClean="0">
                <a:solidFill>
                  <a:schemeClr val="accent5">
                    <a:lumMod val="50000"/>
                  </a:schemeClr>
                </a:solidFill>
              </a:rPr>
              <a:t>PERBANDINGAN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PAGU </a:t>
            </a:r>
            <a:r>
              <a:rPr lang="id-ID" sz="2400" b="1" i="1" dirty="0" smtClean="0">
                <a:solidFill>
                  <a:schemeClr val="accent5">
                    <a:lumMod val="50000"/>
                  </a:schemeClr>
                </a:solidFill>
              </a:rPr>
              <a:t>UNIVERSITAS SRIWIJAYA DENGAN 2 PTN LAINNYA</a:t>
            </a:r>
            <a:endParaRPr lang="en-ID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8DCE35-3B96-487D-9C98-1B84E4C8D6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8E3A2-9BC0-4E85-A8A8-46DD9FF467BD}" type="slidenum">
              <a:rPr lang="en-ID" smtClean="0"/>
              <a:t>35</a:t>
            </a:fld>
            <a:endParaRPr lang="en-ID"/>
          </a:p>
        </p:txBody>
      </p:sp>
      <p:sp>
        <p:nvSpPr>
          <p:cNvPr id="13" name="object 6"/>
          <p:cNvSpPr/>
          <p:nvPr/>
        </p:nvSpPr>
        <p:spPr>
          <a:xfrm>
            <a:off x="220979" y="167931"/>
            <a:ext cx="609600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/>
          <p:nvPr/>
        </p:nvSpPr>
        <p:spPr>
          <a:xfrm>
            <a:off x="893209" y="206295"/>
            <a:ext cx="2172063" cy="47192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kern="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KEMENTERIAN</a:t>
            </a:r>
            <a:r>
              <a:rPr sz="1400" b="1" kern="0" spc="-1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 KEUANGAN</a:t>
            </a:r>
            <a:endParaRPr sz="1400" kern="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kern="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REPUBLIK INDONESIA</a:t>
            </a:r>
            <a:endParaRPr sz="1400" kern="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0" y="981455"/>
            <a:ext cx="919480" cy="582295"/>
          </a:xfrm>
          <a:custGeom>
            <a:avLst/>
            <a:gdLst/>
            <a:ahLst/>
            <a:cxnLst/>
            <a:rect l="l" t="t" r="r" b="b"/>
            <a:pathLst>
              <a:path w="919480" h="582294">
                <a:moveTo>
                  <a:pt x="0" y="582168"/>
                </a:moveTo>
                <a:lnTo>
                  <a:pt x="918972" y="582168"/>
                </a:lnTo>
                <a:lnTo>
                  <a:pt x="918972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solidFill>
            <a:srgbClr val="1A4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0" y="859536"/>
            <a:ext cx="919480" cy="121920"/>
          </a:xfrm>
          <a:custGeom>
            <a:avLst/>
            <a:gdLst/>
            <a:ahLst/>
            <a:cxnLst/>
            <a:rect l="l" t="t" r="r" b="b"/>
            <a:pathLst>
              <a:path w="919480" h="121919">
                <a:moveTo>
                  <a:pt x="0" y="121920"/>
                </a:moveTo>
                <a:lnTo>
                  <a:pt x="918972" y="121920"/>
                </a:lnTo>
                <a:lnTo>
                  <a:pt x="918972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220979" y="2061519"/>
          <a:ext cx="4572000" cy="399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236935" y="1947432"/>
          <a:ext cx="6519635" cy="1046138"/>
        </p:xfrm>
        <a:graphic>
          <a:graphicData uri="http://schemas.openxmlformats.org/drawingml/2006/table">
            <a:tbl>
              <a:tblPr/>
              <a:tblGrid>
                <a:gridCol w="2851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2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2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970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677513 UNIVERSITAS ANDALAS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317.467.978.000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226.874.964.000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970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677515 UNIVERSITAS SRIWIJAYA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256.579.308.000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347.478.078.000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70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677526 UNIVERSITAS UDAYANA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306.579.939.000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260.167.597.000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51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227672" y="6441676"/>
            <a:ext cx="2154143" cy="274320"/>
          </a:xfrm>
        </p:spPr>
        <p:txBody>
          <a:bodyPr/>
          <a:lstStyle/>
          <a:p>
            <a:pPr>
              <a:defRPr/>
            </a:pPr>
            <a:fld id="{F7C50C64-06AC-45DA-9992-B6822D62B756}" type="slidenum">
              <a:rPr lang="id-ID" altLang="id-ID" sz="1800" smtClean="0">
                <a:solidFill>
                  <a:srgbClr val="0070C0"/>
                </a:solidFill>
              </a:rPr>
              <a:pPr>
                <a:defRPr/>
              </a:pPr>
              <a:t>36</a:t>
            </a:fld>
            <a:endParaRPr lang="id-ID" altLang="id-ID" sz="180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016" y="849486"/>
            <a:ext cx="4836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/>
              <a:t>Grafik 1</a:t>
            </a:r>
          </a:p>
          <a:p>
            <a:pPr algn="ctr"/>
            <a:r>
              <a:rPr lang="id-ID" dirty="0"/>
              <a:t>Target</a:t>
            </a:r>
            <a:r>
              <a:rPr lang="en-US" dirty="0"/>
              <a:t> &amp;</a:t>
            </a:r>
            <a:r>
              <a:rPr lang="id-ID" dirty="0"/>
              <a:t> Realisasi PNBP UNSRI Tahun 201</a:t>
            </a:r>
            <a:r>
              <a:rPr lang="en-US" dirty="0"/>
              <a:t>6</a:t>
            </a:r>
            <a:r>
              <a:rPr lang="id-ID" dirty="0"/>
              <a:t>-20</a:t>
            </a:r>
            <a:r>
              <a:rPr lang="en-US" dirty="0"/>
              <a:t>20</a:t>
            </a:r>
            <a:r>
              <a:rPr lang="id-ID" dirty="0"/>
              <a:t> </a:t>
            </a:r>
          </a:p>
          <a:p>
            <a:pPr algn="ctr"/>
            <a:r>
              <a:rPr lang="id-ID" dirty="0"/>
              <a:t>(Miliar Rupiah)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0778" y="5573190"/>
            <a:ext cx="3385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/>
              <a:t>Sumber : </a:t>
            </a:r>
          </a:p>
          <a:p>
            <a:r>
              <a:rPr lang="id-ID" sz="1600" dirty="0"/>
              <a:t>Data dari </a:t>
            </a:r>
            <a:r>
              <a:rPr lang="en-US" sz="1600" i="1" dirty="0"/>
              <a:t>business </a:t>
            </a:r>
            <a:r>
              <a:rPr lang="en-US" sz="1600" i="1" dirty="0" err="1"/>
              <a:t>intelegent</a:t>
            </a:r>
            <a:r>
              <a:rPr lang="en-US" sz="1600" i="1" dirty="0"/>
              <a:t> </a:t>
            </a:r>
            <a:r>
              <a:rPr lang="en-US" sz="1600" dirty="0" err="1"/>
              <a:t>anggaran</a:t>
            </a:r>
            <a:endParaRPr lang="id-ID" sz="1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6EAAC5B8-7E11-4FF2-AA90-91001572003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66762" y="1825394"/>
          <a:ext cx="6769598" cy="374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8D3DA59-A286-4AA5-82DA-68DB0398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250520"/>
            <a:ext cx="9385000" cy="546387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177800">
              <a:defRPr/>
            </a:pPr>
            <a:r>
              <a:rPr lang="en-US" sz="2400" dirty="0">
                <a:solidFill>
                  <a:schemeClr val="tx2"/>
                </a:solidFill>
              </a:rPr>
              <a:t>KINERJA </a:t>
            </a:r>
          </a:p>
        </p:txBody>
      </p:sp>
    </p:spTree>
    <p:extLst>
      <p:ext uri="{BB962C8B-B14F-4D97-AF65-F5344CB8AC3E}">
        <p14:creationId xmlns:p14="http://schemas.microsoft.com/office/powerpoint/2010/main" val="2770794907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="" xmlns:a16="http://schemas.microsoft.com/office/drawing/2014/main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1515070" y="54430"/>
            <a:ext cx="8851708" cy="830997"/>
          </a:xfrm>
          <a:prstGeom prst="homePlate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8D55CFC-DB82-45DA-BE17-3ECA472C48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257" y="142409"/>
            <a:ext cx="727721" cy="6161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81568" y="6450374"/>
            <a:ext cx="450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315686" y="2031441"/>
          <a:ext cx="5135545" cy="419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240" y="1152790"/>
            <a:ext cx="5158991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Judul penelitian yang didanai dari BOPTN Penelitian menurun dari </a:t>
            </a:r>
            <a:r>
              <a:rPr kumimoji="0" lang="id-ID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107</a:t>
            </a: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judul (2017) menjadi </a:t>
            </a:r>
            <a:r>
              <a:rPr kumimoji="0" lang="id-ID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45</a:t>
            </a: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judul (2019),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Dosen dan Mahasiswa didorong untuk terus </a:t>
            </a:r>
            <a:r>
              <a:rPr kumimoji="0" lang="id-ID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meningkatkan gairah meneliti.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9" y="1132474"/>
            <a:ext cx="5709138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kumimoji="0" lang="id-ID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eningkatkan kualitas Dosen yang </a:t>
            </a: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saat ini masih relatif rendah </a:t>
            </a:r>
            <a:r>
              <a:rPr kumimoji="0" lang="id-ID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melalui: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Penelitian Disertasi Doktor sebesar 8%, dan 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Pendidikan Magister menuju Doktor untuk Sarjana Unggul sebesar 7%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084277" y="2039816"/>
          <a:ext cx="5709138" cy="418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5685" y="6320262"/>
            <a:ext cx="51589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Keterangan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Sumber: Ditjen Risbang, Kemristekdikti.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Alokasi BOPTN 2015 – 2019 sebesar </a:t>
            </a:r>
            <a:r>
              <a:rPr kumimoji="0" lang="id-ID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Rp29,681 </a:t>
            </a:r>
            <a:r>
              <a:rPr kumimoji="0" lang="id-ID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Milyar, dengan  penelitian sebanyak 373 judul.</a:t>
            </a:r>
            <a:endParaRPr kumimoji="0" lang="id-ID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727" y="0"/>
            <a:ext cx="10294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1425" marR="0" lvl="0" indent="-2511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enelitian </a:t>
            </a: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Dosen dan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Mahasiswa </a:t>
            </a:r>
          </a:p>
          <a:p>
            <a:pPr marL="2511425" marR="0" lvl="0" indent="-2511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elalui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BOPTN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Universitas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Sriwijaya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2015-2019</a:t>
            </a:r>
          </a:p>
        </p:txBody>
      </p:sp>
    </p:spTree>
    <p:extLst>
      <p:ext uri="{BB962C8B-B14F-4D97-AF65-F5344CB8AC3E}">
        <p14:creationId xmlns:p14="http://schemas.microsoft.com/office/powerpoint/2010/main" val="405788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85534" y="1316765"/>
          <a:ext cx="5296575" cy="491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9640" y="14958"/>
            <a:ext cx="12073781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PEREKONOMIAN GLOBAL DIPERKIRAKAN MEMBAIK DI TAHUN 2020, </a:t>
            </a:r>
            <a:endParaRPr lang="id-ID" sz="2400" b="1" dirty="0">
              <a:latin typeface="Century Gothic" panose="020B0502020202020204" pitchFamily="34" charset="0"/>
            </a:endParaRPr>
          </a:p>
          <a:p>
            <a:r>
              <a:rPr lang="en-US" sz="1867" dirty="0" err="1">
                <a:latin typeface="Century Gothic" panose="020B0502020202020204" pitchFamily="34" charset="0"/>
              </a:rPr>
              <a:t>setelah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mengalami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perlambatan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cukup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signifikan</a:t>
            </a:r>
            <a:r>
              <a:rPr lang="en-US" sz="1867" dirty="0">
                <a:latin typeface="Century Gothic" panose="020B0502020202020204" pitchFamily="34" charset="0"/>
              </a:rPr>
              <a:t> di 2019 yang </a:t>
            </a:r>
            <a:r>
              <a:rPr lang="en-US" sz="1867" dirty="0" err="1">
                <a:latin typeface="Century Gothic" panose="020B0502020202020204" pitchFamily="34" charset="0"/>
              </a:rPr>
              <a:t>merupakan</a:t>
            </a:r>
            <a:r>
              <a:rPr lang="en-US" sz="1867" dirty="0">
                <a:latin typeface="Century Gothic" panose="020B0502020202020204" pitchFamily="34" charset="0"/>
              </a:rPr>
              <a:t> level </a:t>
            </a:r>
            <a:r>
              <a:rPr lang="en-US" sz="1867" dirty="0" err="1">
                <a:latin typeface="Century Gothic" panose="020B0502020202020204" pitchFamily="34" charset="0"/>
              </a:rPr>
              <a:t>pertumbuhan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terendah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sejak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i="1" dirty="0">
                <a:latin typeface="Century Gothic" panose="020B0502020202020204" pitchFamily="34" charset="0"/>
              </a:rPr>
              <a:t>global financial crisis </a:t>
            </a:r>
            <a:r>
              <a:rPr lang="en-US" sz="1867" dirty="0">
                <a:latin typeface="Century Gothic" panose="020B0502020202020204" pitchFamily="34" charset="0"/>
              </a:rPr>
              <a:t>2008. </a:t>
            </a:r>
            <a:r>
              <a:rPr lang="en-US" sz="1867" dirty="0" err="1">
                <a:latin typeface="Century Gothic" panose="020B0502020202020204" pitchFamily="34" charset="0"/>
              </a:rPr>
              <a:t>Namun</a:t>
            </a:r>
            <a:r>
              <a:rPr lang="id-ID" sz="1867" dirty="0">
                <a:latin typeface="Century Gothic" panose="020B0502020202020204" pitchFamily="34" charset="0"/>
              </a:rPr>
              <a:t>,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berbagai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risiko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tetap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harus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diwaspadai</a:t>
            </a:r>
            <a:r>
              <a:rPr lang="en-US" sz="1867" dirty="0">
                <a:latin typeface="Century Gothic" panose="020B0502020202020204" pitchFamily="34" charset="0"/>
              </a:rPr>
              <a:t>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03979" y="1076614"/>
            <a:ext cx="6289443" cy="5520737"/>
            <a:chOff x="4232430" y="807994"/>
            <a:chExt cx="4912636" cy="4235080"/>
          </a:xfrm>
        </p:grpSpPr>
        <p:sp>
          <p:nvSpPr>
            <p:cNvPr id="8" name="TextBox 7"/>
            <p:cNvSpPr txBox="1"/>
            <p:nvPr/>
          </p:nvSpPr>
          <p:spPr>
            <a:xfrm>
              <a:off x="4232430" y="4339899"/>
              <a:ext cx="2333002" cy="25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Tensi</a:t>
              </a:r>
              <a:r>
                <a:rPr lang="en-US" sz="1600" dirty="0"/>
                <a:t> </a:t>
              </a:r>
              <a:r>
                <a:rPr lang="en-US" sz="1600" dirty="0" err="1"/>
                <a:t>politik</a:t>
              </a:r>
              <a:r>
                <a:rPr lang="en-US" sz="1600" dirty="0"/>
                <a:t>/</a:t>
              </a:r>
              <a:r>
                <a:rPr lang="en-US" sz="1600" dirty="0" err="1"/>
                <a:t>geopolitik</a:t>
              </a:r>
              <a:endParaRPr lang="en-US" sz="1600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174543" y="1124940"/>
              <a:ext cx="2429557" cy="3918134"/>
              <a:chOff x="7462801" y="1153681"/>
              <a:chExt cx="3624470" cy="5406340"/>
            </a:xfrm>
          </p:grpSpPr>
          <p:sp>
            <p:nvSpPr>
              <p:cNvPr id="28" name="Freeform: Shape 156">
                <a:extLst>
                  <a:ext uri="{FF2B5EF4-FFF2-40B4-BE49-F238E27FC236}">
                    <a16:creationId xmlns="" xmlns:a16="http://schemas.microsoft.com/office/drawing/2014/main" id="{0180F417-BEAB-4CE8-9366-6EB0A53E1B73}"/>
                  </a:ext>
                </a:extLst>
              </p:cNvPr>
              <p:cNvSpPr/>
              <p:nvPr/>
            </p:nvSpPr>
            <p:spPr>
              <a:xfrm>
                <a:off x="8771884" y="1666337"/>
                <a:ext cx="566649" cy="524365"/>
              </a:xfrm>
              <a:custGeom>
                <a:avLst/>
                <a:gdLst>
                  <a:gd name="connsiteX0" fmla="*/ 175030 w 486659"/>
                  <a:gd name="connsiteY0" fmla="*/ 0 h 450344"/>
                  <a:gd name="connsiteX1" fmla="*/ 311632 w 486659"/>
                  <a:gd name="connsiteY1" fmla="*/ 0 h 450344"/>
                  <a:gd name="connsiteX2" fmla="*/ 404271 w 486659"/>
                  <a:gd name="connsiteY2" fmla="*/ 53289 h 450344"/>
                  <a:gd name="connsiteX3" fmla="*/ 472352 w 486659"/>
                  <a:gd name="connsiteY3" fmla="*/ 171683 h 450344"/>
                  <a:gd name="connsiteX4" fmla="*/ 472352 w 486659"/>
                  <a:gd name="connsiteY4" fmla="*/ 278661 h 450344"/>
                  <a:gd name="connsiteX5" fmla="*/ 403832 w 486659"/>
                  <a:gd name="connsiteY5" fmla="*/ 397055 h 450344"/>
                  <a:gd name="connsiteX6" fmla="*/ 311193 w 486659"/>
                  <a:gd name="connsiteY6" fmla="*/ 450344 h 450344"/>
                  <a:gd name="connsiteX7" fmla="*/ 174701 w 486659"/>
                  <a:gd name="connsiteY7" fmla="*/ 450344 h 450344"/>
                  <a:gd name="connsiteX8" fmla="*/ 82062 w 486659"/>
                  <a:gd name="connsiteY8" fmla="*/ 397055 h 450344"/>
                  <a:gd name="connsiteX9" fmla="*/ 13542 w 486659"/>
                  <a:gd name="connsiteY9" fmla="*/ 278661 h 450344"/>
                  <a:gd name="connsiteX10" fmla="*/ 14419 w 486659"/>
                  <a:gd name="connsiteY10" fmla="*/ 171683 h 450344"/>
                  <a:gd name="connsiteX11" fmla="*/ 82501 w 486659"/>
                  <a:gd name="connsiteY11" fmla="*/ 53289 h 450344"/>
                  <a:gd name="connsiteX12" fmla="*/ 175030 w 486659"/>
                  <a:gd name="connsiteY12" fmla="*/ 0 h 45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6659" h="450344">
                    <a:moveTo>
                      <a:pt x="175030" y="0"/>
                    </a:moveTo>
                    <a:lnTo>
                      <a:pt x="311632" y="0"/>
                    </a:lnTo>
                    <a:cubicBezTo>
                      <a:pt x="349674" y="0"/>
                      <a:pt x="385195" y="20306"/>
                      <a:pt x="404271" y="53289"/>
                    </a:cubicBezTo>
                    <a:lnTo>
                      <a:pt x="472352" y="171683"/>
                    </a:lnTo>
                    <a:cubicBezTo>
                      <a:pt x="491428" y="204665"/>
                      <a:pt x="491428" y="245679"/>
                      <a:pt x="472352" y="278661"/>
                    </a:cubicBezTo>
                    <a:lnTo>
                      <a:pt x="403832" y="397055"/>
                    </a:lnTo>
                    <a:cubicBezTo>
                      <a:pt x="384866" y="430038"/>
                      <a:pt x="349345" y="450344"/>
                      <a:pt x="311193" y="450344"/>
                    </a:cubicBezTo>
                    <a:lnTo>
                      <a:pt x="174701" y="450344"/>
                    </a:lnTo>
                    <a:cubicBezTo>
                      <a:pt x="136549" y="450344"/>
                      <a:pt x="101029" y="430038"/>
                      <a:pt x="82062" y="397055"/>
                    </a:cubicBezTo>
                    <a:lnTo>
                      <a:pt x="13542" y="278661"/>
                    </a:lnTo>
                    <a:cubicBezTo>
                      <a:pt x="-4657" y="245679"/>
                      <a:pt x="-4657" y="204665"/>
                      <a:pt x="14419" y="171683"/>
                    </a:cubicBezTo>
                    <a:lnTo>
                      <a:pt x="82501" y="53289"/>
                    </a:lnTo>
                    <a:cubicBezTo>
                      <a:pt x="101467" y="20306"/>
                      <a:pt x="136988" y="0"/>
                      <a:pt x="17503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defTabSz="914377">
                  <a:defRPr sz="3000"/>
                </a:pPr>
                <a:endParaRPr sz="30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: Shape 157">
                <a:extLst>
                  <a:ext uri="{FF2B5EF4-FFF2-40B4-BE49-F238E27FC236}">
                    <a16:creationId xmlns="" xmlns:a16="http://schemas.microsoft.com/office/drawing/2014/main" id="{6E876ED2-CAB1-4E38-AA9A-36E167D3B0B8}"/>
                  </a:ext>
                </a:extLst>
              </p:cNvPr>
              <p:cNvSpPr/>
              <p:nvPr/>
            </p:nvSpPr>
            <p:spPr>
              <a:xfrm>
                <a:off x="9206828" y="2510684"/>
                <a:ext cx="566649" cy="524365"/>
              </a:xfrm>
              <a:custGeom>
                <a:avLst/>
                <a:gdLst>
                  <a:gd name="connsiteX0" fmla="*/ 175030 w 486659"/>
                  <a:gd name="connsiteY0" fmla="*/ 0 h 450344"/>
                  <a:gd name="connsiteX1" fmla="*/ 311632 w 486659"/>
                  <a:gd name="connsiteY1" fmla="*/ 0 h 450344"/>
                  <a:gd name="connsiteX2" fmla="*/ 404271 w 486659"/>
                  <a:gd name="connsiteY2" fmla="*/ 53289 h 450344"/>
                  <a:gd name="connsiteX3" fmla="*/ 472352 w 486659"/>
                  <a:gd name="connsiteY3" fmla="*/ 171683 h 450344"/>
                  <a:gd name="connsiteX4" fmla="*/ 472352 w 486659"/>
                  <a:gd name="connsiteY4" fmla="*/ 278661 h 450344"/>
                  <a:gd name="connsiteX5" fmla="*/ 403832 w 486659"/>
                  <a:gd name="connsiteY5" fmla="*/ 397055 h 450344"/>
                  <a:gd name="connsiteX6" fmla="*/ 311193 w 486659"/>
                  <a:gd name="connsiteY6" fmla="*/ 450344 h 450344"/>
                  <a:gd name="connsiteX7" fmla="*/ 174701 w 486659"/>
                  <a:gd name="connsiteY7" fmla="*/ 450344 h 450344"/>
                  <a:gd name="connsiteX8" fmla="*/ 82062 w 486659"/>
                  <a:gd name="connsiteY8" fmla="*/ 397055 h 450344"/>
                  <a:gd name="connsiteX9" fmla="*/ 13542 w 486659"/>
                  <a:gd name="connsiteY9" fmla="*/ 278661 h 450344"/>
                  <a:gd name="connsiteX10" fmla="*/ 14419 w 486659"/>
                  <a:gd name="connsiteY10" fmla="*/ 171683 h 450344"/>
                  <a:gd name="connsiteX11" fmla="*/ 82501 w 486659"/>
                  <a:gd name="connsiteY11" fmla="*/ 53289 h 450344"/>
                  <a:gd name="connsiteX12" fmla="*/ 175030 w 486659"/>
                  <a:gd name="connsiteY12" fmla="*/ 0 h 45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6659" h="450344">
                    <a:moveTo>
                      <a:pt x="175030" y="0"/>
                    </a:moveTo>
                    <a:lnTo>
                      <a:pt x="311632" y="0"/>
                    </a:lnTo>
                    <a:cubicBezTo>
                      <a:pt x="349674" y="0"/>
                      <a:pt x="385195" y="20306"/>
                      <a:pt x="404271" y="53289"/>
                    </a:cubicBezTo>
                    <a:lnTo>
                      <a:pt x="472352" y="171683"/>
                    </a:lnTo>
                    <a:cubicBezTo>
                      <a:pt x="491428" y="204665"/>
                      <a:pt x="491428" y="245679"/>
                      <a:pt x="472352" y="278661"/>
                    </a:cubicBezTo>
                    <a:lnTo>
                      <a:pt x="403832" y="397055"/>
                    </a:lnTo>
                    <a:cubicBezTo>
                      <a:pt x="384866" y="430038"/>
                      <a:pt x="349345" y="450344"/>
                      <a:pt x="311193" y="450344"/>
                    </a:cubicBezTo>
                    <a:lnTo>
                      <a:pt x="174701" y="450344"/>
                    </a:lnTo>
                    <a:cubicBezTo>
                      <a:pt x="136549" y="450344"/>
                      <a:pt x="101029" y="430038"/>
                      <a:pt x="82062" y="397055"/>
                    </a:cubicBezTo>
                    <a:lnTo>
                      <a:pt x="13542" y="278661"/>
                    </a:lnTo>
                    <a:cubicBezTo>
                      <a:pt x="-4657" y="245679"/>
                      <a:pt x="-4657" y="204665"/>
                      <a:pt x="14419" y="171683"/>
                    </a:cubicBezTo>
                    <a:lnTo>
                      <a:pt x="82501" y="53289"/>
                    </a:lnTo>
                    <a:cubicBezTo>
                      <a:pt x="101467" y="20306"/>
                      <a:pt x="136988" y="0"/>
                      <a:pt x="17503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defTabSz="914377">
                  <a:defRPr sz="3000"/>
                </a:pPr>
                <a:endParaRPr sz="30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: Shape 158">
                <a:extLst>
                  <a:ext uri="{FF2B5EF4-FFF2-40B4-BE49-F238E27FC236}">
                    <a16:creationId xmlns="" xmlns:a16="http://schemas.microsoft.com/office/drawing/2014/main" id="{87567D7C-1E00-4E88-9AD7-4B4765262B86}"/>
                  </a:ext>
                </a:extLst>
              </p:cNvPr>
              <p:cNvSpPr/>
              <p:nvPr/>
            </p:nvSpPr>
            <p:spPr>
              <a:xfrm>
                <a:off x="8774836" y="3360757"/>
                <a:ext cx="566649" cy="524365"/>
              </a:xfrm>
              <a:custGeom>
                <a:avLst/>
                <a:gdLst>
                  <a:gd name="connsiteX0" fmla="*/ 175030 w 486659"/>
                  <a:gd name="connsiteY0" fmla="*/ 0 h 450344"/>
                  <a:gd name="connsiteX1" fmla="*/ 311632 w 486659"/>
                  <a:gd name="connsiteY1" fmla="*/ 0 h 450344"/>
                  <a:gd name="connsiteX2" fmla="*/ 404271 w 486659"/>
                  <a:gd name="connsiteY2" fmla="*/ 53289 h 450344"/>
                  <a:gd name="connsiteX3" fmla="*/ 472352 w 486659"/>
                  <a:gd name="connsiteY3" fmla="*/ 171683 h 450344"/>
                  <a:gd name="connsiteX4" fmla="*/ 472352 w 486659"/>
                  <a:gd name="connsiteY4" fmla="*/ 278661 h 450344"/>
                  <a:gd name="connsiteX5" fmla="*/ 403832 w 486659"/>
                  <a:gd name="connsiteY5" fmla="*/ 397055 h 450344"/>
                  <a:gd name="connsiteX6" fmla="*/ 311193 w 486659"/>
                  <a:gd name="connsiteY6" fmla="*/ 450344 h 450344"/>
                  <a:gd name="connsiteX7" fmla="*/ 174701 w 486659"/>
                  <a:gd name="connsiteY7" fmla="*/ 450344 h 450344"/>
                  <a:gd name="connsiteX8" fmla="*/ 82062 w 486659"/>
                  <a:gd name="connsiteY8" fmla="*/ 397055 h 450344"/>
                  <a:gd name="connsiteX9" fmla="*/ 13542 w 486659"/>
                  <a:gd name="connsiteY9" fmla="*/ 278661 h 450344"/>
                  <a:gd name="connsiteX10" fmla="*/ 14419 w 486659"/>
                  <a:gd name="connsiteY10" fmla="*/ 171683 h 450344"/>
                  <a:gd name="connsiteX11" fmla="*/ 82501 w 486659"/>
                  <a:gd name="connsiteY11" fmla="*/ 53289 h 450344"/>
                  <a:gd name="connsiteX12" fmla="*/ 175030 w 486659"/>
                  <a:gd name="connsiteY12" fmla="*/ 0 h 45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6659" h="450344">
                    <a:moveTo>
                      <a:pt x="175030" y="0"/>
                    </a:moveTo>
                    <a:lnTo>
                      <a:pt x="311632" y="0"/>
                    </a:lnTo>
                    <a:cubicBezTo>
                      <a:pt x="349674" y="0"/>
                      <a:pt x="385195" y="20306"/>
                      <a:pt x="404271" y="53289"/>
                    </a:cubicBezTo>
                    <a:lnTo>
                      <a:pt x="472352" y="171683"/>
                    </a:lnTo>
                    <a:cubicBezTo>
                      <a:pt x="491428" y="204665"/>
                      <a:pt x="491428" y="245679"/>
                      <a:pt x="472352" y="278661"/>
                    </a:cubicBezTo>
                    <a:lnTo>
                      <a:pt x="403832" y="397055"/>
                    </a:lnTo>
                    <a:cubicBezTo>
                      <a:pt x="384866" y="430038"/>
                      <a:pt x="349345" y="450344"/>
                      <a:pt x="311193" y="450344"/>
                    </a:cubicBezTo>
                    <a:lnTo>
                      <a:pt x="174701" y="450344"/>
                    </a:lnTo>
                    <a:cubicBezTo>
                      <a:pt x="136549" y="450344"/>
                      <a:pt x="101029" y="430038"/>
                      <a:pt x="82062" y="397055"/>
                    </a:cubicBezTo>
                    <a:lnTo>
                      <a:pt x="13542" y="278661"/>
                    </a:lnTo>
                    <a:cubicBezTo>
                      <a:pt x="-4657" y="245679"/>
                      <a:pt x="-4657" y="204665"/>
                      <a:pt x="14419" y="171683"/>
                    </a:cubicBezTo>
                    <a:lnTo>
                      <a:pt x="82501" y="53289"/>
                    </a:lnTo>
                    <a:cubicBezTo>
                      <a:pt x="101467" y="20306"/>
                      <a:pt x="136988" y="0"/>
                      <a:pt x="17503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defTabSz="914377">
                  <a:defRPr sz="3000"/>
                </a:pPr>
                <a:endParaRPr sz="30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: Shape 159">
                <a:extLst>
                  <a:ext uri="{FF2B5EF4-FFF2-40B4-BE49-F238E27FC236}">
                    <a16:creationId xmlns="" xmlns:a16="http://schemas.microsoft.com/office/drawing/2014/main" id="{9BD4DB1F-BFC0-4C2E-8086-D1F471A4332F}"/>
                  </a:ext>
                </a:extLst>
              </p:cNvPr>
              <p:cNvSpPr/>
              <p:nvPr/>
            </p:nvSpPr>
            <p:spPr>
              <a:xfrm>
                <a:off x="9206828" y="4161290"/>
                <a:ext cx="566649" cy="524365"/>
              </a:xfrm>
              <a:custGeom>
                <a:avLst/>
                <a:gdLst>
                  <a:gd name="connsiteX0" fmla="*/ 175030 w 486659"/>
                  <a:gd name="connsiteY0" fmla="*/ 0 h 450344"/>
                  <a:gd name="connsiteX1" fmla="*/ 311632 w 486659"/>
                  <a:gd name="connsiteY1" fmla="*/ 0 h 450344"/>
                  <a:gd name="connsiteX2" fmla="*/ 404271 w 486659"/>
                  <a:gd name="connsiteY2" fmla="*/ 53289 h 450344"/>
                  <a:gd name="connsiteX3" fmla="*/ 472352 w 486659"/>
                  <a:gd name="connsiteY3" fmla="*/ 171683 h 450344"/>
                  <a:gd name="connsiteX4" fmla="*/ 472352 w 486659"/>
                  <a:gd name="connsiteY4" fmla="*/ 278661 h 450344"/>
                  <a:gd name="connsiteX5" fmla="*/ 403832 w 486659"/>
                  <a:gd name="connsiteY5" fmla="*/ 397055 h 450344"/>
                  <a:gd name="connsiteX6" fmla="*/ 311193 w 486659"/>
                  <a:gd name="connsiteY6" fmla="*/ 450344 h 450344"/>
                  <a:gd name="connsiteX7" fmla="*/ 174701 w 486659"/>
                  <a:gd name="connsiteY7" fmla="*/ 450344 h 450344"/>
                  <a:gd name="connsiteX8" fmla="*/ 82062 w 486659"/>
                  <a:gd name="connsiteY8" fmla="*/ 397055 h 450344"/>
                  <a:gd name="connsiteX9" fmla="*/ 13542 w 486659"/>
                  <a:gd name="connsiteY9" fmla="*/ 278661 h 450344"/>
                  <a:gd name="connsiteX10" fmla="*/ 14419 w 486659"/>
                  <a:gd name="connsiteY10" fmla="*/ 171683 h 450344"/>
                  <a:gd name="connsiteX11" fmla="*/ 82501 w 486659"/>
                  <a:gd name="connsiteY11" fmla="*/ 53289 h 450344"/>
                  <a:gd name="connsiteX12" fmla="*/ 175030 w 486659"/>
                  <a:gd name="connsiteY12" fmla="*/ 0 h 45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6659" h="450344">
                    <a:moveTo>
                      <a:pt x="175030" y="0"/>
                    </a:moveTo>
                    <a:lnTo>
                      <a:pt x="311632" y="0"/>
                    </a:lnTo>
                    <a:cubicBezTo>
                      <a:pt x="349674" y="0"/>
                      <a:pt x="385195" y="20306"/>
                      <a:pt x="404271" y="53289"/>
                    </a:cubicBezTo>
                    <a:lnTo>
                      <a:pt x="472352" y="171683"/>
                    </a:lnTo>
                    <a:cubicBezTo>
                      <a:pt x="491428" y="204665"/>
                      <a:pt x="491428" y="245679"/>
                      <a:pt x="472352" y="278661"/>
                    </a:cubicBezTo>
                    <a:lnTo>
                      <a:pt x="403832" y="397055"/>
                    </a:lnTo>
                    <a:cubicBezTo>
                      <a:pt x="384866" y="430038"/>
                      <a:pt x="349345" y="450344"/>
                      <a:pt x="311193" y="450344"/>
                    </a:cubicBezTo>
                    <a:lnTo>
                      <a:pt x="174701" y="450344"/>
                    </a:lnTo>
                    <a:cubicBezTo>
                      <a:pt x="136549" y="450344"/>
                      <a:pt x="101029" y="430038"/>
                      <a:pt x="82062" y="397055"/>
                    </a:cubicBezTo>
                    <a:lnTo>
                      <a:pt x="13542" y="278661"/>
                    </a:lnTo>
                    <a:cubicBezTo>
                      <a:pt x="-4657" y="245679"/>
                      <a:pt x="-4657" y="204665"/>
                      <a:pt x="14419" y="171683"/>
                    </a:cubicBezTo>
                    <a:lnTo>
                      <a:pt x="82501" y="53289"/>
                    </a:lnTo>
                    <a:cubicBezTo>
                      <a:pt x="101467" y="20306"/>
                      <a:pt x="136988" y="0"/>
                      <a:pt x="17503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defTabSz="914377">
                  <a:defRPr sz="3000"/>
                </a:pPr>
                <a:endParaRPr sz="30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: Shape 160">
                <a:extLst>
                  <a:ext uri="{FF2B5EF4-FFF2-40B4-BE49-F238E27FC236}">
                    <a16:creationId xmlns="" xmlns:a16="http://schemas.microsoft.com/office/drawing/2014/main" id="{4ECF94FE-34EC-4E7A-AFA4-B1D8F20240C3}"/>
                  </a:ext>
                </a:extLst>
              </p:cNvPr>
              <p:cNvSpPr/>
              <p:nvPr/>
            </p:nvSpPr>
            <p:spPr>
              <a:xfrm>
                <a:off x="8777827" y="5014351"/>
                <a:ext cx="566649" cy="524365"/>
              </a:xfrm>
              <a:custGeom>
                <a:avLst/>
                <a:gdLst>
                  <a:gd name="connsiteX0" fmla="*/ 175030 w 486659"/>
                  <a:gd name="connsiteY0" fmla="*/ 0 h 450344"/>
                  <a:gd name="connsiteX1" fmla="*/ 311632 w 486659"/>
                  <a:gd name="connsiteY1" fmla="*/ 0 h 450344"/>
                  <a:gd name="connsiteX2" fmla="*/ 404271 w 486659"/>
                  <a:gd name="connsiteY2" fmla="*/ 53289 h 450344"/>
                  <a:gd name="connsiteX3" fmla="*/ 472352 w 486659"/>
                  <a:gd name="connsiteY3" fmla="*/ 171683 h 450344"/>
                  <a:gd name="connsiteX4" fmla="*/ 472352 w 486659"/>
                  <a:gd name="connsiteY4" fmla="*/ 278661 h 450344"/>
                  <a:gd name="connsiteX5" fmla="*/ 403832 w 486659"/>
                  <a:gd name="connsiteY5" fmla="*/ 397055 h 450344"/>
                  <a:gd name="connsiteX6" fmla="*/ 311193 w 486659"/>
                  <a:gd name="connsiteY6" fmla="*/ 450344 h 450344"/>
                  <a:gd name="connsiteX7" fmla="*/ 174701 w 486659"/>
                  <a:gd name="connsiteY7" fmla="*/ 450344 h 450344"/>
                  <a:gd name="connsiteX8" fmla="*/ 82062 w 486659"/>
                  <a:gd name="connsiteY8" fmla="*/ 397055 h 450344"/>
                  <a:gd name="connsiteX9" fmla="*/ 13542 w 486659"/>
                  <a:gd name="connsiteY9" fmla="*/ 278661 h 450344"/>
                  <a:gd name="connsiteX10" fmla="*/ 14419 w 486659"/>
                  <a:gd name="connsiteY10" fmla="*/ 171683 h 450344"/>
                  <a:gd name="connsiteX11" fmla="*/ 82501 w 486659"/>
                  <a:gd name="connsiteY11" fmla="*/ 53289 h 450344"/>
                  <a:gd name="connsiteX12" fmla="*/ 175030 w 486659"/>
                  <a:gd name="connsiteY12" fmla="*/ 0 h 45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6659" h="450344">
                    <a:moveTo>
                      <a:pt x="175030" y="0"/>
                    </a:moveTo>
                    <a:lnTo>
                      <a:pt x="311632" y="0"/>
                    </a:lnTo>
                    <a:cubicBezTo>
                      <a:pt x="349674" y="0"/>
                      <a:pt x="385195" y="20306"/>
                      <a:pt x="404271" y="53289"/>
                    </a:cubicBezTo>
                    <a:lnTo>
                      <a:pt x="472352" y="171683"/>
                    </a:lnTo>
                    <a:cubicBezTo>
                      <a:pt x="491428" y="204665"/>
                      <a:pt x="491428" y="245679"/>
                      <a:pt x="472352" y="278661"/>
                    </a:cubicBezTo>
                    <a:lnTo>
                      <a:pt x="403832" y="397055"/>
                    </a:lnTo>
                    <a:cubicBezTo>
                      <a:pt x="384866" y="430038"/>
                      <a:pt x="349345" y="450344"/>
                      <a:pt x="311193" y="450344"/>
                    </a:cubicBezTo>
                    <a:lnTo>
                      <a:pt x="174701" y="450344"/>
                    </a:lnTo>
                    <a:cubicBezTo>
                      <a:pt x="136549" y="450344"/>
                      <a:pt x="101029" y="430038"/>
                      <a:pt x="82062" y="397055"/>
                    </a:cubicBezTo>
                    <a:lnTo>
                      <a:pt x="13542" y="278661"/>
                    </a:lnTo>
                    <a:cubicBezTo>
                      <a:pt x="-4657" y="245679"/>
                      <a:pt x="-4657" y="204665"/>
                      <a:pt x="14419" y="171683"/>
                    </a:cubicBezTo>
                    <a:lnTo>
                      <a:pt x="82501" y="53289"/>
                    </a:lnTo>
                    <a:cubicBezTo>
                      <a:pt x="101467" y="20306"/>
                      <a:pt x="136988" y="0"/>
                      <a:pt x="17503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defTabSz="914377">
                  <a:defRPr sz="3000"/>
                </a:pPr>
                <a:endParaRPr sz="30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: Shape 161">
                <a:extLst>
                  <a:ext uri="{FF2B5EF4-FFF2-40B4-BE49-F238E27FC236}">
                    <a16:creationId xmlns="" xmlns:a16="http://schemas.microsoft.com/office/drawing/2014/main" id="{B61B17EA-F890-44E2-90BD-3E7C3248FF60}"/>
                  </a:ext>
                </a:extLst>
              </p:cNvPr>
              <p:cNvSpPr/>
              <p:nvPr/>
            </p:nvSpPr>
            <p:spPr>
              <a:xfrm>
                <a:off x="9206828" y="5863495"/>
                <a:ext cx="566649" cy="524365"/>
              </a:xfrm>
              <a:custGeom>
                <a:avLst/>
                <a:gdLst>
                  <a:gd name="connsiteX0" fmla="*/ 175030 w 486659"/>
                  <a:gd name="connsiteY0" fmla="*/ 0 h 450344"/>
                  <a:gd name="connsiteX1" fmla="*/ 311632 w 486659"/>
                  <a:gd name="connsiteY1" fmla="*/ 0 h 450344"/>
                  <a:gd name="connsiteX2" fmla="*/ 404271 w 486659"/>
                  <a:gd name="connsiteY2" fmla="*/ 53289 h 450344"/>
                  <a:gd name="connsiteX3" fmla="*/ 472352 w 486659"/>
                  <a:gd name="connsiteY3" fmla="*/ 171683 h 450344"/>
                  <a:gd name="connsiteX4" fmla="*/ 472352 w 486659"/>
                  <a:gd name="connsiteY4" fmla="*/ 278661 h 450344"/>
                  <a:gd name="connsiteX5" fmla="*/ 403832 w 486659"/>
                  <a:gd name="connsiteY5" fmla="*/ 397055 h 450344"/>
                  <a:gd name="connsiteX6" fmla="*/ 311193 w 486659"/>
                  <a:gd name="connsiteY6" fmla="*/ 450344 h 450344"/>
                  <a:gd name="connsiteX7" fmla="*/ 174701 w 486659"/>
                  <a:gd name="connsiteY7" fmla="*/ 450344 h 450344"/>
                  <a:gd name="connsiteX8" fmla="*/ 82062 w 486659"/>
                  <a:gd name="connsiteY8" fmla="*/ 397055 h 450344"/>
                  <a:gd name="connsiteX9" fmla="*/ 13542 w 486659"/>
                  <a:gd name="connsiteY9" fmla="*/ 278661 h 450344"/>
                  <a:gd name="connsiteX10" fmla="*/ 14419 w 486659"/>
                  <a:gd name="connsiteY10" fmla="*/ 171683 h 450344"/>
                  <a:gd name="connsiteX11" fmla="*/ 82501 w 486659"/>
                  <a:gd name="connsiteY11" fmla="*/ 53289 h 450344"/>
                  <a:gd name="connsiteX12" fmla="*/ 175030 w 486659"/>
                  <a:gd name="connsiteY12" fmla="*/ 0 h 45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6659" h="450344">
                    <a:moveTo>
                      <a:pt x="175030" y="0"/>
                    </a:moveTo>
                    <a:lnTo>
                      <a:pt x="311632" y="0"/>
                    </a:lnTo>
                    <a:cubicBezTo>
                      <a:pt x="349674" y="0"/>
                      <a:pt x="385195" y="20306"/>
                      <a:pt x="404271" y="53289"/>
                    </a:cubicBezTo>
                    <a:lnTo>
                      <a:pt x="472352" y="171683"/>
                    </a:lnTo>
                    <a:cubicBezTo>
                      <a:pt x="491428" y="204665"/>
                      <a:pt x="491428" y="245679"/>
                      <a:pt x="472352" y="278661"/>
                    </a:cubicBezTo>
                    <a:lnTo>
                      <a:pt x="403832" y="397055"/>
                    </a:lnTo>
                    <a:cubicBezTo>
                      <a:pt x="384866" y="430038"/>
                      <a:pt x="349345" y="450344"/>
                      <a:pt x="311193" y="450344"/>
                    </a:cubicBezTo>
                    <a:lnTo>
                      <a:pt x="174701" y="450344"/>
                    </a:lnTo>
                    <a:cubicBezTo>
                      <a:pt x="136549" y="450344"/>
                      <a:pt x="101029" y="430038"/>
                      <a:pt x="82062" y="397055"/>
                    </a:cubicBezTo>
                    <a:lnTo>
                      <a:pt x="13542" y="278661"/>
                    </a:lnTo>
                    <a:cubicBezTo>
                      <a:pt x="-4657" y="245679"/>
                      <a:pt x="-4657" y="204665"/>
                      <a:pt x="14419" y="171683"/>
                    </a:cubicBezTo>
                    <a:lnTo>
                      <a:pt x="82501" y="53289"/>
                    </a:lnTo>
                    <a:cubicBezTo>
                      <a:pt x="101467" y="20306"/>
                      <a:pt x="136988" y="0"/>
                      <a:pt x="17503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defTabSz="914377">
                  <a:defRPr sz="3000"/>
                </a:pPr>
                <a:endParaRPr sz="30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="" xmlns:a16="http://schemas.microsoft.com/office/drawing/2014/main" id="{717E8C6C-9503-4AC9-A4A7-0C5452B751E7}"/>
                  </a:ext>
                </a:extLst>
              </p:cNvPr>
              <p:cNvSpPr/>
              <p:nvPr/>
            </p:nvSpPr>
            <p:spPr>
              <a:xfrm>
                <a:off x="8562246" y="1153681"/>
                <a:ext cx="1414798" cy="5406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577" extrusionOk="0">
                    <a:moveTo>
                      <a:pt x="15801" y="21577"/>
                    </a:moveTo>
                    <a:lnTo>
                      <a:pt x="8910" y="21577"/>
                    </a:lnTo>
                    <a:cubicBezTo>
                      <a:pt x="8560" y="21577"/>
                      <a:pt x="8274" y="21501"/>
                      <a:pt x="8274" y="21408"/>
                    </a:cubicBezTo>
                    <a:cubicBezTo>
                      <a:pt x="8274" y="21315"/>
                      <a:pt x="8560" y="21239"/>
                      <a:pt x="8910" y="21239"/>
                    </a:cubicBezTo>
                    <a:lnTo>
                      <a:pt x="15801" y="21239"/>
                    </a:lnTo>
                    <a:cubicBezTo>
                      <a:pt x="16602" y="21239"/>
                      <a:pt x="17347" y="21125"/>
                      <a:pt x="17748" y="20942"/>
                    </a:cubicBezTo>
                    <a:lnTo>
                      <a:pt x="19707" y="20043"/>
                    </a:lnTo>
                    <a:cubicBezTo>
                      <a:pt x="20108" y="19859"/>
                      <a:pt x="20108" y="19631"/>
                      <a:pt x="19707" y="19447"/>
                    </a:cubicBezTo>
                    <a:lnTo>
                      <a:pt x="17748" y="18548"/>
                    </a:lnTo>
                    <a:cubicBezTo>
                      <a:pt x="17347" y="18364"/>
                      <a:pt x="16602" y="18251"/>
                      <a:pt x="15801" y="18251"/>
                    </a:cubicBezTo>
                    <a:lnTo>
                      <a:pt x="5475" y="18251"/>
                    </a:lnTo>
                    <a:cubicBezTo>
                      <a:pt x="4221" y="18251"/>
                      <a:pt x="3057" y="18072"/>
                      <a:pt x="2427" y="17785"/>
                    </a:cubicBezTo>
                    <a:lnTo>
                      <a:pt x="468" y="16885"/>
                    </a:lnTo>
                    <a:cubicBezTo>
                      <a:pt x="-156" y="16597"/>
                      <a:pt x="-156" y="16241"/>
                      <a:pt x="468" y="15952"/>
                    </a:cubicBezTo>
                    <a:lnTo>
                      <a:pt x="2427" y="15053"/>
                    </a:lnTo>
                    <a:cubicBezTo>
                      <a:pt x="3057" y="14764"/>
                      <a:pt x="4221" y="14587"/>
                      <a:pt x="5475" y="14587"/>
                    </a:cubicBezTo>
                    <a:lnTo>
                      <a:pt x="15801" y="14587"/>
                    </a:lnTo>
                    <a:cubicBezTo>
                      <a:pt x="16602" y="14587"/>
                      <a:pt x="17347" y="14472"/>
                      <a:pt x="17748" y="14290"/>
                    </a:cubicBezTo>
                    <a:lnTo>
                      <a:pt x="19707" y="13390"/>
                    </a:lnTo>
                    <a:cubicBezTo>
                      <a:pt x="20108" y="13206"/>
                      <a:pt x="20108" y="12979"/>
                      <a:pt x="19707" y="12795"/>
                    </a:cubicBezTo>
                    <a:lnTo>
                      <a:pt x="17748" y="11895"/>
                    </a:lnTo>
                    <a:cubicBezTo>
                      <a:pt x="17347" y="11711"/>
                      <a:pt x="16602" y="11598"/>
                      <a:pt x="15801" y="11598"/>
                    </a:cubicBezTo>
                    <a:lnTo>
                      <a:pt x="5475" y="11598"/>
                    </a:lnTo>
                    <a:cubicBezTo>
                      <a:pt x="4221" y="11598"/>
                      <a:pt x="3057" y="11419"/>
                      <a:pt x="2427" y="11132"/>
                    </a:cubicBezTo>
                    <a:lnTo>
                      <a:pt x="468" y="10233"/>
                    </a:lnTo>
                    <a:cubicBezTo>
                      <a:pt x="-156" y="9944"/>
                      <a:pt x="-156" y="9588"/>
                      <a:pt x="468" y="9299"/>
                    </a:cubicBezTo>
                    <a:lnTo>
                      <a:pt x="2427" y="8400"/>
                    </a:lnTo>
                    <a:cubicBezTo>
                      <a:pt x="3057" y="8111"/>
                      <a:pt x="4221" y="7934"/>
                      <a:pt x="5475" y="7934"/>
                    </a:cubicBezTo>
                    <a:lnTo>
                      <a:pt x="15801" y="7934"/>
                    </a:lnTo>
                    <a:cubicBezTo>
                      <a:pt x="16602" y="7934"/>
                      <a:pt x="17347" y="7819"/>
                      <a:pt x="17748" y="7637"/>
                    </a:cubicBezTo>
                    <a:lnTo>
                      <a:pt x="19707" y="6738"/>
                    </a:lnTo>
                    <a:cubicBezTo>
                      <a:pt x="20108" y="6554"/>
                      <a:pt x="20108" y="6326"/>
                      <a:pt x="19707" y="6142"/>
                    </a:cubicBezTo>
                    <a:lnTo>
                      <a:pt x="17748" y="5242"/>
                    </a:lnTo>
                    <a:cubicBezTo>
                      <a:pt x="17347" y="5058"/>
                      <a:pt x="16602" y="4945"/>
                      <a:pt x="15801" y="4945"/>
                    </a:cubicBezTo>
                    <a:lnTo>
                      <a:pt x="5475" y="4945"/>
                    </a:lnTo>
                    <a:cubicBezTo>
                      <a:pt x="4221" y="4945"/>
                      <a:pt x="3057" y="4767"/>
                      <a:pt x="2427" y="4480"/>
                    </a:cubicBezTo>
                    <a:lnTo>
                      <a:pt x="468" y="3580"/>
                    </a:lnTo>
                    <a:cubicBezTo>
                      <a:pt x="-156" y="3292"/>
                      <a:pt x="-156" y="2935"/>
                      <a:pt x="468" y="2647"/>
                    </a:cubicBezTo>
                    <a:lnTo>
                      <a:pt x="2427" y="1747"/>
                    </a:lnTo>
                    <a:cubicBezTo>
                      <a:pt x="3057" y="1459"/>
                      <a:pt x="4221" y="1282"/>
                      <a:pt x="5475" y="1282"/>
                    </a:cubicBezTo>
                    <a:lnTo>
                      <a:pt x="12149" y="1282"/>
                    </a:lnTo>
                    <a:cubicBezTo>
                      <a:pt x="12950" y="1282"/>
                      <a:pt x="13695" y="1167"/>
                      <a:pt x="14096" y="985"/>
                    </a:cubicBezTo>
                    <a:lnTo>
                      <a:pt x="16055" y="85"/>
                    </a:lnTo>
                    <a:cubicBezTo>
                      <a:pt x="16233" y="4"/>
                      <a:pt x="16621" y="-23"/>
                      <a:pt x="16927" y="23"/>
                    </a:cubicBezTo>
                    <a:cubicBezTo>
                      <a:pt x="17232" y="70"/>
                      <a:pt x="17334" y="173"/>
                      <a:pt x="17162" y="254"/>
                    </a:cubicBezTo>
                    <a:lnTo>
                      <a:pt x="15203" y="1153"/>
                    </a:lnTo>
                    <a:cubicBezTo>
                      <a:pt x="14579" y="1442"/>
                      <a:pt x="13408" y="1619"/>
                      <a:pt x="12155" y="1619"/>
                    </a:cubicBezTo>
                    <a:lnTo>
                      <a:pt x="5481" y="1619"/>
                    </a:lnTo>
                    <a:cubicBezTo>
                      <a:pt x="4679" y="1619"/>
                      <a:pt x="3935" y="1734"/>
                      <a:pt x="3534" y="1916"/>
                    </a:cubicBezTo>
                    <a:lnTo>
                      <a:pt x="1575" y="2816"/>
                    </a:lnTo>
                    <a:cubicBezTo>
                      <a:pt x="1174" y="3000"/>
                      <a:pt x="1174" y="3227"/>
                      <a:pt x="1575" y="3411"/>
                    </a:cubicBezTo>
                    <a:lnTo>
                      <a:pt x="3534" y="4311"/>
                    </a:lnTo>
                    <a:cubicBezTo>
                      <a:pt x="3935" y="4495"/>
                      <a:pt x="4679" y="4608"/>
                      <a:pt x="5481" y="4608"/>
                    </a:cubicBezTo>
                    <a:lnTo>
                      <a:pt x="15807" y="4608"/>
                    </a:lnTo>
                    <a:cubicBezTo>
                      <a:pt x="17060" y="4608"/>
                      <a:pt x="18225" y="4787"/>
                      <a:pt x="18855" y="5074"/>
                    </a:cubicBezTo>
                    <a:lnTo>
                      <a:pt x="20814" y="5973"/>
                    </a:lnTo>
                    <a:cubicBezTo>
                      <a:pt x="21438" y="6262"/>
                      <a:pt x="21438" y="6618"/>
                      <a:pt x="20814" y="6906"/>
                    </a:cubicBezTo>
                    <a:lnTo>
                      <a:pt x="18855" y="7806"/>
                    </a:lnTo>
                    <a:cubicBezTo>
                      <a:pt x="18231" y="8095"/>
                      <a:pt x="17060" y="8272"/>
                      <a:pt x="15807" y="8272"/>
                    </a:cubicBezTo>
                    <a:lnTo>
                      <a:pt x="5481" y="8272"/>
                    </a:lnTo>
                    <a:cubicBezTo>
                      <a:pt x="4679" y="8272"/>
                      <a:pt x="3935" y="8386"/>
                      <a:pt x="3534" y="8569"/>
                    </a:cubicBezTo>
                    <a:lnTo>
                      <a:pt x="1575" y="9468"/>
                    </a:lnTo>
                    <a:cubicBezTo>
                      <a:pt x="1174" y="9652"/>
                      <a:pt x="1174" y="9880"/>
                      <a:pt x="1575" y="10064"/>
                    </a:cubicBezTo>
                    <a:lnTo>
                      <a:pt x="3534" y="10963"/>
                    </a:lnTo>
                    <a:cubicBezTo>
                      <a:pt x="3935" y="11147"/>
                      <a:pt x="4679" y="11261"/>
                      <a:pt x="5481" y="11261"/>
                    </a:cubicBezTo>
                    <a:lnTo>
                      <a:pt x="15807" y="11261"/>
                    </a:lnTo>
                    <a:cubicBezTo>
                      <a:pt x="17060" y="11261"/>
                      <a:pt x="18225" y="11439"/>
                      <a:pt x="18855" y="11726"/>
                    </a:cubicBezTo>
                    <a:lnTo>
                      <a:pt x="20814" y="12626"/>
                    </a:lnTo>
                    <a:cubicBezTo>
                      <a:pt x="21444" y="12914"/>
                      <a:pt x="21444" y="13270"/>
                      <a:pt x="20814" y="13559"/>
                    </a:cubicBezTo>
                    <a:lnTo>
                      <a:pt x="18855" y="14459"/>
                    </a:lnTo>
                    <a:cubicBezTo>
                      <a:pt x="18231" y="14747"/>
                      <a:pt x="17060" y="14924"/>
                      <a:pt x="15807" y="14924"/>
                    </a:cubicBezTo>
                    <a:lnTo>
                      <a:pt x="5481" y="14924"/>
                    </a:lnTo>
                    <a:cubicBezTo>
                      <a:pt x="4679" y="14924"/>
                      <a:pt x="3935" y="15039"/>
                      <a:pt x="3534" y="15221"/>
                    </a:cubicBezTo>
                    <a:lnTo>
                      <a:pt x="1575" y="16121"/>
                    </a:lnTo>
                    <a:cubicBezTo>
                      <a:pt x="1174" y="16305"/>
                      <a:pt x="1174" y="16533"/>
                      <a:pt x="1575" y="16717"/>
                    </a:cubicBezTo>
                    <a:lnTo>
                      <a:pt x="3534" y="17616"/>
                    </a:lnTo>
                    <a:cubicBezTo>
                      <a:pt x="3935" y="17800"/>
                      <a:pt x="4679" y="17913"/>
                      <a:pt x="5481" y="17913"/>
                    </a:cubicBezTo>
                    <a:lnTo>
                      <a:pt x="15807" y="17913"/>
                    </a:lnTo>
                    <a:cubicBezTo>
                      <a:pt x="17060" y="17913"/>
                      <a:pt x="18225" y="18092"/>
                      <a:pt x="18855" y="18379"/>
                    </a:cubicBezTo>
                    <a:lnTo>
                      <a:pt x="20814" y="19278"/>
                    </a:lnTo>
                    <a:cubicBezTo>
                      <a:pt x="21444" y="19567"/>
                      <a:pt x="21444" y="19923"/>
                      <a:pt x="20814" y="20212"/>
                    </a:cubicBezTo>
                    <a:lnTo>
                      <a:pt x="18855" y="21111"/>
                    </a:lnTo>
                    <a:cubicBezTo>
                      <a:pt x="18218" y="21398"/>
                      <a:pt x="17054" y="21577"/>
                      <a:pt x="15801" y="21577"/>
                    </a:cubicBezTo>
                    <a:close/>
                  </a:path>
                </a:pathLst>
              </a:custGeom>
              <a:solidFill>
                <a:srgbClr val="DADBDC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914377">
                  <a:defRPr sz="3000"/>
                </a:pPr>
                <a:endParaRPr sz="30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="" xmlns:a16="http://schemas.microsoft.com/office/drawing/2014/main" id="{28FF3198-5275-4848-BE76-4C6BDFCAFC88}"/>
                  </a:ext>
                </a:extLst>
              </p:cNvPr>
              <p:cNvSpPr/>
              <p:nvPr/>
            </p:nvSpPr>
            <p:spPr>
              <a:xfrm>
                <a:off x="7462801" y="2464555"/>
                <a:ext cx="2355879" cy="61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extrusionOk="0">
                    <a:moveTo>
                      <a:pt x="21255" y="7460"/>
                    </a:moveTo>
                    <a:lnTo>
                      <a:pt x="20634" y="3332"/>
                    </a:lnTo>
                    <a:cubicBezTo>
                      <a:pt x="20321" y="1268"/>
                      <a:pt x="19746" y="0"/>
                      <a:pt x="19122" y="0"/>
                    </a:cubicBezTo>
                    <a:lnTo>
                      <a:pt x="17876" y="0"/>
                    </a:lnTo>
                    <a:cubicBezTo>
                      <a:pt x="17251" y="0"/>
                      <a:pt x="16676" y="1268"/>
                      <a:pt x="16364" y="3332"/>
                    </a:cubicBezTo>
                    <a:lnTo>
                      <a:pt x="15851" y="6723"/>
                    </a:lnTo>
                    <a:cubicBezTo>
                      <a:pt x="15446" y="8728"/>
                      <a:pt x="14817" y="9923"/>
                      <a:pt x="14142" y="9923"/>
                    </a:cubicBezTo>
                    <a:lnTo>
                      <a:pt x="3689" y="9923"/>
                    </a:lnTo>
                    <a:cubicBezTo>
                      <a:pt x="3118" y="9923"/>
                      <a:pt x="2567" y="9053"/>
                      <a:pt x="2166" y="7505"/>
                    </a:cubicBezTo>
                    <a:lnTo>
                      <a:pt x="2123" y="7343"/>
                    </a:lnTo>
                    <a:cubicBezTo>
                      <a:pt x="2081" y="7136"/>
                      <a:pt x="2034" y="6959"/>
                      <a:pt x="1980" y="6797"/>
                    </a:cubicBezTo>
                    <a:lnTo>
                      <a:pt x="1919" y="6561"/>
                    </a:lnTo>
                    <a:lnTo>
                      <a:pt x="1919" y="6620"/>
                    </a:lnTo>
                    <a:cubicBezTo>
                      <a:pt x="1807" y="6355"/>
                      <a:pt x="1676" y="6207"/>
                      <a:pt x="1537" y="6207"/>
                    </a:cubicBezTo>
                    <a:lnTo>
                      <a:pt x="1008" y="6207"/>
                    </a:lnTo>
                    <a:cubicBezTo>
                      <a:pt x="742" y="6207"/>
                      <a:pt x="499" y="6753"/>
                      <a:pt x="364" y="7623"/>
                    </a:cubicBezTo>
                    <a:lnTo>
                      <a:pt x="98" y="9377"/>
                    </a:lnTo>
                    <a:cubicBezTo>
                      <a:pt x="-33" y="10262"/>
                      <a:pt x="-33" y="11338"/>
                      <a:pt x="98" y="12223"/>
                    </a:cubicBezTo>
                    <a:lnTo>
                      <a:pt x="364" y="13977"/>
                    </a:lnTo>
                    <a:cubicBezTo>
                      <a:pt x="495" y="14862"/>
                      <a:pt x="742" y="15393"/>
                      <a:pt x="1008" y="15393"/>
                    </a:cubicBezTo>
                    <a:lnTo>
                      <a:pt x="1537" y="15393"/>
                    </a:lnTo>
                    <a:cubicBezTo>
                      <a:pt x="1676" y="15393"/>
                      <a:pt x="1803" y="15245"/>
                      <a:pt x="1919" y="14980"/>
                    </a:cubicBezTo>
                    <a:lnTo>
                      <a:pt x="1919" y="15039"/>
                    </a:lnTo>
                    <a:lnTo>
                      <a:pt x="1980" y="14803"/>
                    </a:lnTo>
                    <a:cubicBezTo>
                      <a:pt x="2034" y="14656"/>
                      <a:pt x="2081" y="14464"/>
                      <a:pt x="2123" y="14257"/>
                    </a:cubicBezTo>
                    <a:lnTo>
                      <a:pt x="2166" y="14095"/>
                    </a:lnTo>
                    <a:cubicBezTo>
                      <a:pt x="2571" y="12547"/>
                      <a:pt x="3118" y="11677"/>
                      <a:pt x="3689" y="11677"/>
                    </a:cubicBezTo>
                    <a:lnTo>
                      <a:pt x="14142" y="11677"/>
                    </a:lnTo>
                    <a:cubicBezTo>
                      <a:pt x="14678" y="11677"/>
                      <a:pt x="15372" y="13668"/>
                      <a:pt x="15747" y="14891"/>
                    </a:cubicBezTo>
                    <a:cubicBezTo>
                      <a:pt x="15885" y="15349"/>
                      <a:pt x="16001" y="15879"/>
                      <a:pt x="16094" y="16484"/>
                    </a:cubicBezTo>
                    <a:lnTo>
                      <a:pt x="16364" y="18268"/>
                    </a:lnTo>
                    <a:cubicBezTo>
                      <a:pt x="16676" y="20332"/>
                      <a:pt x="17251" y="21600"/>
                      <a:pt x="17876" y="21600"/>
                    </a:cubicBezTo>
                    <a:lnTo>
                      <a:pt x="19122" y="21600"/>
                    </a:lnTo>
                    <a:cubicBezTo>
                      <a:pt x="19746" y="21600"/>
                      <a:pt x="20321" y="20332"/>
                      <a:pt x="20634" y="18268"/>
                    </a:cubicBezTo>
                    <a:lnTo>
                      <a:pt x="21255" y="14140"/>
                    </a:lnTo>
                    <a:cubicBezTo>
                      <a:pt x="21567" y="12075"/>
                      <a:pt x="21567" y="9525"/>
                      <a:pt x="21255" y="7460"/>
                    </a:cubicBezTo>
                    <a:close/>
                    <a:moveTo>
                      <a:pt x="1815" y="11205"/>
                    </a:moveTo>
                    <a:lnTo>
                      <a:pt x="1629" y="12429"/>
                    </a:lnTo>
                    <a:cubicBezTo>
                      <a:pt x="1591" y="12680"/>
                      <a:pt x="1521" y="12827"/>
                      <a:pt x="1448" y="12827"/>
                    </a:cubicBezTo>
                    <a:lnTo>
                      <a:pt x="1078" y="12827"/>
                    </a:lnTo>
                    <a:cubicBezTo>
                      <a:pt x="1005" y="12827"/>
                      <a:pt x="935" y="12680"/>
                      <a:pt x="897" y="12429"/>
                    </a:cubicBezTo>
                    <a:lnTo>
                      <a:pt x="711" y="11205"/>
                    </a:lnTo>
                    <a:cubicBezTo>
                      <a:pt x="673" y="10955"/>
                      <a:pt x="673" y="10645"/>
                      <a:pt x="711" y="10409"/>
                    </a:cubicBezTo>
                    <a:lnTo>
                      <a:pt x="897" y="9186"/>
                    </a:lnTo>
                    <a:cubicBezTo>
                      <a:pt x="935" y="8935"/>
                      <a:pt x="1005" y="8787"/>
                      <a:pt x="1078" y="8787"/>
                    </a:cubicBezTo>
                    <a:lnTo>
                      <a:pt x="1448" y="8787"/>
                    </a:lnTo>
                    <a:cubicBezTo>
                      <a:pt x="1521" y="8787"/>
                      <a:pt x="1591" y="8935"/>
                      <a:pt x="1629" y="9186"/>
                    </a:cubicBezTo>
                    <a:lnTo>
                      <a:pt x="1815" y="10409"/>
                    </a:lnTo>
                    <a:cubicBezTo>
                      <a:pt x="1853" y="10645"/>
                      <a:pt x="1853" y="10955"/>
                      <a:pt x="1815" y="11205"/>
                    </a:cubicBezTo>
                    <a:close/>
                    <a:moveTo>
                      <a:pt x="20587" y="12665"/>
                    </a:moveTo>
                    <a:lnTo>
                      <a:pt x="19966" y="16793"/>
                    </a:lnTo>
                    <a:cubicBezTo>
                      <a:pt x="19793" y="17943"/>
                      <a:pt x="19469" y="18651"/>
                      <a:pt x="19122" y="18651"/>
                    </a:cubicBezTo>
                    <a:lnTo>
                      <a:pt x="17876" y="18651"/>
                    </a:lnTo>
                    <a:cubicBezTo>
                      <a:pt x="17529" y="18651"/>
                      <a:pt x="17205" y="17943"/>
                      <a:pt x="17031" y="16793"/>
                    </a:cubicBezTo>
                    <a:lnTo>
                      <a:pt x="16410" y="12665"/>
                    </a:lnTo>
                    <a:cubicBezTo>
                      <a:pt x="16236" y="11515"/>
                      <a:pt x="16236" y="10085"/>
                      <a:pt x="16410" y="8935"/>
                    </a:cubicBezTo>
                    <a:lnTo>
                      <a:pt x="17035" y="4807"/>
                    </a:lnTo>
                    <a:cubicBezTo>
                      <a:pt x="17208" y="3657"/>
                      <a:pt x="17532" y="2949"/>
                      <a:pt x="17880" y="2949"/>
                    </a:cubicBezTo>
                    <a:lnTo>
                      <a:pt x="19125" y="2949"/>
                    </a:lnTo>
                    <a:cubicBezTo>
                      <a:pt x="19473" y="2949"/>
                      <a:pt x="19797" y="3657"/>
                      <a:pt x="19970" y="4807"/>
                    </a:cubicBezTo>
                    <a:lnTo>
                      <a:pt x="20595" y="8935"/>
                    </a:lnTo>
                    <a:cubicBezTo>
                      <a:pt x="20761" y="10085"/>
                      <a:pt x="20761" y="11515"/>
                      <a:pt x="20587" y="12665"/>
                    </a:cubicBezTo>
                    <a:close/>
                  </a:path>
                </a:pathLst>
              </a:custGeom>
              <a:solidFill>
                <a:srgbClr val="A2B96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914377">
                  <a:defRPr sz="3000"/>
                </a:pPr>
                <a:endParaRPr sz="30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="" xmlns:a16="http://schemas.microsoft.com/office/drawing/2014/main" id="{DEF5C9C7-5978-45A9-BBBF-01FD97FBF47E}"/>
                  </a:ext>
                </a:extLst>
              </p:cNvPr>
              <p:cNvSpPr/>
              <p:nvPr/>
            </p:nvSpPr>
            <p:spPr>
              <a:xfrm>
                <a:off x="8731388" y="1618828"/>
                <a:ext cx="2355883" cy="61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extrusionOk="0">
                    <a:moveTo>
                      <a:pt x="234" y="14140"/>
                    </a:moveTo>
                    <a:lnTo>
                      <a:pt x="855" y="18268"/>
                    </a:lnTo>
                    <a:cubicBezTo>
                      <a:pt x="1168" y="20332"/>
                      <a:pt x="1743" y="21600"/>
                      <a:pt x="2367" y="21600"/>
                    </a:cubicBezTo>
                    <a:lnTo>
                      <a:pt x="3613" y="21600"/>
                    </a:lnTo>
                    <a:cubicBezTo>
                      <a:pt x="4238" y="21600"/>
                      <a:pt x="4813" y="20332"/>
                      <a:pt x="5125" y="18268"/>
                    </a:cubicBezTo>
                    <a:lnTo>
                      <a:pt x="5638" y="14877"/>
                    </a:lnTo>
                    <a:cubicBezTo>
                      <a:pt x="6043" y="12872"/>
                      <a:pt x="6672" y="11677"/>
                      <a:pt x="7347" y="11677"/>
                    </a:cubicBezTo>
                    <a:lnTo>
                      <a:pt x="17800" y="11677"/>
                    </a:lnTo>
                    <a:cubicBezTo>
                      <a:pt x="18371" y="11677"/>
                      <a:pt x="18922" y="12547"/>
                      <a:pt x="19323" y="14095"/>
                    </a:cubicBezTo>
                    <a:lnTo>
                      <a:pt x="19366" y="14257"/>
                    </a:lnTo>
                    <a:cubicBezTo>
                      <a:pt x="19408" y="14464"/>
                      <a:pt x="19455" y="14641"/>
                      <a:pt x="19509" y="14803"/>
                    </a:cubicBezTo>
                    <a:lnTo>
                      <a:pt x="19570" y="15039"/>
                    </a:lnTo>
                    <a:lnTo>
                      <a:pt x="19570" y="14980"/>
                    </a:lnTo>
                    <a:cubicBezTo>
                      <a:pt x="19682" y="15245"/>
                      <a:pt x="19813" y="15393"/>
                      <a:pt x="19952" y="15393"/>
                    </a:cubicBezTo>
                    <a:lnTo>
                      <a:pt x="20481" y="15393"/>
                    </a:lnTo>
                    <a:cubicBezTo>
                      <a:pt x="20747" y="15393"/>
                      <a:pt x="20990" y="14847"/>
                      <a:pt x="21125" y="13977"/>
                    </a:cubicBezTo>
                    <a:lnTo>
                      <a:pt x="21391" y="12223"/>
                    </a:lnTo>
                    <a:cubicBezTo>
                      <a:pt x="21522" y="11338"/>
                      <a:pt x="21522" y="10262"/>
                      <a:pt x="21391" y="9377"/>
                    </a:cubicBezTo>
                    <a:lnTo>
                      <a:pt x="21125" y="7623"/>
                    </a:lnTo>
                    <a:cubicBezTo>
                      <a:pt x="20994" y="6738"/>
                      <a:pt x="20747" y="6207"/>
                      <a:pt x="20481" y="6207"/>
                    </a:cubicBezTo>
                    <a:lnTo>
                      <a:pt x="19952" y="6207"/>
                    </a:lnTo>
                    <a:cubicBezTo>
                      <a:pt x="19813" y="6207"/>
                      <a:pt x="19686" y="6355"/>
                      <a:pt x="19570" y="6620"/>
                    </a:cubicBezTo>
                    <a:lnTo>
                      <a:pt x="19570" y="6561"/>
                    </a:lnTo>
                    <a:lnTo>
                      <a:pt x="19509" y="6797"/>
                    </a:lnTo>
                    <a:cubicBezTo>
                      <a:pt x="19455" y="6944"/>
                      <a:pt x="19408" y="7136"/>
                      <a:pt x="19366" y="7342"/>
                    </a:cubicBezTo>
                    <a:lnTo>
                      <a:pt x="19323" y="7505"/>
                    </a:lnTo>
                    <a:cubicBezTo>
                      <a:pt x="18918" y="9053"/>
                      <a:pt x="18371" y="9923"/>
                      <a:pt x="17800" y="9923"/>
                    </a:cubicBezTo>
                    <a:lnTo>
                      <a:pt x="7347" y="9923"/>
                    </a:lnTo>
                    <a:cubicBezTo>
                      <a:pt x="6811" y="9923"/>
                      <a:pt x="6117" y="7932"/>
                      <a:pt x="5742" y="6709"/>
                    </a:cubicBezTo>
                    <a:cubicBezTo>
                      <a:pt x="5604" y="6251"/>
                      <a:pt x="5488" y="5721"/>
                      <a:pt x="5395" y="5116"/>
                    </a:cubicBezTo>
                    <a:lnTo>
                      <a:pt x="5125" y="3332"/>
                    </a:lnTo>
                    <a:cubicBezTo>
                      <a:pt x="4813" y="1268"/>
                      <a:pt x="4238" y="0"/>
                      <a:pt x="3613" y="0"/>
                    </a:cubicBezTo>
                    <a:lnTo>
                      <a:pt x="2367" y="0"/>
                    </a:lnTo>
                    <a:cubicBezTo>
                      <a:pt x="1743" y="0"/>
                      <a:pt x="1168" y="1268"/>
                      <a:pt x="855" y="3332"/>
                    </a:cubicBezTo>
                    <a:lnTo>
                      <a:pt x="234" y="7460"/>
                    </a:lnTo>
                    <a:cubicBezTo>
                      <a:pt x="-78" y="9525"/>
                      <a:pt x="-78" y="12075"/>
                      <a:pt x="234" y="14140"/>
                    </a:cubicBezTo>
                    <a:close/>
                    <a:moveTo>
                      <a:pt x="19674" y="10395"/>
                    </a:moveTo>
                    <a:lnTo>
                      <a:pt x="19860" y="9171"/>
                    </a:lnTo>
                    <a:cubicBezTo>
                      <a:pt x="19898" y="8920"/>
                      <a:pt x="19968" y="8773"/>
                      <a:pt x="20041" y="8773"/>
                    </a:cubicBezTo>
                    <a:lnTo>
                      <a:pt x="20411" y="8773"/>
                    </a:lnTo>
                    <a:cubicBezTo>
                      <a:pt x="20484" y="8773"/>
                      <a:pt x="20554" y="8920"/>
                      <a:pt x="20592" y="9171"/>
                    </a:cubicBezTo>
                    <a:lnTo>
                      <a:pt x="20778" y="10395"/>
                    </a:lnTo>
                    <a:cubicBezTo>
                      <a:pt x="20816" y="10645"/>
                      <a:pt x="20816" y="10955"/>
                      <a:pt x="20778" y="11191"/>
                    </a:cubicBezTo>
                    <a:lnTo>
                      <a:pt x="20592" y="12414"/>
                    </a:lnTo>
                    <a:cubicBezTo>
                      <a:pt x="20554" y="12665"/>
                      <a:pt x="20484" y="12813"/>
                      <a:pt x="20411" y="12813"/>
                    </a:cubicBezTo>
                    <a:lnTo>
                      <a:pt x="20041" y="12813"/>
                    </a:lnTo>
                    <a:cubicBezTo>
                      <a:pt x="19968" y="12813"/>
                      <a:pt x="19898" y="12665"/>
                      <a:pt x="19860" y="12414"/>
                    </a:cubicBezTo>
                    <a:lnTo>
                      <a:pt x="19674" y="11191"/>
                    </a:lnTo>
                    <a:cubicBezTo>
                      <a:pt x="19636" y="10955"/>
                      <a:pt x="19636" y="10645"/>
                      <a:pt x="19674" y="10395"/>
                    </a:cubicBezTo>
                    <a:close/>
                    <a:moveTo>
                      <a:pt x="902" y="8935"/>
                    </a:moveTo>
                    <a:lnTo>
                      <a:pt x="1523" y="4807"/>
                    </a:lnTo>
                    <a:cubicBezTo>
                      <a:pt x="1696" y="3657"/>
                      <a:pt x="2020" y="2949"/>
                      <a:pt x="2367" y="2949"/>
                    </a:cubicBezTo>
                    <a:lnTo>
                      <a:pt x="3613" y="2949"/>
                    </a:lnTo>
                    <a:cubicBezTo>
                      <a:pt x="3960" y="2949"/>
                      <a:pt x="4284" y="3657"/>
                      <a:pt x="4458" y="4807"/>
                    </a:cubicBezTo>
                    <a:lnTo>
                      <a:pt x="5079" y="8935"/>
                    </a:lnTo>
                    <a:cubicBezTo>
                      <a:pt x="5253" y="10085"/>
                      <a:pt x="5253" y="11515"/>
                      <a:pt x="5079" y="12665"/>
                    </a:cubicBezTo>
                    <a:lnTo>
                      <a:pt x="4454" y="16793"/>
                    </a:lnTo>
                    <a:cubicBezTo>
                      <a:pt x="4281" y="17943"/>
                      <a:pt x="3957" y="18651"/>
                      <a:pt x="3609" y="18651"/>
                    </a:cubicBezTo>
                    <a:lnTo>
                      <a:pt x="2364" y="18651"/>
                    </a:lnTo>
                    <a:cubicBezTo>
                      <a:pt x="2016" y="18651"/>
                      <a:pt x="1692" y="17943"/>
                      <a:pt x="1519" y="16793"/>
                    </a:cubicBezTo>
                    <a:lnTo>
                      <a:pt x="894" y="12665"/>
                    </a:lnTo>
                    <a:cubicBezTo>
                      <a:pt x="728" y="11515"/>
                      <a:pt x="728" y="10085"/>
                      <a:pt x="902" y="8935"/>
                    </a:cubicBezTo>
                    <a:close/>
                  </a:path>
                </a:pathLst>
              </a:custGeom>
              <a:solidFill>
                <a:srgbClr val="C1301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914377">
                  <a:defRPr sz="3000"/>
                </a:pPr>
                <a:endParaRPr sz="30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Shape">
                <a:extLst>
                  <a:ext uri="{FF2B5EF4-FFF2-40B4-BE49-F238E27FC236}">
                    <a16:creationId xmlns="" xmlns:a16="http://schemas.microsoft.com/office/drawing/2014/main" id="{F1F1C49E-3BE2-4630-B8AE-BFEF56F3938C}"/>
                  </a:ext>
                </a:extLst>
              </p:cNvPr>
              <p:cNvSpPr/>
              <p:nvPr/>
            </p:nvSpPr>
            <p:spPr>
              <a:xfrm>
                <a:off x="7462801" y="4113722"/>
                <a:ext cx="2355879" cy="61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extrusionOk="0">
                    <a:moveTo>
                      <a:pt x="21255" y="7460"/>
                    </a:moveTo>
                    <a:lnTo>
                      <a:pt x="20634" y="3332"/>
                    </a:lnTo>
                    <a:cubicBezTo>
                      <a:pt x="20321" y="1268"/>
                      <a:pt x="19746" y="0"/>
                      <a:pt x="19122" y="0"/>
                    </a:cubicBezTo>
                    <a:lnTo>
                      <a:pt x="17876" y="0"/>
                    </a:lnTo>
                    <a:cubicBezTo>
                      <a:pt x="17251" y="0"/>
                      <a:pt x="16676" y="1268"/>
                      <a:pt x="16364" y="3332"/>
                    </a:cubicBezTo>
                    <a:lnTo>
                      <a:pt x="15851" y="6723"/>
                    </a:lnTo>
                    <a:cubicBezTo>
                      <a:pt x="15446" y="8728"/>
                      <a:pt x="14817" y="9923"/>
                      <a:pt x="14142" y="9923"/>
                    </a:cubicBezTo>
                    <a:lnTo>
                      <a:pt x="3689" y="9923"/>
                    </a:lnTo>
                    <a:cubicBezTo>
                      <a:pt x="3118" y="9923"/>
                      <a:pt x="2567" y="9053"/>
                      <a:pt x="2166" y="7505"/>
                    </a:cubicBezTo>
                    <a:lnTo>
                      <a:pt x="2123" y="7343"/>
                    </a:lnTo>
                    <a:cubicBezTo>
                      <a:pt x="2081" y="7136"/>
                      <a:pt x="2034" y="6959"/>
                      <a:pt x="1980" y="6797"/>
                    </a:cubicBezTo>
                    <a:lnTo>
                      <a:pt x="1919" y="6561"/>
                    </a:lnTo>
                    <a:lnTo>
                      <a:pt x="1919" y="6620"/>
                    </a:lnTo>
                    <a:cubicBezTo>
                      <a:pt x="1807" y="6355"/>
                      <a:pt x="1676" y="6207"/>
                      <a:pt x="1537" y="6207"/>
                    </a:cubicBezTo>
                    <a:lnTo>
                      <a:pt x="1008" y="6207"/>
                    </a:lnTo>
                    <a:cubicBezTo>
                      <a:pt x="742" y="6207"/>
                      <a:pt x="499" y="6753"/>
                      <a:pt x="364" y="7623"/>
                    </a:cubicBezTo>
                    <a:lnTo>
                      <a:pt x="98" y="9377"/>
                    </a:lnTo>
                    <a:cubicBezTo>
                      <a:pt x="-33" y="10262"/>
                      <a:pt x="-33" y="11338"/>
                      <a:pt x="98" y="12223"/>
                    </a:cubicBezTo>
                    <a:lnTo>
                      <a:pt x="364" y="13977"/>
                    </a:lnTo>
                    <a:cubicBezTo>
                      <a:pt x="495" y="14862"/>
                      <a:pt x="742" y="15393"/>
                      <a:pt x="1008" y="15393"/>
                    </a:cubicBezTo>
                    <a:lnTo>
                      <a:pt x="1537" y="15393"/>
                    </a:lnTo>
                    <a:cubicBezTo>
                      <a:pt x="1676" y="15393"/>
                      <a:pt x="1803" y="15245"/>
                      <a:pt x="1919" y="14980"/>
                    </a:cubicBezTo>
                    <a:lnTo>
                      <a:pt x="1919" y="15039"/>
                    </a:lnTo>
                    <a:lnTo>
                      <a:pt x="1980" y="14803"/>
                    </a:lnTo>
                    <a:cubicBezTo>
                      <a:pt x="2034" y="14656"/>
                      <a:pt x="2081" y="14464"/>
                      <a:pt x="2123" y="14257"/>
                    </a:cubicBezTo>
                    <a:lnTo>
                      <a:pt x="2166" y="14095"/>
                    </a:lnTo>
                    <a:cubicBezTo>
                      <a:pt x="2571" y="12547"/>
                      <a:pt x="3118" y="11677"/>
                      <a:pt x="3689" y="11677"/>
                    </a:cubicBezTo>
                    <a:lnTo>
                      <a:pt x="14142" y="11677"/>
                    </a:lnTo>
                    <a:cubicBezTo>
                      <a:pt x="14678" y="11677"/>
                      <a:pt x="15372" y="13668"/>
                      <a:pt x="15747" y="14891"/>
                    </a:cubicBezTo>
                    <a:cubicBezTo>
                      <a:pt x="15885" y="15349"/>
                      <a:pt x="16001" y="15879"/>
                      <a:pt x="16094" y="16484"/>
                    </a:cubicBezTo>
                    <a:lnTo>
                      <a:pt x="16364" y="18268"/>
                    </a:lnTo>
                    <a:cubicBezTo>
                      <a:pt x="16676" y="20332"/>
                      <a:pt x="17251" y="21600"/>
                      <a:pt x="17876" y="21600"/>
                    </a:cubicBezTo>
                    <a:lnTo>
                      <a:pt x="19122" y="21600"/>
                    </a:lnTo>
                    <a:cubicBezTo>
                      <a:pt x="19746" y="21600"/>
                      <a:pt x="20321" y="20332"/>
                      <a:pt x="20634" y="18268"/>
                    </a:cubicBezTo>
                    <a:lnTo>
                      <a:pt x="21255" y="14140"/>
                    </a:lnTo>
                    <a:cubicBezTo>
                      <a:pt x="21567" y="12075"/>
                      <a:pt x="21567" y="9525"/>
                      <a:pt x="21255" y="7460"/>
                    </a:cubicBezTo>
                    <a:close/>
                    <a:moveTo>
                      <a:pt x="1815" y="11205"/>
                    </a:moveTo>
                    <a:lnTo>
                      <a:pt x="1629" y="12429"/>
                    </a:lnTo>
                    <a:cubicBezTo>
                      <a:pt x="1591" y="12680"/>
                      <a:pt x="1521" y="12827"/>
                      <a:pt x="1448" y="12827"/>
                    </a:cubicBezTo>
                    <a:lnTo>
                      <a:pt x="1078" y="12827"/>
                    </a:lnTo>
                    <a:cubicBezTo>
                      <a:pt x="1005" y="12827"/>
                      <a:pt x="935" y="12680"/>
                      <a:pt x="897" y="12429"/>
                    </a:cubicBezTo>
                    <a:lnTo>
                      <a:pt x="711" y="11205"/>
                    </a:lnTo>
                    <a:cubicBezTo>
                      <a:pt x="673" y="10955"/>
                      <a:pt x="673" y="10645"/>
                      <a:pt x="711" y="10409"/>
                    </a:cubicBezTo>
                    <a:lnTo>
                      <a:pt x="897" y="9186"/>
                    </a:lnTo>
                    <a:cubicBezTo>
                      <a:pt x="935" y="8935"/>
                      <a:pt x="1005" y="8787"/>
                      <a:pt x="1078" y="8787"/>
                    </a:cubicBezTo>
                    <a:lnTo>
                      <a:pt x="1448" y="8787"/>
                    </a:lnTo>
                    <a:cubicBezTo>
                      <a:pt x="1521" y="8787"/>
                      <a:pt x="1591" y="8935"/>
                      <a:pt x="1629" y="9186"/>
                    </a:cubicBezTo>
                    <a:lnTo>
                      <a:pt x="1815" y="10409"/>
                    </a:lnTo>
                    <a:cubicBezTo>
                      <a:pt x="1853" y="10645"/>
                      <a:pt x="1853" y="10955"/>
                      <a:pt x="1815" y="11205"/>
                    </a:cubicBezTo>
                    <a:close/>
                    <a:moveTo>
                      <a:pt x="20587" y="12665"/>
                    </a:moveTo>
                    <a:lnTo>
                      <a:pt x="19966" y="16793"/>
                    </a:lnTo>
                    <a:cubicBezTo>
                      <a:pt x="19793" y="17943"/>
                      <a:pt x="19469" y="18651"/>
                      <a:pt x="19122" y="18651"/>
                    </a:cubicBezTo>
                    <a:lnTo>
                      <a:pt x="17876" y="18651"/>
                    </a:lnTo>
                    <a:cubicBezTo>
                      <a:pt x="17529" y="18651"/>
                      <a:pt x="17205" y="17943"/>
                      <a:pt x="17031" y="16793"/>
                    </a:cubicBezTo>
                    <a:lnTo>
                      <a:pt x="16410" y="12665"/>
                    </a:lnTo>
                    <a:cubicBezTo>
                      <a:pt x="16236" y="11515"/>
                      <a:pt x="16236" y="10085"/>
                      <a:pt x="16410" y="8935"/>
                    </a:cubicBezTo>
                    <a:lnTo>
                      <a:pt x="17035" y="4807"/>
                    </a:lnTo>
                    <a:cubicBezTo>
                      <a:pt x="17208" y="3657"/>
                      <a:pt x="17532" y="2949"/>
                      <a:pt x="17880" y="2949"/>
                    </a:cubicBezTo>
                    <a:lnTo>
                      <a:pt x="19125" y="2949"/>
                    </a:lnTo>
                    <a:cubicBezTo>
                      <a:pt x="19473" y="2949"/>
                      <a:pt x="19797" y="3657"/>
                      <a:pt x="19970" y="4807"/>
                    </a:cubicBezTo>
                    <a:lnTo>
                      <a:pt x="20595" y="8935"/>
                    </a:lnTo>
                    <a:cubicBezTo>
                      <a:pt x="20761" y="10085"/>
                      <a:pt x="20761" y="11515"/>
                      <a:pt x="20587" y="12665"/>
                    </a:cubicBezTo>
                    <a:close/>
                  </a:path>
                </a:pathLst>
              </a:custGeom>
              <a:solidFill>
                <a:srgbClr val="06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="" xmlns:a16="http://schemas.microsoft.com/office/drawing/2014/main" id="{9BA9C45A-6559-4640-82C5-C3D511BEB56A}"/>
                  </a:ext>
                </a:extLst>
              </p:cNvPr>
              <p:cNvSpPr/>
              <p:nvPr/>
            </p:nvSpPr>
            <p:spPr>
              <a:xfrm>
                <a:off x="8731388" y="3310282"/>
                <a:ext cx="2355883" cy="61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extrusionOk="0">
                    <a:moveTo>
                      <a:pt x="234" y="14140"/>
                    </a:moveTo>
                    <a:lnTo>
                      <a:pt x="855" y="18268"/>
                    </a:lnTo>
                    <a:cubicBezTo>
                      <a:pt x="1168" y="20332"/>
                      <a:pt x="1743" y="21600"/>
                      <a:pt x="2367" y="21600"/>
                    </a:cubicBezTo>
                    <a:lnTo>
                      <a:pt x="3613" y="21600"/>
                    </a:lnTo>
                    <a:cubicBezTo>
                      <a:pt x="4238" y="21600"/>
                      <a:pt x="4813" y="20332"/>
                      <a:pt x="5125" y="18268"/>
                    </a:cubicBezTo>
                    <a:lnTo>
                      <a:pt x="5638" y="14877"/>
                    </a:lnTo>
                    <a:cubicBezTo>
                      <a:pt x="6043" y="12872"/>
                      <a:pt x="6672" y="11677"/>
                      <a:pt x="7347" y="11677"/>
                    </a:cubicBezTo>
                    <a:lnTo>
                      <a:pt x="17800" y="11677"/>
                    </a:lnTo>
                    <a:cubicBezTo>
                      <a:pt x="18371" y="11677"/>
                      <a:pt x="18922" y="12547"/>
                      <a:pt x="19323" y="14095"/>
                    </a:cubicBezTo>
                    <a:lnTo>
                      <a:pt x="19366" y="14257"/>
                    </a:lnTo>
                    <a:cubicBezTo>
                      <a:pt x="19408" y="14464"/>
                      <a:pt x="19455" y="14641"/>
                      <a:pt x="19509" y="14803"/>
                    </a:cubicBezTo>
                    <a:lnTo>
                      <a:pt x="19570" y="15039"/>
                    </a:lnTo>
                    <a:lnTo>
                      <a:pt x="19570" y="14980"/>
                    </a:lnTo>
                    <a:cubicBezTo>
                      <a:pt x="19682" y="15245"/>
                      <a:pt x="19813" y="15393"/>
                      <a:pt x="19952" y="15393"/>
                    </a:cubicBezTo>
                    <a:lnTo>
                      <a:pt x="20481" y="15393"/>
                    </a:lnTo>
                    <a:cubicBezTo>
                      <a:pt x="20747" y="15393"/>
                      <a:pt x="20990" y="14847"/>
                      <a:pt x="21125" y="13977"/>
                    </a:cubicBezTo>
                    <a:lnTo>
                      <a:pt x="21391" y="12223"/>
                    </a:lnTo>
                    <a:cubicBezTo>
                      <a:pt x="21522" y="11338"/>
                      <a:pt x="21522" y="10262"/>
                      <a:pt x="21391" y="9377"/>
                    </a:cubicBezTo>
                    <a:lnTo>
                      <a:pt x="21125" y="7623"/>
                    </a:lnTo>
                    <a:cubicBezTo>
                      <a:pt x="20994" y="6738"/>
                      <a:pt x="20747" y="6207"/>
                      <a:pt x="20481" y="6207"/>
                    </a:cubicBezTo>
                    <a:lnTo>
                      <a:pt x="19952" y="6207"/>
                    </a:lnTo>
                    <a:cubicBezTo>
                      <a:pt x="19813" y="6207"/>
                      <a:pt x="19686" y="6355"/>
                      <a:pt x="19570" y="6620"/>
                    </a:cubicBezTo>
                    <a:lnTo>
                      <a:pt x="19570" y="6561"/>
                    </a:lnTo>
                    <a:lnTo>
                      <a:pt x="19509" y="6797"/>
                    </a:lnTo>
                    <a:cubicBezTo>
                      <a:pt x="19455" y="6944"/>
                      <a:pt x="19408" y="7136"/>
                      <a:pt x="19366" y="7342"/>
                    </a:cubicBezTo>
                    <a:lnTo>
                      <a:pt x="19323" y="7505"/>
                    </a:lnTo>
                    <a:cubicBezTo>
                      <a:pt x="18918" y="9053"/>
                      <a:pt x="18371" y="9923"/>
                      <a:pt x="17800" y="9923"/>
                    </a:cubicBezTo>
                    <a:lnTo>
                      <a:pt x="7347" y="9923"/>
                    </a:lnTo>
                    <a:cubicBezTo>
                      <a:pt x="6811" y="9923"/>
                      <a:pt x="6117" y="7932"/>
                      <a:pt x="5742" y="6709"/>
                    </a:cubicBezTo>
                    <a:cubicBezTo>
                      <a:pt x="5604" y="6251"/>
                      <a:pt x="5488" y="5721"/>
                      <a:pt x="5395" y="5116"/>
                    </a:cubicBezTo>
                    <a:lnTo>
                      <a:pt x="5125" y="3332"/>
                    </a:lnTo>
                    <a:cubicBezTo>
                      <a:pt x="4813" y="1268"/>
                      <a:pt x="4238" y="0"/>
                      <a:pt x="3613" y="0"/>
                    </a:cubicBezTo>
                    <a:lnTo>
                      <a:pt x="2367" y="0"/>
                    </a:lnTo>
                    <a:cubicBezTo>
                      <a:pt x="1743" y="0"/>
                      <a:pt x="1168" y="1268"/>
                      <a:pt x="855" y="3332"/>
                    </a:cubicBezTo>
                    <a:lnTo>
                      <a:pt x="234" y="7460"/>
                    </a:lnTo>
                    <a:cubicBezTo>
                      <a:pt x="-78" y="9525"/>
                      <a:pt x="-78" y="12075"/>
                      <a:pt x="234" y="14140"/>
                    </a:cubicBezTo>
                    <a:close/>
                    <a:moveTo>
                      <a:pt x="19674" y="10395"/>
                    </a:moveTo>
                    <a:lnTo>
                      <a:pt x="19860" y="9171"/>
                    </a:lnTo>
                    <a:cubicBezTo>
                      <a:pt x="19898" y="8920"/>
                      <a:pt x="19968" y="8773"/>
                      <a:pt x="20041" y="8773"/>
                    </a:cubicBezTo>
                    <a:lnTo>
                      <a:pt x="20411" y="8773"/>
                    </a:lnTo>
                    <a:cubicBezTo>
                      <a:pt x="20484" y="8773"/>
                      <a:pt x="20554" y="8920"/>
                      <a:pt x="20592" y="9171"/>
                    </a:cubicBezTo>
                    <a:lnTo>
                      <a:pt x="20778" y="10395"/>
                    </a:lnTo>
                    <a:cubicBezTo>
                      <a:pt x="20816" y="10645"/>
                      <a:pt x="20816" y="10955"/>
                      <a:pt x="20778" y="11191"/>
                    </a:cubicBezTo>
                    <a:lnTo>
                      <a:pt x="20592" y="12414"/>
                    </a:lnTo>
                    <a:cubicBezTo>
                      <a:pt x="20554" y="12665"/>
                      <a:pt x="20484" y="12813"/>
                      <a:pt x="20411" y="12813"/>
                    </a:cubicBezTo>
                    <a:lnTo>
                      <a:pt x="20041" y="12813"/>
                    </a:lnTo>
                    <a:cubicBezTo>
                      <a:pt x="19968" y="12813"/>
                      <a:pt x="19898" y="12665"/>
                      <a:pt x="19860" y="12414"/>
                    </a:cubicBezTo>
                    <a:lnTo>
                      <a:pt x="19674" y="11191"/>
                    </a:lnTo>
                    <a:cubicBezTo>
                      <a:pt x="19636" y="10955"/>
                      <a:pt x="19636" y="10645"/>
                      <a:pt x="19674" y="10395"/>
                    </a:cubicBezTo>
                    <a:close/>
                    <a:moveTo>
                      <a:pt x="902" y="8935"/>
                    </a:moveTo>
                    <a:lnTo>
                      <a:pt x="1523" y="4807"/>
                    </a:lnTo>
                    <a:cubicBezTo>
                      <a:pt x="1696" y="3657"/>
                      <a:pt x="2020" y="2949"/>
                      <a:pt x="2367" y="2949"/>
                    </a:cubicBezTo>
                    <a:lnTo>
                      <a:pt x="3613" y="2949"/>
                    </a:lnTo>
                    <a:cubicBezTo>
                      <a:pt x="3960" y="2949"/>
                      <a:pt x="4284" y="3657"/>
                      <a:pt x="4458" y="4807"/>
                    </a:cubicBezTo>
                    <a:lnTo>
                      <a:pt x="5079" y="8935"/>
                    </a:lnTo>
                    <a:cubicBezTo>
                      <a:pt x="5253" y="10085"/>
                      <a:pt x="5253" y="11515"/>
                      <a:pt x="5079" y="12665"/>
                    </a:cubicBezTo>
                    <a:lnTo>
                      <a:pt x="4454" y="16793"/>
                    </a:lnTo>
                    <a:cubicBezTo>
                      <a:pt x="4281" y="17943"/>
                      <a:pt x="3957" y="18651"/>
                      <a:pt x="3609" y="18651"/>
                    </a:cubicBezTo>
                    <a:lnTo>
                      <a:pt x="2364" y="18651"/>
                    </a:lnTo>
                    <a:cubicBezTo>
                      <a:pt x="2016" y="18651"/>
                      <a:pt x="1692" y="17943"/>
                      <a:pt x="1519" y="16793"/>
                    </a:cubicBezTo>
                    <a:lnTo>
                      <a:pt x="894" y="12665"/>
                    </a:lnTo>
                    <a:cubicBezTo>
                      <a:pt x="728" y="11515"/>
                      <a:pt x="728" y="10085"/>
                      <a:pt x="902" y="8935"/>
                    </a:cubicBezTo>
                    <a:close/>
                  </a:path>
                </a:pathLst>
              </a:custGeom>
              <a:solidFill>
                <a:srgbClr val="F36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Shape">
                <a:extLst>
                  <a:ext uri="{FF2B5EF4-FFF2-40B4-BE49-F238E27FC236}">
                    <a16:creationId xmlns="" xmlns:a16="http://schemas.microsoft.com/office/drawing/2014/main" id="{B35DB206-ED28-4EF2-A261-A3E01FCD7D60}"/>
                  </a:ext>
                </a:extLst>
              </p:cNvPr>
              <p:cNvSpPr/>
              <p:nvPr/>
            </p:nvSpPr>
            <p:spPr>
              <a:xfrm>
                <a:off x="7462801" y="5805176"/>
                <a:ext cx="2355879" cy="61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extrusionOk="0">
                    <a:moveTo>
                      <a:pt x="21255" y="7460"/>
                    </a:moveTo>
                    <a:lnTo>
                      <a:pt x="20634" y="3332"/>
                    </a:lnTo>
                    <a:cubicBezTo>
                      <a:pt x="20321" y="1268"/>
                      <a:pt x="19746" y="0"/>
                      <a:pt x="19122" y="0"/>
                    </a:cubicBezTo>
                    <a:lnTo>
                      <a:pt x="17876" y="0"/>
                    </a:lnTo>
                    <a:cubicBezTo>
                      <a:pt x="17251" y="0"/>
                      <a:pt x="16676" y="1268"/>
                      <a:pt x="16364" y="3332"/>
                    </a:cubicBezTo>
                    <a:lnTo>
                      <a:pt x="15851" y="6723"/>
                    </a:lnTo>
                    <a:cubicBezTo>
                      <a:pt x="15446" y="8728"/>
                      <a:pt x="14817" y="9923"/>
                      <a:pt x="14142" y="9923"/>
                    </a:cubicBezTo>
                    <a:lnTo>
                      <a:pt x="3689" y="9923"/>
                    </a:lnTo>
                    <a:cubicBezTo>
                      <a:pt x="3118" y="9923"/>
                      <a:pt x="2567" y="9053"/>
                      <a:pt x="2166" y="7505"/>
                    </a:cubicBezTo>
                    <a:lnTo>
                      <a:pt x="2123" y="7343"/>
                    </a:lnTo>
                    <a:cubicBezTo>
                      <a:pt x="2081" y="7136"/>
                      <a:pt x="2034" y="6959"/>
                      <a:pt x="1980" y="6797"/>
                    </a:cubicBezTo>
                    <a:lnTo>
                      <a:pt x="1919" y="6561"/>
                    </a:lnTo>
                    <a:lnTo>
                      <a:pt x="1919" y="6620"/>
                    </a:lnTo>
                    <a:cubicBezTo>
                      <a:pt x="1807" y="6355"/>
                      <a:pt x="1676" y="6207"/>
                      <a:pt x="1537" y="6207"/>
                    </a:cubicBezTo>
                    <a:lnTo>
                      <a:pt x="1008" y="6207"/>
                    </a:lnTo>
                    <a:cubicBezTo>
                      <a:pt x="742" y="6207"/>
                      <a:pt x="499" y="6753"/>
                      <a:pt x="364" y="7623"/>
                    </a:cubicBezTo>
                    <a:lnTo>
                      <a:pt x="98" y="9377"/>
                    </a:lnTo>
                    <a:cubicBezTo>
                      <a:pt x="-33" y="10262"/>
                      <a:pt x="-33" y="11338"/>
                      <a:pt x="98" y="12223"/>
                    </a:cubicBezTo>
                    <a:lnTo>
                      <a:pt x="364" y="13977"/>
                    </a:lnTo>
                    <a:cubicBezTo>
                      <a:pt x="495" y="14862"/>
                      <a:pt x="742" y="15393"/>
                      <a:pt x="1008" y="15393"/>
                    </a:cubicBezTo>
                    <a:lnTo>
                      <a:pt x="1537" y="15393"/>
                    </a:lnTo>
                    <a:cubicBezTo>
                      <a:pt x="1676" y="15393"/>
                      <a:pt x="1803" y="15245"/>
                      <a:pt x="1919" y="14980"/>
                    </a:cubicBezTo>
                    <a:lnTo>
                      <a:pt x="1919" y="15039"/>
                    </a:lnTo>
                    <a:lnTo>
                      <a:pt x="1980" y="14803"/>
                    </a:lnTo>
                    <a:cubicBezTo>
                      <a:pt x="2034" y="14656"/>
                      <a:pt x="2081" y="14464"/>
                      <a:pt x="2123" y="14257"/>
                    </a:cubicBezTo>
                    <a:lnTo>
                      <a:pt x="2166" y="14095"/>
                    </a:lnTo>
                    <a:cubicBezTo>
                      <a:pt x="2571" y="12547"/>
                      <a:pt x="3118" y="11677"/>
                      <a:pt x="3689" y="11677"/>
                    </a:cubicBezTo>
                    <a:lnTo>
                      <a:pt x="14142" y="11677"/>
                    </a:lnTo>
                    <a:cubicBezTo>
                      <a:pt x="14678" y="11677"/>
                      <a:pt x="15372" y="13668"/>
                      <a:pt x="15747" y="14891"/>
                    </a:cubicBezTo>
                    <a:cubicBezTo>
                      <a:pt x="15885" y="15349"/>
                      <a:pt x="16001" y="15879"/>
                      <a:pt x="16094" y="16484"/>
                    </a:cubicBezTo>
                    <a:lnTo>
                      <a:pt x="16364" y="18268"/>
                    </a:lnTo>
                    <a:cubicBezTo>
                      <a:pt x="16676" y="20332"/>
                      <a:pt x="17251" y="21600"/>
                      <a:pt x="17876" y="21600"/>
                    </a:cubicBezTo>
                    <a:lnTo>
                      <a:pt x="19122" y="21600"/>
                    </a:lnTo>
                    <a:cubicBezTo>
                      <a:pt x="19746" y="21600"/>
                      <a:pt x="20321" y="20332"/>
                      <a:pt x="20634" y="18268"/>
                    </a:cubicBezTo>
                    <a:lnTo>
                      <a:pt x="21255" y="14140"/>
                    </a:lnTo>
                    <a:cubicBezTo>
                      <a:pt x="21567" y="12075"/>
                      <a:pt x="21567" y="9525"/>
                      <a:pt x="21255" y="7460"/>
                    </a:cubicBezTo>
                    <a:close/>
                    <a:moveTo>
                      <a:pt x="1815" y="11205"/>
                    </a:moveTo>
                    <a:lnTo>
                      <a:pt x="1629" y="12429"/>
                    </a:lnTo>
                    <a:cubicBezTo>
                      <a:pt x="1591" y="12680"/>
                      <a:pt x="1521" y="12827"/>
                      <a:pt x="1448" y="12827"/>
                    </a:cubicBezTo>
                    <a:lnTo>
                      <a:pt x="1078" y="12827"/>
                    </a:lnTo>
                    <a:cubicBezTo>
                      <a:pt x="1005" y="12827"/>
                      <a:pt x="935" y="12680"/>
                      <a:pt x="897" y="12429"/>
                    </a:cubicBezTo>
                    <a:lnTo>
                      <a:pt x="711" y="11205"/>
                    </a:lnTo>
                    <a:cubicBezTo>
                      <a:pt x="673" y="10955"/>
                      <a:pt x="673" y="10645"/>
                      <a:pt x="711" y="10409"/>
                    </a:cubicBezTo>
                    <a:lnTo>
                      <a:pt x="897" y="9186"/>
                    </a:lnTo>
                    <a:cubicBezTo>
                      <a:pt x="935" y="8935"/>
                      <a:pt x="1005" y="8787"/>
                      <a:pt x="1078" y="8787"/>
                    </a:cubicBezTo>
                    <a:lnTo>
                      <a:pt x="1448" y="8787"/>
                    </a:lnTo>
                    <a:cubicBezTo>
                      <a:pt x="1521" y="8787"/>
                      <a:pt x="1591" y="8935"/>
                      <a:pt x="1629" y="9186"/>
                    </a:cubicBezTo>
                    <a:lnTo>
                      <a:pt x="1815" y="10409"/>
                    </a:lnTo>
                    <a:cubicBezTo>
                      <a:pt x="1853" y="10645"/>
                      <a:pt x="1853" y="10955"/>
                      <a:pt x="1815" y="11205"/>
                    </a:cubicBezTo>
                    <a:close/>
                    <a:moveTo>
                      <a:pt x="20587" y="12665"/>
                    </a:moveTo>
                    <a:lnTo>
                      <a:pt x="19966" y="16793"/>
                    </a:lnTo>
                    <a:cubicBezTo>
                      <a:pt x="19793" y="17943"/>
                      <a:pt x="19469" y="18651"/>
                      <a:pt x="19122" y="18651"/>
                    </a:cubicBezTo>
                    <a:lnTo>
                      <a:pt x="17876" y="18651"/>
                    </a:lnTo>
                    <a:cubicBezTo>
                      <a:pt x="17529" y="18651"/>
                      <a:pt x="17205" y="17943"/>
                      <a:pt x="17031" y="16793"/>
                    </a:cubicBezTo>
                    <a:lnTo>
                      <a:pt x="16410" y="12665"/>
                    </a:lnTo>
                    <a:cubicBezTo>
                      <a:pt x="16236" y="11515"/>
                      <a:pt x="16236" y="10085"/>
                      <a:pt x="16410" y="8935"/>
                    </a:cubicBezTo>
                    <a:lnTo>
                      <a:pt x="17035" y="4807"/>
                    </a:lnTo>
                    <a:cubicBezTo>
                      <a:pt x="17208" y="3657"/>
                      <a:pt x="17532" y="2949"/>
                      <a:pt x="17880" y="2949"/>
                    </a:cubicBezTo>
                    <a:lnTo>
                      <a:pt x="19125" y="2949"/>
                    </a:lnTo>
                    <a:cubicBezTo>
                      <a:pt x="19473" y="2949"/>
                      <a:pt x="19797" y="3657"/>
                      <a:pt x="19970" y="4807"/>
                    </a:cubicBezTo>
                    <a:lnTo>
                      <a:pt x="20595" y="8935"/>
                    </a:lnTo>
                    <a:cubicBezTo>
                      <a:pt x="20761" y="10085"/>
                      <a:pt x="20761" y="11515"/>
                      <a:pt x="20587" y="12665"/>
                    </a:cubicBezTo>
                    <a:close/>
                  </a:path>
                </a:pathLst>
              </a:custGeom>
              <a:solidFill>
                <a:srgbClr val="0D9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="" xmlns:a16="http://schemas.microsoft.com/office/drawing/2014/main" id="{AFA7D99D-1370-48C0-BEEE-A9A1DF0E7F64}"/>
                  </a:ext>
                </a:extLst>
              </p:cNvPr>
              <p:cNvSpPr/>
              <p:nvPr/>
            </p:nvSpPr>
            <p:spPr>
              <a:xfrm>
                <a:off x="8731388" y="4959449"/>
                <a:ext cx="2355883" cy="61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extrusionOk="0">
                    <a:moveTo>
                      <a:pt x="234" y="14140"/>
                    </a:moveTo>
                    <a:lnTo>
                      <a:pt x="855" y="18268"/>
                    </a:lnTo>
                    <a:cubicBezTo>
                      <a:pt x="1168" y="20332"/>
                      <a:pt x="1743" y="21600"/>
                      <a:pt x="2367" y="21600"/>
                    </a:cubicBezTo>
                    <a:lnTo>
                      <a:pt x="3613" y="21600"/>
                    </a:lnTo>
                    <a:cubicBezTo>
                      <a:pt x="4238" y="21600"/>
                      <a:pt x="4813" y="20332"/>
                      <a:pt x="5125" y="18268"/>
                    </a:cubicBezTo>
                    <a:lnTo>
                      <a:pt x="5638" y="14877"/>
                    </a:lnTo>
                    <a:cubicBezTo>
                      <a:pt x="6043" y="12872"/>
                      <a:pt x="6672" y="11677"/>
                      <a:pt x="7347" y="11677"/>
                    </a:cubicBezTo>
                    <a:lnTo>
                      <a:pt x="17800" y="11677"/>
                    </a:lnTo>
                    <a:cubicBezTo>
                      <a:pt x="18371" y="11677"/>
                      <a:pt x="18922" y="12547"/>
                      <a:pt x="19323" y="14095"/>
                    </a:cubicBezTo>
                    <a:lnTo>
                      <a:pt x="19366" y="14257"/>
                    </a:lnTo>
                    <a:cubicBezTo>
                      <a:pt x="19408" y="14464"/>
                      <a:pt x="19455" y="14641"/>
                      <a:pt x="19509" y="14803"/>
                    </a:cubicBezTo>
                    <a:lnTo>
                      <a:pt x="19570" y="15039"/>
                    </a:lnTo>
                    <a:lnTo>
                      <a:pt x="19570" y="14980"/>
                    </a:lnTo>
                    <a:cubicBezTo>
                      <a:pt x="19682" y="15245"/>
                      <a:pt x="19813" y="15393"/>
                      <a:pt x="19952" y="15393"/>
                    </a:cubicBezTo>
                    <a:lnTo>
                      <a:pt x="20481" y="15393"/>
                    </a:lnTo>
                    <a:cubicBezTo>
                      <a:pt x="20747" y="15393"/>
                      <a:pt x="20990" y="14847"/>
                      <a:pt x="21125" y="13977"/>
                    </a:cubicBezTo>
                    <a:lnTo>
                      <a:pt x="21391" y="12223"/>
                    </a:lnTo>
                    <a:cubicBezTo>
                      <a:pt x="21522" y="11338"/>
                      <a:pt x="21522" y="10262"/>
                      <a:pt x="21391" y="9377"/>
                    </a:cubicBezTo>
                    <a:lnTo>
                      <a:pt x="21125" y="7623"/>
                    </a:lnTo>
                    <a:cubicBezTo>
                      <a:pt x="20994" y="6738"/>
                      <a:pt x="20747" y="6207"/>
                      <a:pt x="20481" y="6207"/>
                    </a:cubicBezTo>
                    <a:lnTo>
                      <a:pt x="19952" y="6207"/>
                    </a:lnTo>
                    <a:cubicBezTo>
                      <a:pt x="19813" y="6207"/>
                      <a:pt x="19686" y="6355"/>
                      <a:pt x="19570" y="6620"/>
                    </a:cubicBezTo>
                    <a:lnTo>
                      <a:pt x="19570" y="6561"/>
                    </a:lnTo>
                    <a:lnTo>
                      <a:pt x="19509" y="6797"/>
                    </a:lnTo>
                    <a:cubicBezTo>
                      <a:pt x="19455" y="6944"/>
                      <a:pt x="19408" y="7136"/>
                      <a:pt x="19366" y="7342"/>
                    </a:cubicBezTo>
                    <a:lnTo>
                      <a:pt x="19323" y="7505"/>
                    </a:lnTo>
                    <a:cubicBezTo>
                      <a:pt x="18918" y="9053"/>
                      <a:pt x="18371" y="9923"/>
                      <a:pt x="17800" y="9923"/>
                    </a:cubicBezTo>
                    <a:lnTo>
                      <a:pt x="7347" y="9923"/>
                    </a:lnTo>
                    <a:cubicBezTo>
                      <a:pt x="6811" y="9923"/>
                      <a:pt x="6117" y="7932"/>
                      <a:pt x="5742" y="6709"/>
                    </a:cubicBezTo>
                    <a:cubicBezTo>
                      <a:pt x="5604" y="6251"/>
                      <a:pt x="5488" y="5721"/>
                      <a:pt x="5395" y="5116"/>
                    </a:cubicBezTo>
                    <a:lnTo>
                      <a:pt x="5125" y="3332"/>
                    </a:lnTo>
                    <a:cubicBezTo>
                      <a:pt x="4813" y="1268"/>
                      <a:pt x="4238" y="0"/>
                      <a:pt x="3613" y="0"/>
                    </a:cubicBezTo>
                    <a:lnTo>
                      <a:pt x="2367" y="0"/>
                    </a:lnTo>
                    <a:cubicBezTo>
                      <a:pt x="1743" y="0"/>
                      <a:pt x="1168" y="1268"/>
                      <a:pt x="855" y="3332"/>
                    </a:cubicBezTo>
                    <a:lnTo>
                      <a:pt x="234" y="7460"/>
                    </a:lnTo>
                    <a:cubicBezTo>
                      <a:pt x="-78" y="9525"/>
                      <a:pt x="-78" y="12075"/>
                      <a:pt x="234" y="14140"/>
                    </a:cubicBezTo>
                    <a:close/>
                    <a:moveTo>
                      <a:pt x="19674" y="10395"/>
                    </a:moveTo>
                    <a:lnTo>
                      <a:pt x="19860" y="9171"/>
                    </a:lnTo>
                    <a:cubicBezTo>
                      <a:pt x="19898" y="8920"/>
                      <a:pt x="19968" y="8773"/>
                      <a:pt x="20041" y="8773"/>
                    </a:cubicBezTo>
                    <a:lnTo>
                      <a:pt x="20411" y="8773"/>
                    </a:lnTo>
                    <a:cubicBezTo>
                      <a:pt x="20484" y="8773"/>
                      <a:pt x="20554" y="8920"/>
                      <a:pt x="20592" y="9171"/>
                    </a:cubicBezTo>
                    <a:lnTo>
                      <a:pt x="20778" y="10395"/>
                    </a:lnTo>
                    <a:cubicBezTo>
                      <a:pt x="20816" y="10645"/>
                      <a:pt x="20816" y="10955"/>
                      <a:pt x="20778" y="11191"/>
                    </a:cubicBezTo>
                    <a:lnTo>
                      <a:pt x="20592" y="12414"/>
                    </a:lnTo>
                    <a:cubicBezTo>
                      <a:pt x="20554" y="12665"/>
                      <a:pt x="20484" y="12813"/>
                      <a:pt x="20411" y="12813"/>
                    </a:cubicBezTo>
                    <a:lnTo>
                      <a:pt x="20041" y="12813"/>
                    </a:lnTo>
                    <a:cubicBezTo>
                      <a:pt x="19968" y="12813"/>
                      <a:pt x="19898" y="12665"/>
                      <a:pt x="19860" y="12414"/>
                    </a:cubicBezTo>
                    <a:lnTo>
                      <a:pt x="19674" y="11191"/>
                    </a:lnTo>
                    <a:cubicBezTo>
                      <a:pt x="19636" y="10955"/>
                      <a:pt x="19636" y="10645"/>
                      <a:pt x="19674" y="10395"/>
                    </a:cubicBezTo>
                    <a:close/>
                    <a:moveTo>
                      <a:pt x="902" y="8935"/>
                    </a:moveTo>
                    <a:lnTo>
                      <a:pt x="1523" y="4807"/>
                    </a:lnTo>
                    <a:cubicBezTo>
                      <a:pt x="1696" y="3656"/>
                      <a:pt x="2020" y="2949"/>
                      <a:pt x="2367" y="2949"/>
                    </a:cubicBezTo>
                    <a:lnTo>
                      <a:pt x="3613" y="2949"/>
                    </a:lnTo>
                    <a:cubicBezTo>
                      <a:pt x="3960" y="2949"/>
                      <a:pt x="4284" y="3656"/>
                      <a:pt x="4458" y="4807"/>
                    </a:cubicBezTo>
                    <a:lnTo>
                      <a:pt x="5079" y="8935"/>
                    </a:lnTo>
                    <a:cubicBezTo>
                      <a:pt x="5253" y="10085"/>
                      <a:pt x="5253" y="11515"/>
                      <a:pt x="5079" y="12665"/>
                    </a:cubicBezTo>
                    <a:lnTo>
                      <a:pt x="4454" y="16793"/>
                    </a:lnTo>
                    <a:cubicBezTo>
                      <a:pt x="4281" y="17943"/>
                      <a:pt x="3957" y="18651"/>
                      <a:pt x="3609" y="18651"/>
                    </a:cubicBezTo>
                    <a:lnTo>
                      <a:pt x="2364" y="18651"/>
                    </a:lnTo>
                    <a:cubicBezTo>
                      <a:pt x="2016" y="18651"/>
                      <a:pt x="1692" y="17943"/>
                      <a:pt x="1519" y="16793"/>
                    </a:cubicBezTo>
                    <a:lnTo>
                      <a:pt x="894" y="12665"/>
                    </a:lnTo>
                    <a:cubicBezTo>
                      <a:pt x="728" y="11515"/>
                      <a:pt x="728" y="10085"/>
                      <a:pt x="902" y="8935"/>
                    </a:cubicBez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E634580-1277-4DF5-A9A5-D5EBDC7B9452}"/>
                  </a:ext>
                </a:extLst>
              </p:cNvPr>
              <p:cNvSpPr txBox="1"/>
              <p:nvPr/>
            </p:nvSpPr>
            <p:spPr>
              <a:xfrm>
                <a:off x="8766840" y="1678641"/>
                <a:ext cx="577556" cy="48867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400" b="1" kern="0" dirty="0">
                    <a:solidFill>
                      <a:prstClr val="black"/>
                    </a:solidFill>
                  </a:rPr>
                  <a:t>01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D882A6E6-9EBD-4AD6-8329-39D9DBA76BAE}"/>
                  </a:ext>
                </a:extLst>
              </p:cNvPr>
              <p:cNvSpPr txBox="1"/>
              <p:nvPr/>
            </p:nvSpPr>
            <p:spPr>
              <a:xfrm>
                <a:off x="9201374" y="2517030"/>
                <a:ext cx="577556" cy="48867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400" b="1" kern="0">
                    <a:solidFill>
                      <a:prstClr val="black"/>
                    </a:solidFill>
                  </a:rPr>
                  <a:t>02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6A744A16-3787-4797-820A-60ED61210CB6}"/>
                  </a:ext>
                </a:extLst>
              </p:cNvPr>
              <p:cNvSpPr txBox="1"/>
              <p:nvPr/>
            </p:nvSpPr>
            <p:spPr>
              <a:xfrm>
                <a:off x="8766840" y="3375698"/>
                <a:ext cx="577556" cy="48867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400" b="1" kern="0">
                    <a:solidFill>
                      <a:prstClr val="black"/>
                    </a:solidFill>
                  </a:rPr>
                  <a:t>03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913B3777-EB21-472E-9FD2-8959D270EB37}"/>
                  </a:ext>
                </a:extLst>
              </p:cNvPr>
              <p:cNvSpPr txBox="1"/>
              <p:nvPr/>
            </p:nvSpPr>
            <p:spPr>
              <a:xfrm>
                <a:off x="9201374" y="4193809"/>
                <a:ext cx="577556" cy="48867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400" b="1" kern="0">
                    <a:solidFill>
                      <a:prstClr val="black"/>
                    </a:solidFill>
                  </a:rPr>
                  <a:t>04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0711B6BD-821D-44B4-9B78-34DCC7B1B97A}"/>
                  </a:ext>
                </a:extLst>
              </p:cNvPr>
              <p:cNvSpPr txBox="1"/>
              <p:nvPr/>
            </p:nvSpPr>
            <p:spPr>
              <a:xfrm>
                <a:off x="8766840" y="5032200"/>
                <a:ext cx="577556" cy="48867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400" b="1" kern="0">
                    <a:solidFill>
                      <a:prstClr val="black"/>
                    </a:solidFill>
                  </a:rPr>
                  <a:t>05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01A1ACB2-09D3-4403-9907-BD1F5F5262D6}"/>
                  </a:ext>
                </a:extLst>
              </p:cNvPr>
              <p:cNvSpPr txBox="1"/>
              <p:nvPr/>
            </p:nvSpPr>
            <p:spPr>
              <a:xfrm>
                <a:off x="9201374" y="5870593"/>
                <a:ext cx="577556" cy="48867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400" b="1" kern="0">
                    <a:solidFill>
                      <a:prstClr val="black"/>
                    </a:solidFill>
                  </a:rPr>
                  <a:t>06</a:t>
                </a: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6842846" y="1298806"/>
              <a:ext cx="2091948" cy="259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Ketidakpastian</a:t>
              </a:r>
              <a:r>
                <a:rPr lang="en-US" sz="1600" dirty="0"/>
                <a:t> </a:t>
              </a:r>
              <a:r>
                <a:rPr lang="en-US" sz="1600" dirty="0" err="1"/>
                <a:t>perang</a:t>
              </a:r>
              <a:r>
                <a:rPr lang="en-US" sz="1600" dirty="0"/>
                <a:t> </a:t>
              </a:r>
              <a:r>
                <a:rPr lang="en-US" sz="1600" dirty="0" err="1"/>
                <a:t>dagang</a:t>
              </a:r>
              <a:endParaRPr lang="en-US" sz="16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76717" y="1934165"/>
              <a:ext cx="522874" cy="259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Brexit</a:t>
              </a:r>
              <a:endParaRPr lang="en-US" sz="1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89015" y="2119983"/>
              <a:ext cx="2214131" cy="82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/>
                <a:t>Perlambatan</a:t>
              </a:r>
              <a:r>
                <a:rPr lang="en-US" sz="1600" dirty="0"/>
                <a:t> </a:t>
              </a:r>
              <a:r>
                <a:rPr lang="en-US" sz="1600" dirty="0" err="1"/>
                <a:t>beberapa</a:t>
              </a:r>
              <a:r>
                <a:rPr lang="en-US" sz="1600" dirty="0"/>
                <a:t> </a:t>
              </a:r>
              <a:r>
                <a:rPr lang="en-US" sz="1600" dirty="0" err="1"/>
                <a:t>negara</a:t>
              </a:r>
              <a:r>
                <a:rPr lang="en-US" sz="1600" dirty="0"/>
                <a:t> </a:t>
              </a:r>
              <a:r>
                <a:rPr lang="en-US" sz="1600" dirty="0" err="1"/>
                <a:t>berkembang</a:t>
              </a:r>
              <a:r>
                <a:rPr lang="en-US" sz="1600" dirty="0"/>
                <a:t> </a:t>
              </a:r>
              <a:r>
                <a:rPr lang="en-US" sz="1600" dirty="0" err="1"/>
                <a:t>besar</a:t>
              </a:r>
              <a:r>
                <a:rPr lang="en-US" sz="1600" dirty="0"/>
                <a:t> </a:t>
              </a:r>
              <a:r>
                <a:rPr lang="en-US" sz="1600" dirty="0" err="1"/>
                <a:t>seperti</a:t>
              </a:r>
              <a:r>
                <a:rPr lang="en-US" sz="1600" dirty="0"/>
                <a:t> India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Tiongkok</a:t>
              </a:r>
              <a:endParaRPr lang="en-US" sz="1600" dirty="0"/>
            </a:p>
            <a:p>
              <a:r>
                <a:rPr lang="en-US" sz="1600" dirty="0"/>
                <a:t>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30277" y="3143212"/>
              <a:ext cx="790872" cy="259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Pemilu</a:t>
              </a:r>
              <a:r>
                <a:rPr lang="en-US" sz="1600" dirty="0"/>
                <a:t> AS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79977" y="3360955"/>
              <a:ext cx="2265089" cy="637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/>
                <a:t>Peningkatan</a:t>
              </a:r>
              <a:r>
                <a:rPr lang="en-US" sz="1600" dirty="0"/>
                <a:t> </a:t>
              </a:r>
              <a:r>
                <a:rPr lang="en-US" sz="1600" dirty="0" err="1"/>
                <a:t>utang</a:t>
              </a:r>
              <a:r>
                <a:rPr lang="en-US" sz="1600" dirty="0"/>
                <a:t> yang </a:t>
              </a:r>
              <a:r>
                <a:rPr lang="en-US" sz="1600" dirty="0" err="1"/>
                <a:t>memberi</a:t>
              </a:r>
              <a:r>
                <a:rPr lang="en-US" sz="1600" dirty="0"/>
                <a:t> </a:t>
              </a:r>
              <a:r>
                <a:rPr lang="en-US" sz="1600" dirty="0" err="1"/>
                <a:t>risiko</a:t>
              </a:r>
              <a:r>
                <a:rPr lang="en-US" sz="1600" dirty="0"/>
                <a:t> </a:t>
              </a:r>
              <a:r>
                <a:rPr lang="en-US" sz="1600" dirty="0" err="1"/>
                <a:t>pada</a:t>
              </a:r>
              <a:r>
                <a:rPr lang="en-US" sz="1600" dirty="0"/>
                <a:t> </a:t>
              </a:r>
              <a:r>
                <a:rPr lang="en-US" sz="1600" dirty="0" err="1"/>
                <a:t>stabilitas</a:t>
              </a:r>
              <a:r>
                <a:rPr lang="en-US" sz="1600" dirty="0"/>
                <a:t> </a:t>
              </a:r>
              <a:r>
                <a:rPr lang="en-US" sz="1600" dirty="0" err="1"/>
                <a:t>sistem</a:t>
              </a:r>
              <a:r>
                <a:rPr lang="en-US" sz="1600" dirty="0"/>
                <a:t> </a:t>
              </a:r>
              <a:r>
                <a:rPr lang="en-US" sz="1600" dirty="0" err="1"/>
                <a:t>keuangan</a:t>
              </a:r>
              <a:endParaRPr lang="en-US" sz="16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79284" y="807994"/>
              <a:ext cx="4108468" cy="259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Beberapa</a:t>
              </a: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Risiko</a:t>
              </a: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yang </a:t>
              </a:r>
              <a:r>
                <a:rPr lang="en-US" sz="1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Dapat</a:t>
              </a: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Mempengaruhi</a:t>
              </a: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Outlook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78845" y="6173093"/>
            <a:ext cx="3161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/>
              <a:t>Sumber</a:t>
            </a:r>
            <a:r>
              <a:rPr lang="en-US" sz="900" i="1" dirty="0"/>
              <a:t>: WEO </a:t>
            </a:r>
            <a:r>
              <a:rPr lang="en-US" sz="900" i="1" dirty="0" err="1"/>
              <a:t>Oktober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28644810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59833"/>
            <a:ext cx="12045042" cy="64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8031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43213" y="1624013"/>
            <a:ext cx="9305925" cy="1225550"/>
            <a:chOff x="3763333" y="1624745"/>
            <a:chExt cx="8123476" cy="1068924"/>
          </a:xfrm>
        </p:grpSpPr>
        <p:pic>
          <p:nvPicPr>
            <p:cNvPr id="25630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86"/>
            <a:stretch>
              <a:fillRect/>
            </a:stretch>
          </p:blipFill>
          <p:spPr bwMode="auto">
            <a:xfrm>
              <a:off x="3878145" y="1663869"/>
              <a:ext cx="705657" cy="49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1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73" b="-1485"/>
            <a:stretch>
              <a:fillRect/>
            </a:stretch>
          </p:blipFill>
          <p:spPr bwMode="auto">
            <a:xfrm>
              <a:off x="3763333" y="2261576"/>
              <a:ext cx="935281" cy="38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2" name="Picture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998"/>
            <a:stretch>
              <a:fillRect/>
            </a:stretch>
          </p:blipFill>
          <p:spPr bwMode="auto">
            <a:xfrm>
              <a:off x="5045544" y="1673787"/>
              <a:ext cx="449308" cy="48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3" name="Picture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70"/>
            <a:stretch>
              <a:fillRect/>
            </a:stretch>
          </p:blipFill>
          <p:spPr bwMode="auto">
            <a:xfrm>
              <a:off x="5956595" y="1624745"/>
              <a:ext cx="709240" cy="530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4" name="Picture 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934"/>
            <a:stretch>
              <a:fillRect/>
            </a:stretch>
          </p:blipFill>
          <p:spPr bwMode="auto">
            <a:xfrm>
              <a:off x="10995391" y="1687835"/>
              <a:ext cx="811954" cy="467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5" name="Picture 9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27"/>
            <a:stretch>
              <a:fillRect/>
            </a:stretch>
          </p:blipFill>
          <p:spPr bwMode="auto">
            <a:xfrm>
              <a:off x="9603768" y="1658466"/>
              <a:ext cx="929879" cy="496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6" name="Picture 9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349"/>
            <a:stretch>
              <a:fillRect/>
            </a:stretch>
          </p:blipFill>
          <p:spPr bwMode="auto">
            <a:xfrm>
              <a:off x="8280276" y="1646479"/>
              <a:ext cx="861750" cy="50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7" name="Picture 10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94"/>
            <a:stretch>
              <a:fillRect/>
            </a:stretch>
          </p:blipFill>
          <p:spPr bwMode="auto">
            <a:xfrm>
              <a:off x="7127578" y="1670182"/>
              <a:ext cx="690955" cy="484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8" name="Picture 10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16" r="4573" b="-3139"/>
            <a:stretch>
              <a:fillRect/>
            </a:stretch>
          </p:blipFill>
          <p:spPr bwMode="auto">
            <a:xfrm>
              <a:off x="5110923" y="2261576"/>
              <a:ext cx="514844" cy="4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9" name="Picture 1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127" b="-606"/>
            <a:stretch>
              <a:fillRect/>
            </a:stretch>
          </p:blipFill>
          <p:spPr bwMode="auto">
            <a:xfrm>
              <a:off x="6038077" y="2261576"/>
              <a:ext cx="709240" cy="37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0" name="Picture 1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59" b="-554"/>
            <a:stretch>
              <a:fillRect/>
            </a:stretch>
          </p:blipFill>
          <p:spPr bwMode="auto">
            <a:xfrm>
              <a:off x="7159626" y="2261576"/>
              <a:ext cx="727743" cy="37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1" name="Picture 1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71" b="-4292"/>
            <a:stretch>
              <a:fillRect/>
            </a:stretch>
          </p:blipFill>
          <p:spPr bwMode="auto">
            <a:xfrm>
              <a:off x="8299679" y="2261576"/>
              <a:ext cx="861750" cy="38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2" name="Picture 1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75" b="-780"/>
            <a:stretch>
              <a:fillRect/>
            </a:stretch>
          </p:blipFill>
          <p:spPr bwMode="auto">
            <a:xfrm>
              <a:off x="9573737" y="2261576"/>
              <a:ext cx="929879" cy="38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3" name="Picture 1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73" b="-668"/>
            <a:stretch>
              <a:fillRect/>
            </a:stretch>
          </p:blipFill>
          <p:spPr bwMode="auto">
            <a:xfrm>
              <a:off x="10915928" y="2261576"/>
              <a:ext cx="970881" cy="35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3" name="Rectangle 138"/>
          <p:cNvSpPr>
            <a:spLocks noChangeArrowheads="1"/>
          </p:cNvSpPr>
          <p:nvPr/>
        </p:nvSpPr>
        <p:spPr bwMode="auto">
          <a:xfrm>
            <a:off x="3035300" y="2863850"/>
            <a:ext cx="911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5,</a:t>
            </a:r>
            <a:r>
              <a:rPr lang="id-ID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altLang="en-US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4" name="Rectangle 139"/>
          <p:cNvSpPr>
            <a:spLocks noChangeArrowheads="1"/>
          </p:cNvSpPr>
          <p:nvPr/>
        </p:nvSpPr>
        <p:spPr bwMode="auto">
          <a:xfrm>
            <a:off x="4386263" y="2863850"/>
            <a:ext cx="1239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3,</a:t>
            </a:r>
            <a:r>
              <a:rPr lang="id-ID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en-US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5" name="Rectangle 140"/>
          <p:cNvSpPr>
            <a:spLocks noChangeArrowheads="1"/>
          </p:cNvSpPr>
          <p:nvPr/>
        </p:nvSpPr>
        <p:spPr bwMode="auto">
          <a:xfrm>
            <a:off x="5402263" y="2894013"/>
            <a:ext cx="1490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id-ID" altLang="en-US" sz="2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en-US" sz="2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id-ID" altLang="en-US" sz="2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en-US" sz="2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00</a:t>
            </a:r>
          </a:p>
        </p:txBody>
      </p:sp>
      <p:sp>
        <p:nvSpPr>
          <p:cNvPr id="25606" name="Rectangle 141"/>
          <p:cNvSpPr>
            <a:spLocks noChangeArrowheads="1"/>
          </p:cNvSpPr>
          <p:nvPr/>
        </p:nvSpPr>
        <p:spPr bwMode="auto">
          <a:xfrm>
            <a:off x="6808788" y="2860675"/>
            <a:ext cx="1239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5,</a:t>
            </a:r>
            <a:r>
              <a:rPr lang="id-ID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altLang="en-US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7" name="Rectangle 142"/>
          <p:cNvSpPr>
            <a:spLocks noChangeArrowheads="1"/>
          </p:cNvSpPr>
          <p:nvPr/>
        </p:nvSpPr>
        <p:spPr bwMode="auto">
          <a:xfrm>
            <a:off x="8294688" y="2894013"/>
            <a:ext cx="73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5608" name="Rectangle 143"/>
          <p:cNvSpPr>
            <a:spLocks noChangeArrowheads="1"/>
          </p:cNvSpPr>
          <p:nvPr/>
        </p:nvSpPr>
        <p:spPr bwMode="auto">
          <a:xfrm>
            <a:off x="9620250" y="2890838"/>
            <a:ext cx="1239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55</a:t>
            </a:r>
          </a:p>
        </p:txBody>
      </p:sp>
      <p:sp>
        <p:nvSpPr>
          <p:cNvPr id="25609" name="Rectangle 144"/>
          <p:cNvSpPr>
            <a:spLocks noChangeArrowheads="1"/>
          </p:cNvSpPr>
          <p:nvPr/>
        </p:nvSpPr>
        <p:spPr bwMode="auto">
          <a:xfrm>
            <a:off x="10972800" y="2894013"/>
            <a:ext cx="1239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id-ID" altLang="en-US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.191</a:t>
            </a:r>
            <a:endParaRPr lang="en-US" altLang="en-US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911475" y="4043363"/>
            <a:ext cx="9529763" cy="1163637"/>
            <a:chOff x="3717718" y="4141936"/>
            <a:chExt cx="8723606" cy="1064577"/>
          </a:xfrm>
        </p:grpSpPr>
        <p:sp>
          <p:nvSpPr>
            <p:cNvPr id="25622" name="TextBox 146"/>
            <p:cNvSpPr txBox="1">
              <a:spLocks noChangeArrowheads="1"/>
            </p:cNvSpPr>
            <p:nvPr/>
          </p:nvSpPr>
          <p:spPr bwMode="auto">
            <a:xfrm>
              <a:off x="3717718" y="4610252"/>
              <a:ext cx="1797228" cy="31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400">
                  <a:latin typeface="Tahoma" panose="020B0604030504040204" pitchFamily="34" charset="0"/>
                  <a:cs typeface="Tahoma" panose="020B0604030504040204" pitchFamily="34" charset="0"/>
                </a:rPr>
                <a:t>Pengangguran (%)</a:t>
              </a:r>
            </a:p>
          </p:txBody>
        </p:sp>
        <p:sp>
          <p:nvSpPr>
            <p:cNvPr id="25623" name="TextBox 147"/>
            <p:cNvSpPr txBox="1">
              <a:spLocks noChangeArrowheads="1"/>
            </p:cNvSpPr>
            <p:nvPr/>
          </p:nvSpPr>
          <p:spPr bwMode="auto">
            <a:xfrm>
              <a:off x="5834936" y="4608495"/>
              <a:ext cx="1797228" cy="31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400">
                  <a:latin typeface="Tahoma" panose="020B0604030504040204" pitchFamily="34" charset="0"/>
                  <a:cs typeface="Tahoma" panose="020B0604030504040204" pitchFamily="34" charset="0"/>
                </a:rPr>
                <a:t>Kemiskinan (%)</a:t>
              </a:r>
            </a:p>
          </p:txBody>
        </p:sp>
        <p:sp>
          <p:nvSpPr>
            <p:cNvPr id="25624" name="TextBox 148"/>
            <p:cNvSpPr txBox="1">
              <a:spLocks noChangeArrowheads="1"/>
            </p:cNvSpPr>
            <p:nvPr/>
          </p:nvSpPr>
          <p:spPr bwMode="auto">
            <a:xfrm>
              <a:off x="7953289" y="4644981"/>
              <a:ext cx="1797228" cy="31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400">
                  <a:latin typeface="Tahoma" panose="020B0604030504040204" pitchFamily="34" charset="0"/>
                  <a:cs typeface="Tahoma" panose="020B0604030504040204" pitchFamily="34" charset="0"/>
                </a:rPr>
                <a:t>Gini Rasio (indeks)</a:t>
              </a:r>
            </a:p>
          </p:txBody>
        </p:sp>
        <p:sp>
          <p:nvSpPr>
            <p:cNvPr id="25625" name="TextBox 149"/>
            <p:cNvSpPr txBox="1">
              <a:spLocks noChangeArrowheads="1"/>
            </p:cNvSpPr>
            <p:nvPr/>
          </p:nvSpPr>
          <p:spPr bwMode="auto">
            <a:xfrm>
              <a:off x="10115925" y="4669550"/>
              <a:ext cx="2325399" cy="53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400">
                  <a:latin typeface="Tahoma" panose="020B0604030504040204" pitchFamily="34" charset="0"/>
                  <a:cs typeface="Tahoma" panose="020B0604030504040204" pitchFamily="34" charset="0"/>
                </a:rPr>
                <a:t>Indeks Pembangunan Manusia</a:t>
              </a:r>
            </a:p>
          </p:txBody>
        </p: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843" y="4184022"/>
              <a:ext cx="435826" cy="435826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902" y="4204570"/>
              <a:ext cx="394728" cy="394728"/>
            </a:xfrm>
            <a:prstGeom prst="rect">
              <a:avLst/>
            </a:prstGeom>
          </p:spPr>
        </p:pic>
        <p:pic>
          <p:nvPicPr>
            <p:cNvPr id="25628" name="Picture 1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4932" y="4274152"/>
              <a:ext cx="353943" cy="35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9" name="object 65"/>
            <p:cNvSpPr>
              <a:spLocks noChangeArrowheads="1"/>
            </p:cNvSpPr>
            <p:nvPr/>
          </p:nvSpPr>
          <p:spPr bwMode="auto">
            <a:xfrm>
              <a:off x="10785405" y="4141936"/>
              <a:ext cx="221879" cy="519996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25611" name="Rectangle 161"/>
          <p:cNvSpPr>
            <a:spLocks noChangeArrowheads="1"/>
          </p:cNvSpPr>
          <p:nvPr/>
        </p:nvSpPr>
        <p:spPr bwMode="auto">
          <a:xfrm>
            <a:off x="2970213" y="5100638"/>
            <a:ext cx="1719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4,8 – 5,</a:t>
            </a:r>
            <a:r>
              <a:rPr lang="id-ID" altLang="en-US" sz="2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altLang="en-US" sz="24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12" name="Rectangle 162"/>
          <p:cNvSpPr>
            <a:spLocks noChangeArrowheads="1"/>
          </p:cNvSpPr>
          <p:nvPr/>
        </p:nvSpPr>
        <p:spPr bwMode="auto">
          <a:xfrm>
            <a:off x="5284788" y="5106988"/>
            <a:ext cx="160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8,5 – 9,0</a:t>
            </a:r>
          </a:p>
        </p:txBody>
      </p:sp>
      <p:sp>
        <p:nvSpPr>
          <p:cNvPr id="25613" name="Rectangle 163"/>
          <p:cNvSpPr>
            <a:spLocks noChangeArrowheads="1"/>
          </p:cNvSpPr>
          <p:nvPr/>
        </p:nvSpPr>
        <p:spPr bwMode="auto">
          <a:xfrm>
            <a:off x="7488238" y="5100638"/>
            <a:ext cx="250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0,375 – 0,380</a:t>
            </a:r>
          </a:p>
        </p:txBody>
      </p:sp>
      <p:sp>
        <p:nvSpPr>
          <p:cNvPr id="25614" name="Rectangle 164"/>
          <p:cNvSpPr>
            <a:spLocks noChangeArrowheads="1"/>
          </p:cNvSpPr>
          <p:nvPr/>
        </p:nvSpPr>
        <p:spPr bwMode="auto">
          <a:xfrm>
            <a:off x="10306050" y="5089525"/>
            <a:ext cx="1138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72,51</a:t>
            </a:r>
          </a:p>
        </p:txBody>
      </p:sp>
      <p:sp>
        <p:nvSpPr>
          <p:cNvPr id="25615" name="Rectangle 165"/>
          <p:cNvSpPr>
            <a:spLocks noChangeArrowheads="1"/>
          </p:cNvSpPr>
          <p:nvPr/>
        </p:nvSpPr>
        <p:spPr bwMode="auto">
          <a:xfrm>
            <a:off x="223838" y="1766888"/>
            <a:ext cx="2894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 b="1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Indikator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2400" b="1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Ekonomi Makro </a:t>
            </a:r>
            <a:endParaRPr lang="id-ID" altLang="id-ID" sz="2400"/>
          </a:p>
        </p:txBody>
      </p:sp>
      <p:sp>
        <p:nvSpPr>
          <p:cNvPr id="25616" name="Rectangle 166"/>
          <p:cNvSpPr>
            <a:spLocks noChangeArrowheads="1"/>
          </p:cNvSpPr>
          <p:nvPr/>
        </p:nvSpPr>
        <p:spPr bwMode="auto">
          <a:xfrm>
            <a:off x="244475" y="4216400"/>
            <a:ext cx="2894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 b="1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Target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 b="1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Pembangunan</a:t>
            </a:r>
            <a:endParaRPr lang="id-ID" altLang="id-ID" sz="2400"/>
          </a:p>
        </p:txBody>
      </p:sp>
      <p:sp>
        <p:nvSpPr>
          <p:cNvPr id="169" name="Title 1"/>
          <p:cNvSpPr txBox="1">
            <a:spLocks/>
          </p:cNvSpPr>
          <p:nvPr/>
        </p:nvSpPr>
        <p:spPr bwMode="auto">
          <a:xfrm>
            <a:off x="274638" y="-190500"/>
            <a:ext cx="106410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Indikator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 Makro dan Pembangunan Tahun 2020</a:t>
            </a:r>
          </a:p>
        </p:txBody>
      </p:sp>
      <p:sp>
        <p:nvSpPr>
          <p:cNvPr id="25618" name="Rectangle 35"/>
          <p:cNvSpPr>
            <a:spLocks noChangeArrowheads="1"/>
          </p:cNvSpPr>
          <p:nvPr/>
        </p:nvSpPr>
        <p:spPr bwMode="auto">
          <a:xfrm>
            <a:off x="295275" y="563563"/>
            <a:ext cx="955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id-ID" altLang="en-US" sz="18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memperhatikan perkembangan perekonomian dan prospek serta risiko ke depan</a:t>
            </a:r>
          </a:p>
        </p:txBody>
      </p:sp>
      <p:sp>
        <p:nvSpPr>
          <p:cNvPr id="25619" name="TextBox 36"/>
          <p:cNvSpPr txBox="1">
            <a:spLocks noChangeArrowheads="1"/>
          </p:cNvSpPr>
          <p:nvPr/>
        </p:nvSpPr>
        <p:spPr bwMode="auto">
          <a:xfrm>
            <a:off x="244475" y="2478088"/>
            <a:ext cx="24955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Segoe UI" panose="020B0502040204020203" pitchFamily="34" charset="0"/>
                <a:cs typeface="Segoe UI" panose="020B0502040204020203" pitchFamily="34" charset="0"/>
              </a:rPr>
              <a:t>Terdapat perubahan pada harga dan </a:t>
            </a:r>
            <a:r>
              <a:rPr lang="en-US" altLang="en-US" sz="1200" i="1">
                <a:latin typeface="Segoe UI" panose="020B0502040204020203" pitchFamily="34" charset="0"/>
                <a:cs typeface="Segoe UI" panose="020B0502040204020203" pitchFamily="34" charset="0"/>
              </a:rPr>
              <a:t>lifting</a:t>
            </a:r>
            <a:r>
              <a:rPr lang="en-US" altLang="en-US" sz="1200">
                <a:latin typeface="Segoe UI" panose="020B0502040204020203" pitchFamily="34" charset="0"/>
                <a:cs typeface="Segoe UI" panose="020B0502040204020203" pitchFamily="34" charset="0"/>
              </a:rPr>
              <a:t> minyak </a:t>
            </a:r>
            <a:r>
              <a:rPr lang="id-ID" altLang="en-US" sz="1200">
                <a:latin typeface="Segoe UI" panose="020B0502040204020203" pitchFamily="34" charset="0"/>
                <a:cs typeface="Segoe UI" panose="020B0502040204020203" pitchFamily="34" charset="0"/>
              </a:rPr>
              <a:t>dengan mempertimbangan harga minyak dunia dan prospek </a:t>
            </a:r>
            <a:r>
              <a:rPr lang="id-ID" altLang="en-US" sz="1200" i="1">
                <a:latin typeface="Segoe UI" panose="020B0502040204020203" pitchFamily="34" charset="0"/>
                <a:cs typeface="Segoe UI" panose="020B0502040204020203" pitchFamily="34" charset="0"/>
              </a:rPr>
              <a:t>lifting </a:t>
            </a:r>
            <a:r>
              <a:rPr lang="id-ID" altLang="en-US" sz="1200">
                <a:latin typeface="Segoe UI" panose="020B0502040204020203" pitchFamily="34" charset="0"/>
                <a:cs typeface="Segoe UI" panose="020B0502040204020203" pitchFamily="34" charset="0"/>
              </a:rPr>
              <a:t>minyak  ke depan</a:t>
            </a:r>
            <a:endParaRPr lang="en-US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620" name="TextBox 169"/>
          <p:cNvSpPr txBox="1">
            <a:spLocks noChangeArrowheads="1"/>
          </p:cNvSpPr>
          <p:nvPr/>
        </p:nvSpPr>
        <p:spPr bwMode="auto">
          <a:xfrm>
            <a:off x="274638" y="4926013"/>
            <a:ext cx="2493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200">
                <a:latin typeface="Segoe UI" panose="020B0502040204020203" pitchFamily="34" charset="0"/>
                <a:cs typeface="Segoe UI" panose="020B0502040204020203" pitchFamily="34" charset="0"/>
              </a:rPr>
              <a:t>Upaya meningkatkan kesejahteraan a.l ditunjukkan dengan kesepakatan untuk menurunkan target tingkat pengangguran di dalam </a:t>
            </a:r>
            <a:r>
              <a:rPr lang="en-US" altLang="en-US" sz="1200">
                <a:latin typeface="Segoe UI" panose="020B0502040204020203" pitchFamily="34" charset="0"/>
                <a:cs typeface="Segoe UI" panose="020B0502040204020203" pitchFamily="34" charset="0"/>
              </a:rPr>
              <a:t>APBN 2020</a:t>
            </a:r>
          </a:p>
        </p:txBody>
      </p:sp>
      <p:sp>
        <p:nvSpPr>
          <p:cNvPr id="2562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374686" y="6343824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2171CFD-16FF-4FF3-B1AA-72E2DC2556A3}" type="slidenum">
              <a:rPr lang="en-US" altLang="en-US" sz="1400" smtClean="0">
                <a:solidFill>
                  <a:srgbClr val="0070C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587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85738" y="836613"/>
            <a:ext cx="40909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1F4E7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Postur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1F4E7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APBN 2020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5738" y="2625725"/>
            <a:ext cx="3617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1F4E7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diarahkan </a:t>
            </a:r>
            <a:r>
              <a:rPr lang="id-ID" altLang="en-US" sz="2000" b="1">
                <a:solidFill>
                  <a:srgbClr val="1F4E7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untuk mendukung pencapaian sasaran pembangunan namun tetap mampu adaptif menghadapi risiko perekonomian </a:t>
            </a:r>
          </a:p>
        </p:txBody>
      </p:sp>
      <p:sp>
        <p:nvSpPr>
          <p:cNvPr id="27652" name="Slide Number Placeholder 27"/>
          <p:cNvSpPr>
            <a:spLocks noGrp="1"/>
          </p:cNvSpPr>
          <p:nvPr>
            <p:ph type="sldNum" sz="quarter" idx="12"/>
          </p:nvPr>
        </p:nvSpPr>
        <p:spPr bwMode="auto">
          <a:xfrm>
            <a:off x="9133114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4913C02-43F2-4951-9D5E-374D43484BBF}" type="slidenum">
              <a:rPr lang="en-US" altLang="en-US" sz="2000" smtClean="0">
                <a:solidFill>
                  <a:srgbClr val="0070C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000" dirty="0">
              <a:solidFill>
                <a:srgbClr val="0070C0"/>
              </a:solidFill>
            </a:endParaRPr>
          </a:p>
        </p:txBody>
      </p:sp>
      <p:pic>
        <p:nvPicPr>
          <p:cNvPr id="27653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1238250"/>
            <a:ext cx="809148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9269413" y="5626894"/>
            <a:ext cx="2546350" cy="8016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D" sz="2800" b="1" dirty="0">
                <a:solidFill>
                  <a:srgbClr val="DF3D2B"/>
                </a:solidFill>
              </a:rPr>
              <a:t>1,76% </a:t>
            </a:r>
            <a:r>
              <a:rPr lang="en-ID" sz="2800" b="1" dirty="0" err="1">
                <a:solidFill>
                  <a:srgbClr val="DF3D2B"/>
                </a:solidFill>
              </a:rPr>
              <a:t>thd</a:t>
            </a:r>
            <a:r>
              <a:rPr lang="en-ID" sz="2800" b="1" dirty="0">
                <a:solidFill>
                  <a:srgbClr val="DF3D2B"/>
                </a:solidFill>
              </a:rPr>
              <a:t> PDB</a:t>
            </a:r>
          </a:p>
          <a:p>
            <a:pPr>
              <a:defRPr/>
            </a:pPr>
            <a:r>
              <a:rPr lang="en-ID" sz="1400" b="1" dirty="0">
                <a:solidFill>
                  <a:schemeClr val="bg2">
                    <a:lumMod val="25000"/>
                  </a:schemeClr>
                </a:solidFill>
              </a:rPr>
              <a:t>(2015: 2,59% </a:t>
            </a:r>
            <a:r>
              <a:rPr lang="en-ID" sz="1400" b="1" dirty="0" err="1">
                <a:solidFill>
                  <a:schemeClr val="bg2">
                    <a:lumMod val="25000"/>
                  </a:schemeClr>
                </a:solidFill>
              </a:rPr>
              <a:t>thd</a:t>
            </a:r>
            <a:r>
              <a:rPr lang="en-ID" sz="1400" b="1" dirty="0">
                <a:solidFill>
                  <a:schemeClr val="bg2">
                    <a:lumMod val="25000"/>
                  </a:schemeClr>
                </a:solidFill>
              </a:rPr>
              <a:t> PDB)</a:t>
            </a:r>
            <a:r>
              <a:rPr lang="en-ID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15165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9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2E3820CA-E95A-5E40-979F-E2B5F79F3BF1}" type="slidenum">
              <a:rPr lang="en-US" sz="2400">
                <a:latin typeface="Century Gothic" panose="020B0502020202020204" pitchFamily="34" charset="0"/>
              </a:rPr>
              <a:pPr/>
              <a:t>8</a:t>
            </a:fld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768887"/>
            <a:ext cx="12186747" cy="17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944" y="2756925"/>
            <a:ext cx="9985109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latin typeface="Century Gothic" panose="020B0502020202020204" pitchFamily="34" charset="0"/>
              </a:rPr>
              <a:t>Pembangunan SDM </a:t>
            </a:r>
            <a:endParaRPr lang="en-US" sz="4267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4267" b="1" dirty="0" err="1" smtClean="0">
                <a:latin typeface="Century Gothic" panose="020B0502020202020204" pitchFamily="34" charset="0"/>
              </a:rPr>
              <a:t>dalam</a:t>
            </a:r>
            <a:r>
              <a:rPr lang="en-US" sz="4267" b="1" dirty="0" smtClean="0">
                <a:latin typeface="Century Gothic" panose="020B0502020202020204" pitchFamily="34" charset="0"/>
              </a:rPr>
              <a:t> </a:t>
            </a:r>
            <a:r>
              <a:rPr lang="en-US" sz="4267" b="1" dirty="0">
                <a:latin typeface="Century Gothic" panose="020B0502020202020204" pitchFamily="34" charset="0"/>
              </a:rPr>
              <a:t>APBN 2020 </a:t>
            </a:r>
          </a:p>
        </p:txBody>
      </p:sp>
    </p:spTree>
    <p:extLst>
      <p:ext uri="{BB962C8B-B14F-4D97-AF65-F5344CB8AC3E}">
        <p14:creationId xmlns:p14="http://schemas.microsoft.com/office/powerpoint/2010/main" val="295145980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E058ED0-FECE-46B8-B41F-4C00D53C3B9F}"/>
              </a:ext>
            </a:extLst>
          </p:cNvPr>
          <p:cNvSpPr/>
          <p:nvPr/>
        </p:nvSpPr>
        <p:spPr>
          <a:xfrm>
            <a:off x="382586" y="709613"/>
            <a:ext cx="3879851" cy="29702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Google Shape;1675;p12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076325"/>
            <a:ext cx="40417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6" name="Google Shape;1676;p125"/>
          <p:cNvSpPr txBox="1">
            <a:spLocks noChangeArrowheads="1"/>
          </p:cNvSpPr>
          <p:nvPr/>
        </p:nvSpPr>
        <p:spPr bwMode="auto">
          <a:xfrm>
            <a:off x="5307013" y="1754188"/>
            <a:ext cx="2008187" cy="1362075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A61C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 PROGRAM KERJA PRIORITAS</a:t>
            </a:r>
          </a:p>
        </p:txBody>
      </p:sp>
      <p:sp>
        <p:nvSpPr>
          <p:cNvPr id="22532" name="Google Shape;1677;p125"/>
          <p:cNvSpPr txBox="1">
            <a:spLocks noChangeArrowheads="1"/>
          </p:cNvSpPr>
          <p:nvPr/>
        </p:nvSpPr>
        <p:spPr bwMode="auto">
          <a:xfrm>
            <a:off x="1162050" y="747713"/>
            <a:ext cx="31781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Pembangunan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Sumber</a:t>
            </a:r>
            <a:r>
              <a:rPr lang="en-US" altLang="en-US" sz="2400" b="1" dirty="0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Daya</a:t>
            </a:r>
            <a:r>
              <a:rPr lang="en-US" altLang="en-US" sz="2400" b="1" dirty="0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Manusia</a:t>
            </a:r>
            <a:endParaRPr lang="en-US" altLang="en-US" sz="2400" b="1" dirty="0">
              <a:solidFill>
                <a:srgbClr val="235099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3" name="Google Shape;1678;p125"/>
          <p:cNvSpPr txBox="1">
            <a:spLocks noChangeArrowheads="1"/>
          </p:cNvSpPr>
          <p:nvPr/>
        </p:nvSpPr>
        <p:spPr bwMode="auto">
          <a:xfrm>
            <a:off x="1176338" y="3751263"/>
            <a:ext cx="3086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Pembangunan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Infrastruktur</a:t>
            </a:r>
          </a:p>
        </p:txBody>
      </p:sp>
      <p:sp>
        <p:nvSpPr>
          <p:cNvPr id="22534" name="Google Shape;1679;p125"/>
          <p:cNvSpPr txBox="1">
            <a:spLocks noChangeArrowheads="1"/>
          </p:cNvSpPr>
          <p:nvPr/>
        </p:nvSpPr>
        <p:spPr bwMode="auto">
          <a:xfrm>
            <a:off x="5057775" y="4141788"/>
            <a:ext cx="338296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Penyederhanaan segala bentuk kendala regulasi</a:t>
            </a:r>
          </a:p>
        </p:txBody>
      </p:sp>
      <p:sp>
        <p:nvSpPr>
          <p:cNvPr id="22535" name="Google Shape;1680;p125"/>
          <p:cNvSpPr txBox="1">
            <a:spLocks noChangeArrowheads="1"/>
          </p:cNvSpPr>
          <p:nvPr/>
        </p:nvSpPr>
        <p:spPr bwMode="auto">
          <a:xfrm>
            <a:off x="9504363" y="3360738"/>
            <a:ext cx="23780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Penyederhanaan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Birokrasi </a:t>
            </a:r>
          </a:p>
        </p:txBody>
      </p:sp>
      <p:sp>
        <p:nvSpPr>
          <p:cNvPr id="22536" name="Google Shape;1681;p125"/>
          <p:cNvSpPr txBox="1">
            <a:spLocks noChangeArrowheads="1"/>
          </p:cNvSpPr>
          <p:nvPr/>
        </p:nvSpPr>
        <p:spPr bwMode="auto">
          <a:xfrm>
            <a:off x="8910638" y="815975"/>
            <a:ext cx="2520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Transformasi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35099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Ekonomi</a:t>
            </a:r>
          </a:p>
        </p:txBody>
      </p:sp>
      <p:sp>
        <p:nvSpPr>
          <p:cNvPr id="22537" name="Google Shape;1682;p125"/>
          <p:cNvSpPr txBox="1">
            <a:spLocks noChangeArrowheads="1"/>
          </p:cNvSpPr>
          <p:nvPr/>
        </p:nvSpPr>
        <p:spPr bwMode="auto">
          <a:xfrm>
            <a:off x="496888" y="1492250"/>
            <a:ext cx="36655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marL="358775" indent="-323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Pembangunan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sumber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daya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manusia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akan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menjadi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menjadi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prioritas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utama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untuk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merespons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bonus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demografi</a:t>
            </a:r>
            <a:endParaRPr lang="en-US" altLang="en-US" sz="1300" dirty="0">
              <a:solidFill>
                <a:srgbClr val="434343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Menciptakan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generasi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pekerja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keras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yang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dinamis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menguasai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ilmu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pengetahuan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dan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teknologi</a:t>
            </a:r>
            <a:endParaRPr lang="en-US" altLang="en-US" sz="1300" dirty="0">
              <a:solidFill>
                <a:srgbClr val="434343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Perlu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adanya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endowment fund yang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besar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untuk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manajemen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SDM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Optimalisasi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kerja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sama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dengan</a:t>
            </a:r>
            <a:r>
              <a:rPr lang="en-US" altLang="en-US" sz="13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industri</a:t>
            </a:r>
            <a:endParaRPr lang="en-US" altLang="en-US" sz="1300" dirty="0">
              <a:solidFill>
                <a:srgbClr val="434343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8" name="Google Shape;1683;p125"/>
          <p:cNvSpPr txBox="1">
            <a:spLocks noChangeArrowheads="1"/>
          </p:cNvSpPr>
          <p:nvPr/>
        </p:nvSpPr>
        <p:spPr bwMode="auto">
          <a:xfrm>
            <a:off x="146050" y="4519613"/>
            <a:ext cx="37417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marL="358775" indent="-338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Pembangunan infrastruktur akan terus dilanjutkan untuk mendukung aktivitas masyarakat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Termasuk pembangunan infrastruktur untuk mendukung pengembangan perekonomian dan kemudahan aksesibilitas.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434343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9" name="Google Shape;1684;p125"/>
          <p:cNvSpPr txBox="1">
            <a:spLocks noChangeArrowheads="1"/>
          </p:cNvSpPr>
          <p:nvPr/>
        </p:nvSpPr>
        <p:spPr bwMode="auto">
          <a:xfrm>
            <a:off x="4502150" y="4826000"/>
            <a:ext cx="3740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marL="239713" indent="-2397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Presiden Jokowi akan mengajak DPR untuk menerbitkan 2 undang-undang besar, yaitu: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Wingdings" panose="05000000000000000000" pitchFamily="2" charset="2"/>
              <a:buChar char="Ø"/>
            </a:pPr>
            <a:r>
              <a:rPr lang="en-US" altLang="en-US" sz="130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UU Cipta Lapangan Kerja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Wingdings" panose="05000000000000000000" pitchFamily="2" charset="2"/>
              <a:buChar char="Ø"/>
            </a:pPr>
            <a:r>
              <a:rPr lang="en-US" altLang="en-US" sz="130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UU Pemberdayaan UMKM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UU tersebut akan merevisi Undang-Undang yang dinilai menghambat tercapainya lapangan kerja dan UMKM</a:t>
            </a:r>
          </a:p>
        </p:txBody>
      </p:sp>
      <p:sp>
        <p:nvSpPr>
          <p:cNvPr id="22540" name="Google Shape;1685;p125"/>
          <p:cNvSpPr txBox="1">
            <a:spLocks noChangeArrowheads="1"/>
          </p:cNvSpPr>
          <p:nvPr/>
        </p:nvSpPr>
        <p:spPr bwMode="auto">
          <a:xfrm>
            <a:off x="8982075" y="4000500"/>
            <a:ext cx="25828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marL="239713" indent="-2397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Pemotong birokrasi yang panjang dan penyederhanaan eselonisasi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Membuat eselon menjadi dua level saja, yaitu tingkat fungsional yang menghargai kompetensi dan keahlian.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434343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41" name="Google Shape;1686;p125"/>
          <p:cNvSpPr txBox="1">
            <a:spLocks noChangeArrowheads="1"/>
          </p:cNvSpPr>
          <p:nvPr/>
        </p:nvSpPr>
        <p:spPr bwMode="auto">
          <a:xfrm>
            <a:off x="8291513" y="1522413"/>
            <a:ext cx="33829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marL="239713" indent="-2397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34343"/>
              </a:buClr>
              <a:buSzPts val="1000"/>
              <a:buFont typeface="Calibri" panose="020F0502020204030204" pitchFamily="34" charset="0"/>
              <a:buChar char="●"/>
            </a:pPr>
            <a:r>
              <a:rPr lang="en-US" altLang="en-US" sz="130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Transformasi dari ketergantungan sumber daya alam ke daya saing manufaktur dan jasa modern yang mempunyai nilai tambah tinggi bagi kemakmuran bagsa.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434343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87" name="Google Shape;1687;p125"/>
          <p:cNvSpPr txBox="1"/>
          <p:nvPr/>
        </p:nvSpPr>
        <p:spPr>
          <a:xfrm>
            <a:off x="0" y="13"/>
            <a:ext cx="12192000" cy="595600"/>
          </a:xfrm>
          <a:prstGeom prst="rect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000000">
                <a:alpha val="75000"/>
              </a:srgbClr>
            </a:outerShdw>
          </a:effectLst>
        </p:spPr>
        <p:txBody>
          <a:bodyPr lIns="121900" tIns="121900" rIns="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defRPr/>
            </a:pPr>
            <a:r>
              <a:rPr lang="en-US" altLang="en-US" sz="2400" b="1" dirty="0" err="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Arahan</a:t>
            </a:r>
            <a:r>
              <a:rPr lang="en-US" altLang="en-US" sz="2400" b="1" dirty="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Presiden</a:t>
            </a:r>
            <a:r>
              <a:rPr lang="en-US" altLang="en-US" sz="2400" b="1" dirty="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pada </a:t>
            </a:r>
            <a:r>
              <a:rPr lang="en-US" altLang="en-US" sz="2400" b="1" dirty="0" err="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Pelantikan</a:t>
            </a:r>
            <a:r>
              <a:rPr lang="en-US" altLang="en-US" sz="2400" b="1" dirty="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Tanggal</a:t>
            </a:r>
            <a:r>
              <a:rPr lang="en-US" altLang="en-US" sz="2400" b="1" dirty="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20 </a:t>
            </a:r>
            <a:r>
              <a:rPr lang="en-US" altLang="en-US" sz="2400" b="1" dirty="0" err="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Oktober</a:t>
            </a:r>
            <a:r>
              <a:rPr lang="en-US" altLang="en-US" sz="2400" b="1" dirty="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2019</a:t>
            </a:r>
            <a:endParaRPr lang="en-US" altLang="en-US" sz="2400" dirty="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2545" name="Google Shape;1688;p12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4111625"/>
            <a:ext cx="855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Google Shape;1689;p125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741738"/>
            <a:ext cx="769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Google Shape;1690;p125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763588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Google Shape;1691;p125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70275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Google Shape;1692;p125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863600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104085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9CA730-6648-4473-B1A6-63A2191DBAD4}" type="slidenum">
              <a:rPr lang="en-US" altLang="en-US" sz="2000" smtClean="0">
                <a:solidFill>
                  <a:srgbClr val="0070C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3175</Words>
  <Application>Microsoft Office PowerPoint</Application>
  <PresentationFormat>Widescreen</PresentationFormat>
  <Paragraphs>694</Paragraphs>
  <Slides>37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62" baseType="lpstr">
      <vt:lpstr>Arial Unicode MS</vt:lpstr>
      <vt:lpstr>맑은 고딕</vt:lpstr>
      <vt:lpstr>Arial</vt:lpstr>
      <vt:lpstr>Arial Black</vt:lpstr>
      <vt:lpstr>AvenirNext LT Pro MediumCn</vt:lpstr>
      <vt:lpstr>Batang</vt:lpstr>
      <vt:lpstr>Berlin Sans FB Demi</vt:lpstr>
      <vt:lpstr>Calibri</vt:lpstr>
      <vt:lpstr>Calibri Light</vt:lpstr>
      <vt:lpstr>Californian FB</vt:lpstr>
      <vt:lpstr>Cambria</vt:lpstr>
      <vt:lpstr>Century Gothic</vt:lpstr>
      <vt:lpstr>Futura Medium</vt:lpstr>
      <vt:lpstr>Segoe UI</vt:lpstr>
      <vt:lpstr>Tahoma</vt:lpstr>
      <vt:lpstr>Tw Cen MT</vt:lpstr>
      <vt:lpstr>Tw Cen MT Condensed</vt:lpstr>
      <vt:lpstr>Verdana</vt:lpstr>
      <vt:lpstr>Wingdings</vt:lpstr>
      <vt:lpstr>Wingdings 3</vt:lpstr>
      <vt:lpstr>Office Theme</vt:lpstr>
      <vt:lpstr>Integral</vt:lpstr>
      <vt:lpstr>Contents Slide Master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PAGU KEMENDIKBUD PER UNIT ESELON I  TA 2020</vt:lpstr>
      <vt:lpstr>PAGU DITJEN PENDIDIKAN TINGGI DAN UNIVERSITAS SRIWIJAYA 2020</vt:lpstr>
      <vt:lpstr>PAGU DAN REALISASI ANGGARAN UNIVERSITAS SRIWIJAYA 2016 -2020</vt:lpstr>
      <vt:lpstr>PAGU DAN REALISASI PER SUMBER DANA UNIVERSITAS SRIWIJAYA 2018 - 2020</vt:lpstr>
      <vt:lpstr>PERBANDINGAN PAGU UNIVERSITAS SRIWIJAYA DENGAN 2 PTN LAINNYA</vt:lpstr>
      <vt:lpstr>KINERJA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Nararia Sanggrama Wijaya</dc:creator>
  <cp:lastModifiedBy>, Mulyadih</cp:lastModifiedBy>
  <cp:revision>60</cp:revision>
  <cp:lastPrinted>2020-01-31T01:13:38Z</cp:lastPrinted>
  <dcterms:created xsi:type="dcterms:W3CDTF">2020-01-29T04:42:23Z</dcterms:created>
  <dcterms:modified xsi:type="dcterms:W3CDTF">2020-01-31T08:48:40Z</dcterms:modified>
</cp:coreProperties>
</file>