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638" r:id="rId3"/>
    <p:sldId id="300" r:id="rId4"/>
    <p:sldId id="301" r:id="rId5"/>
    <p:sldId id="330" r:id="rId6"/>
    <p:sldId id="331" r:id="rId7"/>
    <p:sldId id="354" r:id="rId8"/>
    <p:sldId id="356" r:id="rId9"/>
    <p:sldId id="332" r:id="rId10"/>
    <p:sldId id="2521" r:id="rId11"/>
    <p:sldId id="2522" r:id="rId12"/>
    <p:sldId id="2523" r:id="rId13"/>
    <p:sldId id="2524" r:id="rId14"/>
    <p:sldId id="327" r:id="rId15"/>
    <p:sldId id="294" r:id="rId16"/>
    <p:sldId id="293" r:id="rId17"/>
    <p:sldId id="2525" r:id="rId18"/>
    <p:sldId id="2526" r:id="rId19"/>
    <p:sldId id="2527" r:id="rId20"/>
    <p:sldId id="660" r:id="rId21"/>
    <p:sldId id="662" r:id="rId22"/>
    <p:sldId id="663" r:id="rId23"/>
    <p:sldId id="664" r:id="rId24"/>
    <p:sldId id="665" r:id="rId25"/>
    <p:sldId id="666" r:id="rId26"/>
    <p:sldId id="667" r:id="rId27"/>
    <p:sldId id="668" r:id="rId28"/>
    <p:sldId id="669" r:id="rId29"/>
    <p:sldId id="670" r:id="rId30"/>
    <p:sldId id="671" r:id="rId31"/>
    <p:sldId id="672" r:id="rId32"/>
    <p:sldId id="673" r:id="rId33"/>
    <p:sldId id="674" r:id="rId34"/>
    <p:sldId id="675" r:id="rId35"/>
    <p:sldId id="259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1F485-E730-4224-B447-C5C59C92F5B5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9EB3C-003A-4385-A2D1-1EC854A41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99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C393A21B-8DAF-42D0-9369-DDE7D74C3C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C9FA491F-5383-44AC-8AC9-377957761B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d-ID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1709489-27E7-4E63-B3A2-3F4B814158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3A03DE-FC1C-4EED-82AB-38B41A17123C}" type="slidenum">
              <a:rPr lang="id-ID" altLang="id-ID" smtClean="0"/>
              <a:pPr>
                <a:spcBef>
                  <a:spcPct val="0"/>
                </a:spcBef>
              </a:pPr>
              <a:t>1</a:t>
            </a:fld>
            <a:endParaRPr lang="id-ID" alt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85BF290-974F-4B0C-8B9B-37AC24F620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5C43ED1A-8769-478B-850B-11D70484B2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D3555CA9-FE0D-4613-91EE-FD9D09AC35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8825" indent="-292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8400" indent="-2333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333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03438" indent="-2333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0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178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75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32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3E80346-9A7F-4405-B9F8-D64F7571F30F}" type="slidenum">
              <a:rPr lang="id-ID" altLang="en-US" smtClean="0">
                <a:latin typeface="Calibri" panose="020F0502020204030204" pitchFamily="34" charset="0"/>
              </a:rPr>
              <a:pPr/>
              <a:t>2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de7457949_0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3de7457949_0_1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0855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BBBFC-A669-4474-801D-7FE54B7D9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1EE95-B47B-49C4-928D-0BA972316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3D92D-B027-40A1-ABE8-A0691B174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DA3E-A080-495C-83EF-CCCC13B9333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6A3EF-E2EF-4469-890F-76EEB85D8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C8BEF-802B-41D4-8208-CC42F180B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1D8B-9346-46A4-852C-BC0B514D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6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81589-6E86-4170-97EA-95E637071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31459-44FB-4BD3-9285-772ADE5EE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7FB8B-E9E6-44B8-A1FD-87423C120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DA3E-A080-495C-83EF-CCCC13B9333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744D2-67C4-4DCE-BF7A-596152E44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E8B45-47FC-4B24-9A69-90ECB4AAE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1D8B-9346-46A4-852C-BC0B514D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2B21B0-4E87-46E6-8C20-2E4A0BBCA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65D1BB-4968-4EC4-98A3-7B501C41C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35AD6-FD17-450D-942E-341456D92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DA3E-A080-495C-83EF-CCCC13B9333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65C7B-AEE3-4B24-A236-91E682D87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02B8B-DC4E-447F-A31A-0C70A3199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1D8B-9346-46A4-852C-BC0B514D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7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18B7B-2CE8-4BA1-8C3A-0D69E224A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FCBB5-79F6-4014-87A6-9BE83C39B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5F223-CAA9-4DC1-95EB-31AD29D13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DA3E-A080-495C-83EF-CCCC13B9333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701FC-3596-4781-837B-1C54B8F36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F42DA-120B-48A3-A73F-84B46E62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1D8B-9346-46A4-852C-BC0B514D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9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9B1D2-283F-4D0A-960B-D7847C7BF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19ECC-3927-4467-85D7-AC54471A2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74F24-B492-4181-A9E7-1EEBB79D5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DA3E-A080-495C-83EF-CCCC13B9333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6415A-04EE-4446-943E-3FBD02A18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C1611-11D4-4D07-9005-A6285933E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1D8B-9346-46A4-852C-BC0B514D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6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0E82F-5E2F-4654-86C9-7C4182BA1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21DE4-03C7-4C31-9366-101DCA0F1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EE3B29-A1A1-457F-89AD-99B56F8A9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96D79-F134-4E93-98CB-BB9251C81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DA3E-A080-495C-83EF-CCCC13B9333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6BB5F-CC09-424F-B41E-95075C212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307E7-1CC0-4FA7-91E7-A6880B29C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1D8B-9346-46A4-852C-BC0B514D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1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C92FF-6DB9-4AEB-8F3C-840628272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0CBAE-514A-4271-BF99-9FFFE7532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C4A3A-0DAD-4CB5-9C3C-461A1B88D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F229C6-B2EB-4A49-83A4-250DC4DF3B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1D4306-4B6C-4B78-B9C8-EC0BDD7B6A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478291-7313-4E9B-95A9-49A61056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DA3E-A080-495C-83EF-CCCC13B9333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CDB41B-D762-4BE6-A26F-C23B46424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FBAB1F-C886-4D89-96C0-E857D0F8A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1D8B-9346-46A4-852C-BC0B514D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3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09B77-8B4B-4003-AC23-96124F347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5330F2-B129-4252-913C-4E550368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DA3E-A080-495C-83EF-CCCC13B9333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246614-1B00-4238-9F69-F2CD5AA6A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B5641-5616-4904-BE2B-8AB1DBB4E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1D8B-9346-46A4-852C-BC0B514D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7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250317-6E0E-42C7-9209-3C238EB7D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DA3E-A080-495C-83EF-CCCC13B9333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A2D73-F422-41A9-8086-F88A9B4EA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531B34-E29B-4DC5-87E5-1DB3D4F20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1D8B-9346-46A4-852C-BC0B514D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0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59BD-65D3-4BDE-8DB3-CE0789E1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F6112-B133-41DB-A111-8BEB32F38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027FE2-9D52-4ADC-A5F2-C59BD4625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519F9-17A7-47C7-8C75-84CC225A3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DA3E-A080-495C-83EF-CCCC13B9333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8C1BDA-2748-4976-AD69-F2AEC8943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86A5DC-E945-4CA3-90D2-2150E5A13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1D8B-9346-46A4-852C-BC0B514D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7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8184B-B05E-44E3-8D56-939347FCB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B75549-47D2-4B7C-B323-1FC9CEA469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FCE2B8-6D65-4E93-8BF4-951E0A903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055474-F542-47AB-93E0-6FEE4201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DA3E-A080-495C-83EF-CCCC13B9333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79735-1523-4D9C-B1E1-A9DEFB1E9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8E09A-C6FC-4DDD-B008-DBD70EE45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1D8B-9346-46A4-852C-BC0B514D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8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0D04C9-B93D-4DAA-BA67-5F3296F81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A5D89-92CE-4711-8FAB-9E84613A5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3C846-1F9B-4CFF-BA99-9A90C18AE9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DA3E-A080-495C-83EF-CCCC13B9333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7E6B8-7DD4-4515-999A-F95AC5CEA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4444F-467E-4EB0-9BDB-6B51C847F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71D8B-9346-46A4-852C-BC0B514D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2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d/imgres?imgurl=http://quascomputer.com/abimanyu/wp-content/uploads/2009/tut20wuri.jpg&amp;imgrefurl=http://lpmp.wordpress.com/2009/04/22/membuat-animasi-logo-3d-menggunakan-ulead-cool-3d-studio/&amp;usg=___lYc79gtfNa9UphrWZyGekrf7Mw=&amp;h=454&amp;w=433&amp;sz=57&amp;hl=id&amp;start=90&amp;um=1&amp;itbs=1&amp;tbnid=i6kAj_yaXGgq1M:&amp;tbnh=128&amp;tbnw=122&amp;prev=/images?q=logo+tut+wuri+handayani+warna&amp;start=80&amp;um=1&amp;hl=id&amp;sa=N&amp;ndsp=20&amp;tbs=isch: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>
            <a:extLst>
              <a:ext uri="{FF2B5EF4-FFF2-40B4-BE49-F238E27FC236}">
                <a16:creationId xmlns:a16="http://schemas.microsoft.com/office/drawing/2014/main" id="{E72F7E31-9FAB-4D26-ADF5-1173F6AE6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9583" y="5141901"/>
            <a:ext cx="7992833" cy="1565866"/>
          </a:xfrm>
          <a:ln w="6032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lnSpc>
                <a:spcPct val="60000"/>
              </a:lnSpc>
              <a:defRPr/>
            </a:pPr>
            <a:endParaRPr lang="en-US" sz="600" dirty="0"/>
          </a:p>
          <a:p>
            <a:pPr>
              <a:lnSpc>
                <a:spcPct val="60000"/>
              </a:lnSpc>
              <a:defRPr/>
            </a:pPr>
            <a:r>
              <a:rPr lang="en-US" sz="2000" b="1" dirty="0">
                <a:solidFill>
                  <a:srgbClr val="002060"/>
                </a:solidFill>
              </a:rPr>
              <a:t>SEKRETARIAT JENDERAL</a:t>
            </a:r>
            <a:endParaRPr lang="en-US" sz="2600" b="1" dirty="0">
              <a:solidFill>
                <a:srgbClr val="002060"/>
              </a:solidFill>
            </a:endParaRPr>
          </a:p>
          <a:p>
            <a:pPr>
              <a:lnSpc>
                <a:spcPct val="60000"/>
              </a:lnSpc>
              <a:defRPr/>
            </a:pPr>
            <a:r>
              <a:rPr lang="en-US" sz="2600" b="1" dirty="0">
                <a:solidFill>
                  <a:srgbClr val="FF0000"/>
                </a:solidFill>
              </a:rPr>
              <a:t>BIRO SUMBER DAYA MANUSIA</a:t>
            </a:r>
          </a:p>
          <a:p>
            <a:pPr>
              <a:lnSpc>
                <a:spcPct val="60000"/>
              </a:lnSpc>
              <a:defRPr/>
            </a:pPr>
            <a:r>
              <a:rPr lang="en-US" sz="2000" b="1" dirty="0">
                <a:solidFill>
                  <a:srgbClr val="002060"/>
                </a:solidFill>
              </a:rPr>
              <a:t>KEMENTERIAN PENDIDIKAN,</a:t>
            </a:r>
            <a:r>
              <a:rPr lang="id-ID" sz="2000" b="1" dirty="0">
                <a:solidFill>
                  <a:srgbClr val="002060"/>
                </a:solidFill>
              </a:rPr>
              <a:t> KEBUDAYAAN</a:t>
            </a:r>
            <a:r>
              <a:rPr lang="en-US" sz="2000" b="1" dirty="0">
                <a:solidFill>
                  <a:srgbClr val="002060"/>
                </a:solidFill>
              </a:rPr>
              <a:t>, RISET, DAN TEKNOLOGI</a:t>
            </a:r>
          </a:p>
          <a:p>
            <a:pPr>
              <a:lnSpc>
                <a:spcPct val="60000"/>
              </a:lnSpc>
              <a:defRPr/>
            </a:pPr>
            <a:r>
              <a:rPr lang="id-ID" sz="2000" b="1" dirty="0">
                <a:solidFill>
                  <a:srgbClr val="002060"/>
                </a:solidFill>
              </a:rPr>
              <a:t>20</a:t>
            </a:r>
            <a:r>
              <a:rPr lang="en-US" sz="2000" b="1" dirty="0">
                <a:solidFill>
                  <a:srgbClr val="002060"/>
                </a:solidFill>
              </a:rPr>
              <a:t>22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0174F143-8213-4F16-BCC2-9A08DCDD5E45}"/>
              </a:ext>
            </a:extLst>
          </p:cNvPr>
          <p:cNvSpPr>
            <a:spLocks/>
          </p:cNvSpPr>
          <p:nvPr/>
        </p:nvSpPr>
        <p:spPr bwMode="auto">
          <a:xfrm>
            <a:off x="1659835" y="254050"/>
            <a:ext cx="10364972" cy="28966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9850" cmpd="dbl">
            <a:solidFill>
              <a:schemeClr val="tx1"/>
            </a:solidFill>
            <a:miter lim="800000"/>
            <a:headEnd/>
            <a:tailEnd/>
          </a:ln>
        </p:spPr>
        <p:txBody>
          <a:bodyPr lIns="0" rIns="1828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Clr>
                <a:srgbClr val="0BD0D9"/>
              </a:buClr>
              <a:buSzPct val="95000"/>
              <a:buFont typeface="Wingdings 2" panose="05020102010507070707" pitchFamily="18" charset="2"/>
              <a:buNone/>
            </a:pPr>
            <a:r>
              <a:rPr lang="en-US" altLang="id-ID" sz="4800" b="1" dirty="0">
                <a:cs typeface="Calibri" panose="020F0502020204030204" pitchFamily="34" charset="0"/>
              </a:rPr>
              <a:t>PP 94/2021 </a:t>
            </a:r>
            <a:r>
              <a:rPr lang="en-US" altLang="id-ID" sz="4800" b="1" dirty="0" err="1">
                <a:cs typeface="Calibri" panose="020F0502020204030204" pitchFamily="34" charset="0"/>
              </a:rPr>
              <a:t>tentang</a:t>
            </a:r>
            <a:r>
              <a:rPr lang="en-US" altLang="id-ID" sz="4800" b="1" dirty="0">
                <a:cs typeface="Calibri" panose="020F0502020204030204" pitchFamily="34" charset="0"/>
              </a:rPr>
              <a:t> </a:t>
            </a:r>
            <a:r>
              <a:rPr lang="en-US" altLang="id-ID" sz="4800" b="1" dirty="0" err="1">
                <a:solidFill>
                  <a:srgbClr val="FF0000"/>
                </a:solidFill>
                <a:cs typeface="Calibri" panose="020F0502020204030204" pitchFamily="34" charset="0"/>
              </a:rPr>
              <a:t>Disiplin</a:t>
            </a:r>
            <a:r>
              <a:rPr lang="en-US" altLang="id-ID" sz="4800" b="1" dirty="0">
                <a:solidFill>
                  <a:srgbClr val="FF0000"/>
                </a:solidFill>
                <a:cs typeface="Calibri" panose="020F0502020204030204" pitchFamily="34" charset="0"/>
              </a:rPr>
              <a:t> PNS </a:t>
            </a:r>
            <a:r>
              <a:rPr lang="en-US" altLang="id-ID" sz="4800" b="1" dirty="0">
                <a:cs typeface="Calibri" panose="020F0502020204030204" pitchFamily="34" charset="0"/>
              </a:rPr>
              <a:t>dan </a:t>
            </a:r>
            <a:r>
              <a:rPr lang="en-US" altLang="id-ID" sz="4800" b="1" dirty="0" err="1">
                <a:cs typeface="Calibri" panose="020F0502020204030204" pitchFamily="34" charset="0"/>
              </a:rPr>
              <a:t>Permendikbud</a:t>
            </a:r>
            <a:r>
              <a:rPr lang="en-US" altLang="id-ID" sz="4800" b="1" dirty="0">
                <a:cs typeface="Calibri" panose="020F0502020204030204" pitchFamily="34" charset="0"/>
              </a:rPr>
              <a:t> No 48/2020 </a:t>
            </a:r>
            <a:r>
              <a:rPr lang="en-US" altLang="id-ID" sz="4800" b="1" dirty="0" err="1">
                <a:cs typeface="Calibri" panose="020F0502020204030204" pitchFamily="34" charset="0"/>
              </a:rPr>
              <a:t>tentang</a:t>
            </a:r>
            <a:r>
              <a:rPr lang="en-US" altLang="id-ID" sz="4800" b="1" dirty="0">
                <a:cs typeface="Calibri" panose="020F0502020204030204" pitchFamily="34" charset="0"/>
              </a:rPr>
              <a:t> </a:t>
            </a:r>
            <a:r>
              <a:rPr lang="en-US" altLang="id-ID" sz="4800" b="1" dirty="0" err="1">
                <a:solidFill>
                  <a:srgbClr val="FF0000"/>
                </a:solidFill>
                <a:cs typeface="Calibri" panose="020F0502020204030204" pitchFamily="34" charset="0"/>
              </a:rPr>
              <a:t>Kode</a:t>
            </a:r>
            <a:r>
              <a:rPr lang="en-US" altLang="id-ID" sz="4800" b="1" dirty="0">
                <a:solidFill>
                  <a:srgbClr val="FF0000"/>
                </a:solidFill>
                <a:cs typeface="Calibri" panose="020F0502020204030204" pitchFamily="34" charset="0"/>
              </a:rPr>
              <a:t> </a:t>
            </a:r>
            <a:r>
              <a:rPr lang="en-US" altLang="id-ID" sz="4800" b="1" dirty="0" err="1">
                <a:solidFill>
                  <a:srgbClr val="FF0000"/>
                </a:solidFill>
                <a:cs typeface="Calibri" panose="020F0502020204030204" pitchFamily="34" charset="0"/>
              </a:rPr>
              <a:t>Etik</a:t>
            </a:r>
            <a:r>
              <a:rPr lang="en-US" altLang="id-ID" sz="4800" b="1" dirty="0">
                <a:solidFill>
                  <a:srgbClr val="FF0000"/>
                </a:solidFill>
                <a:cs typeface="Calibri" panose="020F0502020204030204" pitchFamily="34" charset="0"/>
              </a:rPr>
              <a:t> dan </a:t>
            </a:r>
            <a:r>
              <a:rPr lang="en-US" altLang="id-ID" sz="4800" b="1" dirty="0" err="1">
                <a:solidFill>
                  <a:srgbClr val="FF0000"/>
                </a:solidFill>
                <a:cs typeface="Calibri" panose="020F0502020204030204" pitchFamily="34" charset="0"/>
              </a:rPr>
              <a:t>Kode</a:t>
            </a:r>
            <a:r>
              <a:rPr lang="en-US" altLang="id-ID" sz="4800" b="1" dirty="0">
                <a:solidFill>
                  <a:srgbClr val="FF0000"/>
                </a:solidFill>
                <a:cs typeface="Calibri" panose="020F0502020204030204" pitchFamily="34" charset="0"/>
              </a:rPr>
              <a:t> </a:t>
            </a:r>
            <a:r>
              <a:rPr lang="en-US" altLang="id-ID" sz="4800" b="1" dirty="0" err="1">
                <a:solidFill>
                  <a:srgbClr val="FF0000"/>
                </a:solidFill>
                <a:cs typeface="Calibri" panose="020F0502020204030204" pitchFamily="34" charset="0"/>
              </a:rPr>
              <a:t>Perilaku</a:t>
            </a:r>
            <a:r>
              <a:rPr lang="en-US" altLang="id-ID" sz="4800" b="1" dirty="0">
                <a:solidFill>
                  <a:srgbClr val="FF0000"/>
                </a:solidFill>
                <a:cs typeface="Calibri" panose="020F0502020204030204" pitchFamily="34" charset="0"/>
              </a:rPr>
              <a:t> </a:t>
            </a:r>
            <a:r>
              <a:rPr lang="en-US" altLang="id-ID" sz="4800" b="1" dirty="0" err="1">
                <a:cs typeface="Calibri" panose="020F0502020204030204" pitchFamily="34" charset="0"/>
              </a:rPr>
              <a:t>serta</a:t>
            </a:r>
            <a:r>
              <a:rPr lang="en-US" altLang="id-ID" sz="4800" b="1" dirty="0">
                <a:cs typeface="Calibri" panose="020F0502020204030204" pitchFamily="34" charset="0"/>
              </a:rPr>
              <a:t> </a:t>
            </a:r>
            <a:r>
              <a:rPr lang="en-US" altLang="id-ID" sz="4800" b="1" dirty="0" err="1">
                <a:cs typeface="Calibri" panose="020F0502020204030204" pitchFamily="34" charset="0"/>
              </a:rPr>
              <a:t>Peran</a:t>
            </a:r>
            <a:r>
              <a:rPr lang="en-US" altLang="id-ID" sz="4800" b="1" dirty="0">
                <a:cs typeface="Calibri" panose="020F0502020204030204" pitchFamily="34" charset="0"/>
              </a:rPr>
              <a:t> </a:t>
            </a:r>
            <a:r>
              <a:rPr lang="en-US" altLang="id-ID" sz="4800" b="1" i="1" dirty="0">
                <a:solidFill>
                  <a:srgbClr val="FF0000"/>
                </a:solidFill>
                <a:cs typeface="Calibri" panose="020F0502020204030204" pitchFamily="34" charset="0"/>
              </a:rPr>
              <a:t>Whistle Blower </a:t>
            </a:r>
            <a:r>
              <a:rPr lang="en-US" altLang="id-ID" sz="4800" b="1" dirty="0">
                <a:cs typeface="Calibri" panose="020F0502020204030204" pitchFamily="34" charset="0"/>
              </a:rPr>
              <a:t>(</a:t>
            </a:r>
            <a:r>
              <a:rPr lang="en-US" altLang="id-ID" sz="4800" b="1" dirty="0" err="1">
                <a:cs typeface="Calibri" panose="020F0502020204030204" pitchFamily="34" charset="0"/>
              </a:rPr>
              <a:t>Pelapor</a:t>
            </a:r>
            <a:r>
              <a:rPr lang="en-US" altLang="id-ID" sz="4800" b="1" dirty="0">
                <a:cs typeface="Calibri" panose="020F0502020204030204" pitchFamily="34" charset="0"/>
              </a:rPr>
              <a:t> Internal)</a:t>
            </a:r>
            <a:endParaRPr lang="en-US" altLang="id-ID" sz="1400" b="1" dirty="0">
              <a:cs typeface="Calibri" panose="020F0502020204030204" pitchFamily="34" charset="0"/>
            </a:endParaRPr>
          </a:p>
        </p:txBody>
      </p:sp>
      <p:pic>
        <p:nvPicPr>
          <p:cNvPr id="4100" name="Picture 7" descr="tut20wuri">
            <a:hlinkClick r:id="rId3"/>
            <a:extLst>
              <a:ext uri="{FF2B5EF4-FFF2-40B4-BE49-F238E27FC236}">
                <a16:creationId xmlns:a16="http://schemas.microsoft.com/office/drawing/2014/main" id="{87FD96DB-D373-4A4B-8C40-C7475AC8B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93" y="678573"/>
            <a:ext cx="1343555" cy="139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0344E4-8941-4C97-9105-862801AD3B8F}"/>
              </a:ext>
            </a:extLst>
          </p:cNvPr>
          <p:cNvSpPr/>
          <p:nvPr/>
        </p:nvSpPr>
        <p:spPr>
          <a:xfrm>
            <a:off x="3210339" y="3429000"/>
            <a:ext cx="5983358" cy="13263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</a:rPr>
              <a:t>Sosialisasi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Peraturan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Kepegawaian</a:t>
            </a:r>
            <a:endParaRPr lang="en-US" sz="2800" b="1" dirty="0">
              <a:solidFill>
                <a:schemeClr val="tx1"/>
              </a:solidFill>
            </a:endParaRPr>
          </a:p>
          <a:p>
            <a:pPr algn="ctr"/>
            <a:r>
              <a:rPr lang="en-US" sz="2800" b="1" dirty="0" err="1">
                <a:solidFill>
                  <a:schemeClr val="tx1"/>
                </a:solidFill>
              </a:rPr>
              <a:t>Jum’at</a:t>
            </a:r>
            <a:r>
              <a:rPr lang="en-US" sz="2800" b="1" dirty="0">
                <a:solidFill>
                  <a:schemeClr val="tx1"/>
                </a:solidFill>
              </a:rPr>
              <a:t>, 4 </a:t>
            </a:r>
            <a:r>
              <a:rPr lang="en-US" sz="2800" b="1" dirty="0" err="1">
                <a:solidFill>
                  <a:schemeClr val="tx1"/>
                </a:solidFill>
              </a:rPr>
              <a:t>Februari</a:t>
            </a:r>
            <a:r>
              <a:rPr lang="en-US" sz="2800" b="1" dirty="0">
                <a:solidFill>
                  <a:schemeClr val="tx1"/>
                </a:solidFill>
              </a:rPr>
              <a:t> 2022</a:t>
            </a:r>
            <a:endParaRPr lang="en-ID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rsegi Panjang: Sudut Lengkung 4">
            <a:extLst>
              <a:ext uri="{FF2B5EF4-FFF2-40B4-BE49-F238E27FC236}">
                <a16:creationId xmlns:a16="http://schemas.microsoft.com/office/drawing/2014/main" id="{9FDF5FCC-05F7-43D4-86C5-526FECF37AA2}"/>
              </a:ext>
            </a:extLst>
          </p:cNvPr>
          <p:cNvSpPr/>
          <p:nvPr/>
        </p:nvSpPr>
        <p:spPr>
          <a:xfrm>
            <a:off x="170090" y="4198151"/>
            <a:ext cx="596690" cy="42084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rsegi Panjang: Sudut Lengkung 5">
            <a:extLst>
              <a:ext uri="{FF2B5EF4-FFF2-40B4-BE49-F238E27FC236}">
                <a16:creationId xmlns:a16="http://schemas.microsoft.com/office/drawing/2014/main" id="{0B311391-7D16-4C39-9436-CF541A3B3FCC}"/>
              </a:ext>
            </a:extLst>
          </p:cNvPr>
          <p:cNvSpPr/>
          <p:nvPr/>
        </p:nvSpPr>
        <p:spPr>
          <a:xfrm>
            <a:off x="867321" y="5214696"/>
            <a:ext cx="5651749" cy="40325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Bersedia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ditempatkan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di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seluruh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NKRI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Persegi Panjang: Sudut Lengkung 7">
            <a:extLst>
              <a:ext uri="{FF2B5EF4-FFF2-40B4-BE49-F238E27FC236}">
                <a16:creationId xmlns:a16="http://schemas.microsoft.com/office/drawing/2014/main" id="{CE87A1F3-68FE-43AA-BF67-1427D9D10D7B}"/>
              </a:ext>
            </a:extLst>
          </p:cNvPr>
          <p:cNvSpPr/>
          <p:nvPr/>
        </p:nvSpPr>
        <p:spPr>
          <a:xfrm>
            <a:off x="867322" y="4750448"/>
            <a:ext cx="5639112" cy="359692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Menyimpan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rahasia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jabatan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Persegi Panjang: Sudut Lengkung 9">
            <a:extLst>
              <a:ext uri="{FF2B5EF4-FFF2-40B4-BE49-F238E27FC236}">
                <a16:creationId xmlns:a16="http://schemas.microsoft.com/office/drawing/2014/main" id="{AB11CEF2-FA7B-4B5B-9D8D-B99243AF7F84}"/>
              </a:ext>
            </a:extLst>
          </p:cNvPr>
          <p:cNvSpPr/>
          <p:nvPr/>
        </p:nvSpPr>
        <p:spPr>
          <a:xfrm>
            <a:off x="897844" y="2158150"/>
            <a:ext cx="5630563" cy="421657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Menjaga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Persatuan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dan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Kesatuan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Persegi Panjang: Sudut Lengkung 10">
            <a:extLst>
              <a:ext uri="{FF2B5EF4-FFF2-40B4-BE49-F238E27FC236}">
                <a16:creationId xmlns:a16="http://schemas.microsoft.com/office/drawing/2014/main" id="{E373AD04-ACA0-433C-8E64-4A75C324FF3A}"/>
              </a:ext>
            </a:extLst>
          </p:cNvPr>
          <p:cNvSpPr/>
          <p:nvPr/>
        </p:nvSpPr>
        <p:spPr>
          <a:xfrm>
            <a:off x="6668824" y="2128511"/>
            <a:ext cx="1490063" cy="433641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Persegi Panjang: Sudut Lengkung 11">
            <a:extLst>
              <a:ext uri="{FF2B5EF4-FFF2-40B4-BE49-F238E27FC236}">
                <a16:creationId xmlns:a16="http://schemas.microsoft.com/office/drawing/2014/main" id="{0AA35C2E-B5E1-4C42-BCA1-CE62A642E58A}"/>
              </a:ext>
            </a:extLst>
          </p:cNvPr>
          <p:cNvSpPr/>
          <p:nvPr/>
        </p:nvSpPr>
        <p:spPr>
          <a:xfrm>
            <a:off x="888506" y="2700564"/>
            <a:ext cx="5640839" cy="43378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Melaksanakan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kebijakan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Persegi Panjang: Sudut Lengkung 17">
            <a:extLst>
              <a:ext uri="{FF2B5EF4-FFF2-40B4-BE49-F238E27FC236}">
                <a16:creationId xmlns:a16="http://schemas.microsoft.com/office/drawing/2014/main" id="{35F08D96-8543-4E66-B70C-68860B915D28}"/>
              </a:ext>
            </a:extLst>
          </p:cNvPr>
          <p:cNvSpPr/>
          <p:nvPr/>
        </p:nvSpPr>
        <p:spPr>
          <a:xfrm>
            <a:off x="161840" y="4717492"/>
            <a:ext cx="596690" cy="392647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Persegi Panjang: Sudut Lengkung 19">
            <a:extLst>
              <a:ext uri="{FF2B5EF4-FFF2-40B4-BE49-F238E27FC236}">
                <a16:creationId xmlns:a16="http://schemas.microsoft.com/office/drawing/2014/main" id="{A8054801-079B-41D0-9B6F-BE844389A23F}"/>
              </a:ext>
            </a:extLst>
          </p:cNvPr>
          <p:cNvSpPr/>
          <p:nvPr/>
        </p:nvSpPr>
        <p:spPr>
          <a:xfrm>
            <a:off x="170090" y="3716733"/>
            <a:ext cx="596690" cy="388128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Persegi Panjang: Sudut Lengkung 20">
            <a:extLst>
              <a:ext uri="{FF2B5EF4-FFF2-40B4-BE49-F238E27FC236}">
                <a16:creationId xmlns:a16="http://schemas.microsoft.com/office/drawing/2014/main" id="{460E7D2A-04D2-4749-9A48-18AEDAB5A9FE}"/>
              </a:ext>
            </a:extLst>
          </p:cNvPr>
          <p:cNvSpPr/>
          <p:nvPr/>
        </p:nvSpPr>
        <p:spPr>
          <a:xfrm>
            <a:off x="179100" y="2158150"/>
            <a:ext cx="605700" cy="416085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Persegi Panjang: Sudut Lengkung 22">
            <a:extLst>
              <a:ext uri="{FF2B5EF4-FFF2-40B4-BE49-F238E27FC236}">
                <a16:creationId xmlns:a16="http://schemas.microsoft.com/office/drawing/2014/main" id="{4C38C146-1979-4401-BC31-E6ACB6FA5D7F}"/>
              </a:ext>
            </a:extLst>
          </p:cNvPr>
          <p:cNvSpPr/>
          <p:nvPr/>
        </p:nvSpPr>
        <p:spPr>
          <a:xfrm>
            <a:off x="161840" y="5223537"/>
            <a:ext cx="604921" cy="392647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Persegi Panjang: Sudut Lengkung 29">
            <a:extLst>
              <a:ext uri="{FF2B5EF4-FFF2-40B4-BE49-F238E27FC236}">
                <a16:creationId xmlns:a16="http://schemas.microsoft.com/office/drawing/2014/main" id="{BA97E1F1-9296-4675-A0DB-E61835BFF601}"/>
              </a:ext>
            </a:extLst>
          </p:cNvPr>
          <p:cNvSpPr/>
          <p:nvPr/>
        </p:nvSpPr>
        <p:spPr>
          <a:xfrm>
            <a:off x="170090" y="1484698"/>
            <a:ext cx="596690" cy="523007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Persegi Panjang: Sudut Lengkung 30">
            <a:extLst>
              <a:ext uri="{FF2B5EF4-FFF2-40B4-BE49-F238E27FC236}">
                <a16:creationId xmlns:a16="http://schemas.microsoft.com/office/drawing/2014/main" id="{4382EA34-6D0B-4F2B-9CE8-507534085301}"/>
              </a:ext>
            </a:extLst>
          </p:cNvPr>
          <p:cNvSpPr/>
          <p:nvPr/>
        </p:nvSpPr>
        <p:spPr>
          <a:xfrm>
            <a:off x="897845" y="1461241"/>
            <a:ext cx="5630562" cy="546464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Setia pada Pancasila, UUD 45, NKRI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Persegi Panjang: Sudut Lengkung 31">
            <a:extLst>
              <a:ext uri="{FF2B5EF4-FFF2-40B4-BE49-F238E27FC236}">
                <a16:creationId xmlns:a16="http://schemas.microsoft.com/office/drawing/2014/main" id="{6F908390-5EF7-466A-9CC4-06B2275BCAA2}"/>
              </a:ext>
            </a:extLst>
          </p:cNvPr>
          <p:cNvSpPr/>
          <p:nvPr/>
        </p:nvSpPr>
        <p:spPr>
          <a:xfrm>
            <a:off x="6668823" y="1454522"/>
            <a:ext cx="1490065" cy="559025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Persegi Panjang: Sudut Lengkung 32">
            <a:extLst>
              <a:ext uri="{FF2B5EF4-FFF2-40B4-BE49-F238E27FC236}">
                <a16:creationId xmlns:a16="http://schemas.microsoft.com/office/drawing/2014/main" id="{98C88ED0-324E-4F98-A921-D51E383D1BF1}"/>
              </a:ext>
            </a:extLst>
          </p:cNvPr>
          <p:cNvSpPr/>
          <p:nvPr/>
        </p:nvSpPr>
        <p:spPr>
          <a:xfrm>
            <a:off x="858948" y="4201011"/>
            <a:ext cx="5660121" cy="42084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Menunjukkan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integritas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&amp;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teladan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Persegi Panjang: Sudut Lengkung 33">
            <a:extLst>
              <a:ext uri="{FF2B5EF4-FFF2-40B4-BE49-F238E27FC236}">
                <a16:creationId xmlns:a16="http://schemas.microsoft.com/office/drawing/2014/main" id="{DE27BA79-D7E7-41C5-98C3-D06D7DC3431C}"/>
              </a:ext>
            </a:extLst>
          </p:cNvPr>
          <p:cNvSpPr/>
          <p:nvPr/>
        </p:nvSpPr>
        <p:spPr>
          <a:xfrm>
            <a:off x="6679096" y="3227749"/>
            <a:ext cx="1490063" cy="35969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Persegi Panjang: Sudut Lengkung 28">
            <a:extLst>
              <a:ext uri="{FF2B5EF4-FFF2-40B4-BE49-F238E27FC236}">
                <a16:creationId xmlns:a16="http://schemas.microsoft.com/office/drawing/2014/main" id="{3C09DA6D-44C0-44F3-90DB-589992B9E54F}"/>
              </a:ext>
            </a:extLst>
          </p:cNvPr>
          <p:cNvSpPr/>
          <p:nvPr/>
        </p:nvSpPr>
        <p:spPr>
          <a:xfrm>
            <a:off x="6668822" y="942902"/>
            <a:ext cx="1490233" cy="403399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RINGAN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Persegi Panjang: Sudut Lengkung 25">
            <a:extLst>
              <a:ext uri="{FF2B5EF4-FFF2-40B4-BE49-F238E27FC236}">
                <a16:creationId xmlns:a16="http://schemas.microsoft.com/office/drawing/2014/main" id="{348C3DCC-F1DF-4789-9380-73912629AAF6}"/>
              </a:ext>
            </a:extLst>
          </p:cNvPr>
          <p:cNvSpPr/>
          <p:nvPr/>
        </p:nvSpPr>
        <p:spPr>
          <a:xfrm>
            <a:off x="888508" y="938354"/>
            <a:ext cx="5630563" cy="421657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KEWAJIBAN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Persegi Panjang: Sudut Lengkung 26">
            <a:extLst>
              <a:ext uri="{FF2B5EF4-FFF2-40B4-BE49-F238E27FC236}">
                <a16:creationId xmlns:a16="http://schemas.microsoft.com/office/drawing/2014/main" id="{0C54F6E7-8C60-4842-B299-BEBC9D53276F}"/>
              </a:ext>
            </a:extLst>
          </p:cNvPr>
          <p:cNvSpPr/>
          <p:nvPr/>
        </p:nvSpPr>
        <p:spPr>
          <a:xfrm>
            <a:off x="144580" y="929741"/>
            <a:ext cx="631210" cy="456838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Persegi Panjang: Sudut Lengkung 32">
            <a:extLst>
              <a:ext uri="{FF2B5EF4-FFF2-40B4-BE49-F238E27FC236}">
                <a16:creationId xmlns:a16="http://schemas.microsoft.com/office/drawing/2014/main" id="{67DD076A-3DBB-42E4-A09F-B647E90D8646}"/>
              </a:ext>
            </a:extLst>
          </p:cNvPr>
          <p:cNvSpPr/>
          <p:nvPr/>
        </p:nvSpPr>
        <p:spPr>
          <a:xfrm>
            <a:off x="880134" y="3743993"/>
            <a:ext cx="5626300" cy="349299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Melaksanakan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kedinasan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dgn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jujur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9" name="Persegi Panjang: Sudut Lengkung 32">
            <a:extLst>
              <a:ext uri="{FF2B5EF4-FFF2-40B4-BE49-F238E27FC236}">
                <a16:creationId xmlns:a16="http://schemas.microsoft.com/office/drawing/2014/main" id="{7ED83640-7864-467E-9E90-C955BC737242}"/>
              </a:ext>
            </a:extLst>
          </p:cNvPr>
          <p:cNvSpPr/>
          <p:nvPr/>
        </p:nvSpPr>
        <p:spPr>
          <a:xfrm>
            <a:off x="888507" y="3272666"/>
            <a:ext cx="5640838" cy="34273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Menaati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peraturan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0" name="Persegi Panjang: Sudut Lengkung 19">
            <a:extLst>
              <a:ext uri="{FF2B5EF4-FFF2-40B4-BE49-F238E27FC236}">
                <a16:creationId xmlns:a16="http://schemas.microsoft.com/office/drawing/2014/main" id="{56ABA06F-D95C-42CB-9B45-92B2AB66544B}"/>
              </a:ext>
            </a:extLst>
          </p:cNvPr>
          <p:cNvSpPr/>
          <p:nvPr/>
        </p:nvSpPr>
        <p:spPr>
          <a:xfrm>
            <a:off x="179100" y="3242069"/>
            <a:ext cx="596690" cy="35969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Persegi Panjang: Sudut Lengkung 19">
            <a:extLst>
              <a:ext uri="{FF2B5EF4-FFF2-40B4-BE49-F238E27FC236}">
                <a16:creationId xmlns:a16="http://schemas.microsoft.com/office/drawing/2014/main" id="{ADCA4CAD-279D-412D-AA72-1A1CD3C59E63}"/>
              </a:ext>
            </a:extLst>
          </p:cNvPr>
          <p:cNvSpPr/>
          <p:nvPr/>
        </p:nvSpPr>
        <p:spPr>
          <a:xfrm>
            <a:off x="179100" y="2736121"/>
            <a:ext cx="596690" cy="390975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8" name="Persegi Panjang: Sudut Lengkung 28">
            <a:extLst>
              <a:ext uri="{FF2B5EF4-FFF2-40B4-BE49-F238E27FC236}">
                <a16:creationId xmlns:a16="http://schemas.microsoft.com/office/drawing/2014/main" id="{ACE61A7D-12F5-4D25-9274-4FB2DFC81699}"/>
              </a:ext>
            </a:extLst>
          </p:cNvPr>
          <p:cNvSpPr/>
          <p:nvPr/>
        </p:nvSpPr>
        <p:spPr>
          <a:xfrm>
            <a:off x="8288215" y="957197"/>
            <a:ext cx="1828976" cy="394526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SEDANG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Persegi Panjang: Sudut Lengkung 28">
            <a:extLst>
              <a:ext uri="{FF2B5EF4-FFF2-40B4-BE49-F238E27FC236}">
                <a16:creationId xmlns:a16="http://schemas.microsoft.com/office/drawing/2014/main" id="{8645696E-147E-4B72-956D-1BA479669430}"/>
              </a:ext>
            </a:extLst>
          </p:cNvPr>
          <p:cNvSpPr/>
          <p:nvPr/>
        </p:nvSpPr>
        <p:spPr>
          <a:xfrm>
            <a:off x="8288215" y="1463048"/>
            <a:ext cx="1828976" cy="55902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2" name="Persegi Panjang: Sudut Lengkung 37">
            <a:extLst>
              <a:ext uri="{FF2B5EF4-FFF2-40B4-BE49-F238E27FC236}">
                <a16:creationId xmlns:a16="http://schemas.microsoft.com/office/drawing/2014/main" id="{DF7DB7B1-4A69-4A1B-9E79-6BFC698A3BDB}"/>
              </a:ext>
            </a:extLst>
          </p:cNvPr>
          <p:cNvSpPr/>
          <p:nvPr/>
        </p:nvSpPr>
        <p:spPr>
          <a:xfrm>
            <a:off x="170090" y="112856"/>
            <a:ext cx="11905953" cy="695752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SANKSI DAMPAK ATAS KETIDAKPATUHAN PADA KEWAJIBAN</a:t>
            </a:r>
            <a:endParaRPr lang="en-ID" sz="3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3" name="Persegi Panjang: Sudut Lengkung 28">
            <a:extLst>
              <a:ext uri="{FF2B5EF4-FFF2-40B4-BE49-F238E27FC236}">
                <a16:creationId xmlns:a16="http://schemas.microsoft.com/office/drawing/2014/main" id="{D47EEC86-83B8-43E2-8C2F-8BD49CB79AA3}"/>
              </a:ext>
            </a:extLst>
          </p:cNvPr>
          <p:cNvSpPr/>
          <p:nvPr/>
        </p:nvSpPr>
        <p:spPr>
          <a:xfrm>
            <a:off x="6668822" y="3725574"/>
            <a:ext cx="1500004" cy="35969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Persegi Panjang: Sudut Lengkung 28">
            <a:extLst>
              <a:ext uri="{FF2B5EF4-FFF2-40B4-BE49-F238E27FC236}">
                <a16:creationId xmlns:a16="http://schemas.microsoft.com/office/drawing/2014/main" id="{9832D5A2-E79C-4D31-AC1D-E2139C26941F}"/>
              </a:ext>
            </a:extLst>
          </p:cNvPr>
          <p:cNvSpPr/>
          <p:nvPr/>
        </p:nvSpPr>
        <p:spPr>
          <a:xfrm>
            <a:off x="10266942" y="957197"/>
            <a:ext cx="1828976" cy="402814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BERAT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Persegi Panjang: Sudut Lengkung 28">
            <a:extLst>
              <a:ext uri="{FF2B5EF4-FFF2-40B4-BE49-F238E27FC236}">
                <a16:creationId xmlns:a16="http://schemas.microsoft.com/office/drawing/2014/main" id="{37106F9F-98B6-48E0-962F-6DCB2ADA3417}"/>
              </a:ext>
            </a:extLst>
          </p:cNvPr>
          <p:cNvSpPr/>
          <p:nvPr/>
        </p:nvSpPr>
        <p:spPr>
          <a:xfrm>
            <a:off x="10279579" y="1461239"/>
            <a:ext cx="1828976" cy="58000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Unit/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Instansi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/Negara</a:t>
            </a:r>
            <a:endParaRPr lang="en-ID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Persegi Panjang: Sudut Lengkung 28">
            <a:extLst>
              <a:ext uri="{FF2B5EF4-FFF2-40B4-BE49-F238E27FC236}">
                <a16:creationId xmlns:a16="http://schemas.microsoft.com/office/drawing/2014/main" id="{AD97285A-7EFE-4370-9873-CEDBE277F989}"/>
              </a:ext>
            </a:extLst>
          </p:cNvPr>
          <p:cNvSpPr/>
          <p:nvPr/>
        </p:nvSpPr>
        <p:spPr>
          <a:xfrm>
            <a:off x="8288215" y="2118727"/>
            <a:ext cx="1828976" cy="46897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Unit/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instansi</a:t>
            </a:r>
            <a:endParaRPr lang="en-ID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Persegi Panjang: Sudut Lengkung 28">
            <a:extLst>
              <a:ext uri="{FF2B5EF4-FFF2-40B4-BE49-F238E27FC236}">
                <a16:creationId xmlns:a16="http://schemas.microsoft.com/office/drawing/2014/main" id="{6076CBFC-A1A9-4F3D-8C07-9A0838E3D50C}"/>
              </a:ext>
            </a:extLst>
          </p:cNvPr>
          <p:cNvSpPr/>
          <p:nvPr/>
        </p:nvSpPr>
        <p:spPr>
          <a:xfrm>
            <a:off x="10299452" y="2109242"/>
            <a:ext cx="1796466" cy="46897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Persegi Panjang: Sudut Lengkung 28">
            <a:extLst>
              <a:ext uri="{FF2B5EF4-FFF2-40B4-BE49-F238E27FC236}">
                <a16:creationId xmlns:a16="http://schemas.microsoft.com/office/drawing/2014/main" id="{B9E6E928-9672-4AA9-A366-FFEA75ECF3DD}"/>
              </a:ext>
            </a:extLst>
          </p:cNvPr>
          <p:cNvSpPr/>
          <p:nvPr/>
        </p:nvSpPr>
        <p:spPr>
          <a:xfrm>
            <a:off x="6679096" y="2690056"/>
            <a:ext cx="1490063" cy="414340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Persegi Panjang: Sudut Lengkung 28">
            <a:extLst>
              <a:ext uri="{FF2B5EF4-FFF2-40B4-BE49-F238E27FC236}">
                <a16:creationId xmlns:a16="http://schemas.microsoft.com/office/drawing/2014/main" id="{01BE0AC8-DB24-4C7D-9025-B182E2000073}"/>
              </a:ext>
            </a:extLst>
          </p:cNvPr>
          <p:cNvSpPr/>
          <p:nvPr/>
        </p:nvSpPr>
        <p:spPr>
          <a:xfrm>
            <a:off x="8288215" y="2693474"/>
            <a:ext cx="1828976" cy="40753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Instansi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Persegi Panjang: Sudut Lengkung 28">
            <a:extLst>
              <a:ext uri="{FF2B5EF4-FFF2-40B4-BE49-F238E27FC236}">
                <a16:creationId xmlns:a16="http://schemas.microsoft.com/office/drawing/2014/main" id="{23E9E183-3873-4D92-9BBC-492AAA0DA18C}"/>
              </a:ext>
            </a:extLst>
          </p:cNvPr>
          <p:cNvSpPr/>
          <p:nvPr/>
        </p:nvSpPr>
        <p:spPr>
          <a:xfrm>
            <a:off x="10286997" y="2684595"/>
            <a:ext cx="1808921" cy="421709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Persegi Panjang: Sudut Lengkung 28">
            <a:extLst>
              <a:ext uri="{FF2B5EF4-FFF2-40B4-BE49-F238E27FC236}">
                <a16:creationId xmlns:a16="http://schemas.microsoft.com/office/drawing/2014/main" id="{6D0B16D5-E46D-4B04-94FF-D1437613BD9A}"/>
              </a:ext>
            </a:extLst>
          </p:cNvPr>
          <p:cNvSpPr/>
          <p:nvPr/>
        </p:nvSpPr>
        <p:spPr>
          <a:xfrm>
            <a:off x="10266942" y="3187034"/>
            <a:ext cx="1808921" cy="440749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Persegi Panjang: Sudut Lengkung 28">
            <a:extLst>
              <a:ext uri="{FF2B5EF4-FFF2-40B4-BE49-F238E27FC236}">
                <a16:creationId xmlns:a16="http://schemas.microsoft.com/office/drawing/2014/main" id="{205D76B7-870A-4B50-95A1-F6E7C56362C1}"/>
              </a:ext>
            </a:extLst>
          </p:cNvPr>
          <p:cNvSpPr/>
          <p:nvPr/>
        </p:nvSpPr>
        <p:spPr>
          <a:xfrm>
            <a:off x="8288215" y="3214970"/>
            <a:ext cx="1828976" cy="40753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Instansi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Persegi Panjang: Sudut Lengkung 28">
            <a:extLst>
              <a:ext uri="{FF2B5EF4-FFF2-40B4-BE49-F238E27FC236}">
                <a16:creationId xmlns:a16="http://schemas.microsoft.com/office/drawing/2014/main" id="{38D883FA-7D93-410F-87E9-53FFFED9273F}"/>
              </a:ext>
            </a:extLst>
          </p:cNvPr>
          <p:cNvSpPr/>
          <p:nvPr/>
        </p:nvSpPr>
        <p:spPr>
          <a:xfrm>
            <a:off x="8288215" y="3730079"/>
            <a:ext cx="1828976" cy="374782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Instansi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Persegi Panjang: Sudut Lengkung 28">
            <a:extLst>
              <a:ext uri="{FF2B5EF4-FFF2-40B4-BE49-F238E27FC236}">
                <a16:creationId xmlns:a16="http://schemas.microsoft.com/office/drawing/2014/main" id="{BFE2FFC4-F6A9-49AA-94A7-9A048749C121}"/>
              </a:ext>
            </a:extLst>
          </p:cNvPr>
          <p:cNvSpPr/>
          <p:nvPr/>
        </p:nvSpPr>
        <p:spPr>
          <a:xfrm>
            <a:off x="10276969" y="3702391"/>
            <a:ext cx="1808921" cy="388128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Persegi Panjang: Sudut Lengkung 28">
            <a:extLst>
              <a:ext uri="{FF2B5EF4-FFF2-40B4-BE49-F238E27FC236}">
                <a16:creationId xmlns:a16="http://schemas.microsoft.com/office/drawing/2014/main" id="{CFCF46AE-3DA1-468F-9840-105BE37339AE}"/>
              </a:ext>
            </a:extLst>
          </p:cNvPr>
          <p:cNvSpPr/>
          <p:nvPr/>
        </p:nvSpPr>
        <p:spPr>
          <a:xfrm>
            <a:off x="6678592" y="4235878"/>
            <a:ext cx="1490234" cy="35969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Persegi Panjang: Sudut Lengkung 28">
            <a:extLst>
              <a:ext uri="{FF2B5EF4-FFF2-40B4-BE49-F238E27FC236}">
                <a16:creationId xmlns:a16="http://schemas.microsoft.com/office/drawing/2014/main" id="{8DA928F2-8DA8-4656-8708-F801DC404DA6}"/>
              </a:ext>
            </a:extLst>
          </p:cNvPr>
          <p:cNvSpPr/>
          <p:nvPr/>
        </p:nvSpPr>
        <p:spPr>
          <a:xfrm>
            <a:off x="8288215" y="4226892"/>
            <a:ext cx="1828976" cy="374782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Instansi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Persegi Panjang: Sudut Lengkung 28">
            <a:extLst>
              <a:ext uri="{FF2B5EF4-FFF2-40B4-BE49-F238E27FC236}">
                <a16:creationId xmlns:a16="http://schemas.microsoft.com/office/drawing/2014/main" id="{59C140A3-2349-454C-A173-0ABD249199F5}"/>
              </a:ext>
            </a:extLst>
          </p:cNvPr>
          <p:cNvSpPr/>
          <p:nvPr/>
        </p:nvSpPr>
        <p:spPr>
          <a:xfrm>
            <a:off x="10286996" y="4235878"/>
            <a:ext cx="1808921" cy="36579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Persegi Panjang: Sudut Lengkung 28">
            <a:extLst>
              <a:ext uri="{FF2B5EF4-FFF2-40B4-BE49-F238E27FC236}">
                <a16:creationId xmlns:a16="http://schemas.microsoft.com/office/drawing/2014/main" id="{D9840C0F-3CC4-42F5-8639-60E4C818C583}"/>
              </a:ext>
            </a:extLst>
          </p:cNvPr>
          <p:cNvSpPr/>
          <p:nvPr/>
        </p:nvSpPr>
        <p:spPr>
          <a:xfrm>
            <a:off x="6678590" y="4740964"/>
            <a:ext cx="1490235" cy="35969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7" name="Persegi Panjang: Sudut Lengkung 28">
            <a:extLst>
              <a:ext uri="{FF2B5EF4-FFF2-40B4-BE49-F238E27FC236}">
                <a16:creationId xmlns:a16="http://schemas.microsoft.com/office/drawing/2014/main" id="{E9D92A47-B444-4B09-95A5-209C21E9EA34}"/>
              </a:ext>
            </a:extLst>
          </p:cNvPr>
          <p:cNvSpPr/>
          <p:nvPr/>
        </p:nvSpPr>
        <p:spPr>
          <a:xfrm>
            <a:off x="8288215" y="6241670"/>
            <a:ext cx="1828976" cy="403252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aplha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8" name="Persegi Panjang: Sudut Lengkung 28">
            <a:extLst>
              <a:ext uri="{FF2B5EF4-FFF2-40B4-BE49-F238E27FC236}">
                <a16:creationId xmlns:a16="http://schemas.microsoft.com/office/drawing/2014/main" id="{33364464-2034-4877-8E83-2A500F9D1FD8}"/>
              </a:ext>
            </a:extLst>
          </p:cNvPr>
          <p:cNvSpPr/>
          <p:nvPr/>
        </p:nvSpPr>
        <p:spPr>
          <a:xfrm>
            <a:off x="10266862" y="4717492"/>
            <a:ext cx="1808921" cy="40281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9" name="Persegi Panjang: Sudut Lengkung 28">
            <a:extLst>
              <a:ext uri="{FF2B5EF4-FFF2-40B4-BE49-F238E27FC236}">
                <a16:creationId xmlns:a16="http://schemas.microsoft.com/office/drawing/2014/main" id="{4C629B09-0D87-45E9-AFF6-5C902DECF244}"/>
              </a:ext>
            </a:extLst>
          </p:cNvPr>
          <p:cNvSpPr/>
          <p:nvPr/>
        </p:nvSpPr>
        <p:spPr>
          <a:xfrm>
            <a:off x="6678589" y="6245016"/>
            <a:ext cx="1479965" cy="392647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0" name="Persegi Panjang: Sudut Lengkung 5">
            <a:extLst>
              <a:ext uri="{FF2B5EF4-FFF2-40B4-BE49-F238E27FC236}">
                <a16:creationId xmlns:a16="http://schemas.microsoft.com/office/drawing/2014/main" id="{EDCED821-E041-44A6-A416-31693D406291}"/>
              </a:ext>
            </a:extLst>
          </p:cNvPr>
          <p:cNvSpPr/>
          <p:nvPr/>
        </p:nvSpPr>
        <p:spPr>
          <a:xfrm>
            <a:off x="867321" y="5722504"/>
            <a:ext cx="5639113" cy="403252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Mengucap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sumpah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PNS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1" name="Persegi Panjang: Sudut Lengkung 5">
            <a:extLst>
              <a:ext uri="{FF2B5EF4-FFF2-40B4-BE49-F238E27FC236}">
                <a16:creationId xmlns:a16="http://schemas.microsoft.com/office/drawing/2014/main" id="{7EE247E5-2D49-46A2-ADFA-B0E656467AAB}"/>
              </a:ext>
            </a:extLst>
          </p:cNvPr>
          <p:cNvSpPr/>
          <p:nvPr/>
        </p:nvSpPr>
        <p:spPr>
          <a:xfrm>
            <a:off x="867321" y="6245017"/>
            <a:ext cx="5639113" cy="403252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Mengucap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sumpah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jabatan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2" name="Persegi Panjang: Sudut Lengkung 22">
            <a:extLst>
              <a:ext uri="{FF2B5EF4-FFF2-40B4-BE49-F238E27FC236}">
                <a16:creationId xmlns:a16="http://schemas.microsoft.com/office/drawing/2014/main" id="{4E981D71-C330-4449-B013-CE14F56A9D72}"/>
              </a:ext>
            </a:extLst>
          </p:cNvPr>
          <p:cNvSpPr/>
          <p:nvPr/>
        </p:nvSpPr>
        <p:spPr>
          <a:xfrm>
            <a:off x="153609" y="5735325"/>
            <a:ext cx="604921" cy="392647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3" name="Persegi Panjang: Sudut Lengkung 22">
            <a:extLst>
              <a:ext uri="{FF2B5EF4-FFF2-40B4-BE49-F238E27FC236}">
                <a16:creationId xmlns:a16="http://schemas.microsoft.com/office/drawing/2014/main" id="{80F9B484-D9A1-41B8-9AC8-A4EC13DF83E5}"/>
              </a:ext>
            </a:extLst>
          </p:cNvPr>
          <p:cNvSpPr/>
          <p:nvPr/>
        </p:nvSpPr>
        <p:spPr>
          <a:xfrm>
            <a:off x="144580" y="6245279"/>
            <a:ext cx="604921" cy="392647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4" name="Persegi Panjang: Sudut Lengkung 28">
            <a:extLst>
              <a:ext uri="{FF2B5EF4-FFF2-40B4-BE49-F238E27FC236}">
                <a16:creationId xmlns:a16="http://schemas.microsoft.com/office/drawing/2014/main" id="{E42AB7BD-21B9-4FA3-A56D-7F2EF3001BF2}"/>
              </a:ext>
            </a:extLst>
          </p:cNvPr>
          <p:cNvSpPr/>
          <p:nvPr/>
        </p:nvSpPr>
        <p:spPr>
          <a:xfrm>
            <a:off x="8303356" y="4723705"/>
            <a:ext cx="1828976" cy="384670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Instansi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5" name="Persegi Panjang: Sudut Lengkung 28">
            <a:extLst>
              <a:ext uri="{FF2B5EF4-FFF2-40B4-BE49-F238E27FC236}">
                <a16:creationId xmlns:a16="http://schemas.microsoft.com/office/drawing/2014/main" id="{198AE15A-415E-40D2-888F-11171A91C53C}"/>
              </a:ext>
            </a:extLst>
          </p:cNvPr>
          <p:cNvSpPr/>
          <p:nvPr/>
        </p:nvSpPr>
        <p:spPr>
          <a:xfrm>
            <a:off x="10276968" y="6241669"/>
            <a:ext cx="1808921" cy="407889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Persegi Panjang: Sudut Lengkung 28">
            <a:extLst>
              <a:ext uri="{FF2B5EF4-FFF2-40B4-BE49-F238E27FC236}">
                <a16:creationId xmlns:a16="http://schemas.microsoft.com/office/drawing/2014/main" id="{2401AE44-66E5-4D63-9C7F-C905050106D9}"/>
              </a:ext>
            </a:extLst>
          </p:cNvPr>
          <p:cNvSpPr/>
          <p:nvPr/>
        </p:nvSpPr>
        <p:spPr>
          <a:xfrm>
            <a:off x="6668820" y="5722504"/>
            <a:ext cx="1500006" cy="40856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7" name="Persegi Panjang: Sudut Lengkung 28">
            <a:extLst>
              <a:ext uri="{FF2B5EF4-FFF2-40B4-BE49-F238E27FC236}">
                <a16:creationId xmlns:a16="http://schemas.microsoft.com/office/drawing/2014/main" id="{EFF183E6-F5BB-4CA6-9092-5CEC2F6E0171}"/>
              </a:ext>
            </a:extLst>
          </p:cNvPr>
          <p:cNvSpPr/>
          <p:nvPr/>
        </p:nvSpPr>
        <p:spPr>
          <a:xfrm>
            <a:off x="6668820" y="5214696"/>
            <a:ext cx="1500005" cy="401488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Persegi Panjang: Sudut Lengkung 28">
            <a:extLst>
              <a:ext uri="{FF2B5EF4-FFF2-40B4-BE49-F238E27FC236}">
                <a16:creationId xmlns:a16="http://schemas.microsoft.com/office/drawing/2014/main" id="{32B7A1EF-BB14-4158-A1F9-BE1E13B5142E}"/>
              </a:ext>
            </a:extLst>
          </p:cNvPr>
          <p:cNvSpPr/>
          <p:nvPr/>
        </p:nvSpPr>
        <p:spPr>
          <a:xfrm>
            <a:off x="8303356" y="5722504"/>
            <a:ext cx="1828976" cy="41278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alpha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Persegi Panjang: Sudut Lengkung 28">
            <a:extLst>
              <a:ext uri="{FF2B5EF4-FFF2-40B4-BE49-F238E27FC236}">
                <a16:creationId xmlns:a16="http://schemas.microsoft.com/office/drawing/2014/main" id="{E70B6070-259D-4A78-9C98-59BC5CA70D31}"/>
              </a:ext>
            </a:extLst>
          </p:cNvPr>
          <p:cNvSpPr/>
          <p:nvPr/>
        </p:nvSpPr>
        <p:spPr>
          <a:xfrm>
            <a:off x="10266862" y="5724938"/>
            <a:ext cx="1808921" cy="41035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Persegi Panjang: Sudut Lengkung 28">
            <a:extLst>
              <a:ext uri="{FF2B5EF4-FFF2-40B4-BE49-F238E27FC236}">
                <a16:creationId xmlns:a16="http://schemas.microsoft.com/office/drawing/2014/main" id="{1E14050A-F30B-43A0-A4BB-792A8A5F1B7F}"/>
              </a:ext>
            </a:extLst>
          </p:cNvPr>
          <p:cNvSpPr/>
          <p:nvPr/>
        </p:nvSpPr>
        <p:spPr>
          <a:xfrm>
            <a:off x="10276968" y="5206345"/>
            <a:ext cx="1808921" cy="40281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8" name="Persegi Panjang: Sudut Lengkung 28">
            <a:extLst>
              <a:ext uri="{FF2B5EF4-FFF2-40B4-BE49-F238E27FC236}">
                <a16:creationId xmlns:a16="http://schemas.microsoft.com/office/drawing/2014/main" id="{5E80212D-E9A4-4574-B9BF-4E850EFDDEAC}"/>
              </a:ext>
            </a:extLst>
          </p:cNvPr>
          <p:cNvSpPr/>
          <p:nvPr/>
        </p:nvSpPr>
        <p:spPr>
          <a:xfrm>
            <a:off x="8303356" y="5224359"/>
            <a:ext cx="1828976" cy="384670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Instansi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137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8" grpId="0" animBg="1"/>
      <p:bldP spid="20" grpId="0" animBg="1"/>
      <p:bldP spid="21" grpId="0" animBg="1"/>
      <p:bldP spid="23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68" grpId="0" animBg="1"/>
      <p:bldP spid="69" grpId="0" animBg="1"/>
      <p:bldP spid="70" grpId="0" animBg="1"/>
      <p:bldP spid="71" grpId="0" animBg="1"/>
      <p:bldP spid="74" grpId="0" animBg="1"/>
      <p:bldP spid="83" grpId="0" animBg="1"/>
      <p:bldP spid="40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73" grpId="0" animBg="1"/>
      <p:bldP spid="75" grpId="0" animBg="1"/>
      <p:bldP spid="77" grpId="0" animBg="1"/>
      <p:bldP spid="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rsegi Panjang: Sudut Lengkung 4">
            <a:extLst>
              <a:ext uri="{FF2B5EF4-FFF2-40B4-BE49-F238E27FC236}">
                <a16:creationId xmlns:a16="http://schemas.microsoft.com/office/drawing/2014/main" id="{9FDF5FCC-05F7-43D4-86C5-526FECF37AA2}"/>
              </a:ext>
            </a:extLst>
          </p:cNvPr>
          <p:cNvSpPr/>
          <p:nvPr/>
        </p:nvSpPr>
        <p:spPr>
          <a:xfrm>
            <a:off x="156353" y="5239655"/>
            <a:ext cx="596690" cy="698297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Persegi Panjang: Sudut Lengkung 7">
            <a:extLst>
              <a:ext uri="{FF2B5EF4-FFF2-40B4-BE49-F238E27FC236}">
                <a16:creationId xmlns:a16="http://schemas.microsoft.com/office/drawing/2014/main" id="{CE87A1F3-68FE-43AA-BF67-1427D9D10D7B}"/>
              </a:ext>
            </a:extLst>
          </p:cNvPr>
          <p:cNvSpPr/>
          <p:nvPr/>
        </p:nvSpPr>
        <p:spPr>
          <a:xfrm>
            <a:off x="851658" y="6074615"/>
            <a:ext cx="5786404" cy="58430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Menolak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segala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bentuk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gratifikasi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Persegi Panjang: Sudut Lengkung 9">
            <a:extLst>
              <a:ext uri="{FF2B5EF4-FFF2-40B4-BE49-F238E27FC236}">
                <a16:creationId xmlns:a16="http://schemas.microsoft.com/office/drawing/2014/main" id="{AB11CEF2-FA7B-4B5B-9D8D-B99243AF7F84}"/>
              </a:ext>
            </a:extLst>
          </p:cNvPr>
          <p:cNvSpPr/>
          <p:nvPr/>
        </p:nvSpPr>
        <p:spPr>
          <a:xfrm>
            <a:off x="860691" y="2694659"/>
            <a:ext cx="5740218" cy="693007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Melaporkan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segera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atasan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hal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yang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berbahaya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merugikan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Persegi Panjang: Sudut Lengkung 10">
            <a:extLst>
              <a:ext uri="{FF2B5EF4-FFF2-40B4-BE49-F238E27FC236}">
                <a16:creationId xmlns:a16="http://schemas.microsoft.com/office/drawing/2014/main" id="{E373AD04-ACA0-433C-8E64-4A75C324FF3A}"/>
              </a:ext>
            </a:extLst>
          </p:cNvPr>
          <p:cNvSpPr/>
          <p:nvPr/>
        </p:nvSpPr>
        <p:spPr>
          <a:xfrm>
            <a:off x="6788257" y="2694659"/>
            <a:ext cx="1370629" cy="690773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Persegi Panjang: Sudut Lengkung 11">
            <a:extLst>
              <a:ext uri="{FF2B5EF4-FFF2-40B4-BE49-F238E27FC236}">
                <a16:creationId xmlns:a16="http://schemas.microsoft.com/office/drawing/2014/main" id="{0AA35C2E-B5E1-4C42-BCA1-CE62A642E58A}"/>
              </a:ext>
            </a:extLst>
          </p:cNvPr>
          <p:cNvSpPr/>
          <p:nvPr/>
        </p:nvSpPr>
        <p:spPr>
          <a:xfrm>
            <a:off x="869724" y="3519241"/>
            <a:ext cx="5740218" cy="74575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Melaporkan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harta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kekayaan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Persegi Panjang: Sudut Lengkung 17">
            <a:extLst>
              <a:ext uri="{FF2B5EF4-FFF2-40B4-BE49-F238E27FC236}">
                <a16:creationId xmlns:a16="http://schemas.microsoft.com/office/drawing/2014/main" id="{35F08D96-8543-4E66-B70C-68860B915D28}"/>
              </a:ext>
            </a:extLst>
          </p:cNvPr>
          <p:cNvSpPr/>
          <p:nvPr/>
        </p:nvSpPr>
        <p:spPr>
          <a:xfrm>
            <a:off x="144580" y="6061277"/>
            <a:ext cx="596690" cy="59764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Persegi Panjang: Sudut Lengkung 19">
            <a:extLst>
              <a:ext uri="{FF2B5EF4-FFF2-40B4-BE49-F238E27FC236}">
                <a16:creationId xmlns:a16="http://schemas.microsoft.com/office/drawing/2014/main" id="{A8054801-079B-41D0-9B6F-BE844389A23F}"/>
              </a:ext>
            </a:extLst>
          </p:cNvPr>
          <p:cNvSpPr/>
          <p:nvPr/>
        </p:nvSpPr>
        <p:spPr>
          <a:xfrm>
            <a:off x="135579" y="4396568"/>
            <a:ext cx="596690" cy="695752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Persegi Panjang: Sudut Lengkung 20">
            <a:extLst>
              <a:ext uri="{FF2B5EF4-FFF2-40B4-BE49-F238E27FC236}">
                <a16:creationId xmlns:a16="http://schemas.microsoft.com/office/drawing/2014/main" id="{460E7D2A-04D2-4749-9A48-18AEDAB5A9FE}"/>
              </a:ext>
            </a:extLst>
          </p:cNvPr>
          <p:cNvSpPr/>
          <p:nvPr/>
        </p:nvSpPr>
        <p:spPr>
          <a:xfrm>
            <a:off x="140075" y="2694659"/>
            <a:ext cx="605700" cy="693007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Persegi Panjang: Sudut Lengkung 29">
            <a:extLst>
              <a:ext uri="{FF2B5EF4-FFF2-40B4-BE49-F238E27FC236}">
                <a16:creationId xmlns:a16="http://schemas.microsoft.com/office/drawing/2014/main" id="{BA97E1F1-9296-4675-A0DB-E61835BFF601}"/>
              </a:ext>
            </a:extLst>
          </p:cNvPr>
          <p:cNvSpPr/>
          <p:nvPr/>
        </p:nvSpPr>
        <p:spPr>
          <a:xfrm>
            <a:off x="153126" y="1814070"/>
            <a:ext cx="596690" cy="729575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Persegi Panjang: Sudut Lengkung 30">
            <a:extLst>
              <a:ext uri="{FF2B5EF4-FFF2-40B4-BE49-F238E27FC236}">
                <a16:creationId xmlns:a16="http://schemas.microsoft.com/office/drawing/2014/main" id="{4382EA34-6D0B-4F2B-9CE8-507534085301}"/>
              </a:ext>
            </a:extLst>
          </p:cNvPr>
          <p:cNvSpPr/>
          <p:nvPr/>
        </p:nvSpPr>
        <p:spPr>
          <a:xfrm>
            <a:off x="885652" y="1809110"/>
            <a:ext cx="5740218" cy="745751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Mengutamakan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kepentingan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Persegi Panjang: Sudut Lengkung 31">
            <a:extLst>
              <a:ext uri="{FF2B5EF4-FFF2-40B4-BE49-F238E27FC236}">
                <a16:creationId xmlns:a16="http://schemas.microsoft.com/office/drawing/2014/main" id="{6F908390-5EF7-466A-9CC4-06B2275BCAA2}"/>
              </a:ext>
            </a:extLst>
          </p:cNvPr>
          <p:cNvSpPr/>
          <p:nvPr/>
        </p:nvSpPr>
        <p:spPr>
          <a:xfrm>
            <a:off x="6771728" y="1809110"/>
            <a:ext cx="1370629" cy="732701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Persegi Panjang: Sudut Lengkung 32">
            <a:extLst>
              <a:ext uri="{FF2B5EF4-FFF2-40B4-BE49-F238E27FC236}">
                <a16:creationId xmlns:a16="http://schemas.microsoft.com/office/drawing/2014/main" id="{98C88ED0-324E-4F98-A921-D51E383D1BF1}"/>
              </a:ext>
            </a:extLst>
          </p:cNvPr>
          <p:cNvSpPr/>
          <p:nvPr/>
        </p:nvSpPr>
        <p:spPr>
          <a:xfrm>
            <a:off x="860720" y="5223894"/>
            <a:ext cx="5809921" cy="695752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Memberi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kesempatan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pengembangan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SDM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Persegi Panjang: Sudut Lengkung 28">
            <a:extLst>
              <a:ext uri="{FF2B5EF4-FFF2-40B4-BE49-F238E27FC236}">
                <a16:creationId xmlns:a16="http://schemas.microsoft.com/office/drawing/2014/main" id="{3C09DA6D-44C0-44F3-90DB-589992B9E54F}"/>
              </a:ext>
            </a:extLst>
          </p:cNvPr>
          <p:cNvSpPr/>
          <p:nvPr/>
        </p:nvSpPr>
        <p:spPr>
          <a:xfrm>
            <a:off x="6788426" y="942902"/>
            <a:ext cx="1370629" cy="747843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RINGAN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Persegi Panjang: Sudut Lengkung 25">
            <a:extLst>
              <a:ext uri="{FF2B5EF4-FFF2-40B4-BE49-F238E27FC236}">
                <a16:creationId xmlns:a16="http://schemas.microsoft.com/office/drawing/2014/main" id="{348C3DCC-F1DF-4789-9380-73912629AAF6}"/>
              </a:ext>
            </a:extLst>
          </p:cNvPr>
          <p:cNvSpPr/>
          <p:nvPr/>
        </p:nvSpPr>
        <p:spPr>
          <a:xfrm>
            <a:off x="888508" y="938354"/>
            <a:ext cx="5740216" cy="745751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KEWAJIBAN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Persegi Panjang: Sudut Lengkung 26">
            <a:extLst>
              <a:ext uri="{FF2B5EF4-FFF2-40B4-BE49-F238E27FC236}">
                <a16:creationId xmlns:a16="http://schemas.microsoft.com/office/drawing/2014/main" id="{0C54F6E7-8C60-4842-B299-BEBC9D53276F}"/>
              </a:ext>
            </a:extLst>
          </p:cNvPr>
          <p:cNvSpPr/>
          <p:nvPr/>
        </p:nvSpPr>
        <p:spPr>
          <a:xfrm>
            <a:off x="144580" y="929741"/>
            <a:ext cx="631210" cy="761004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Persegi Panjang: Sudut Lengkung 32">
            <a:extLst>
              <a:ext uri="{FF2B5EF4-FFF2-40B4-BE49-F238E27FC236}">
                <a16:creationId xmlns:a16="http://schemas.microsoft.com/office/drawing/2014/main" id="{67DD076A-3DBB-42E4-A09F-B647E90D8646}"/>
              </a:ext>
            </a:extLst>
          </p:cNvPr>
          <p:cNvSpPr/>
          <p:nvPr/>
        </p:nvSpPr>
        <p:spPr>
          <a:xfrm>
            <a:off x="851658" y="4396567"/>
            <a:ext cx="5758284" cy="695752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Menggunakan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dan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memelihara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BMN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Persegi Panjang: Sudut Lengkung 19">
            <a:extLst>
              <a:ext uri="{FF2B5EF4-FFF2-40B4-BE49-F238E27FC236}">
                <a16:creationId xmlns:a16="http://schemas.microsoft.com/office/drawing/2014/main" id="{ADCA4CAD-279D-412D-AA72-1A1CD3C59E63}"/>
              </a:ext>
            </a:extLst>
          </p:cNvPr>
          <p:cNvSpPr/>
          <p:nvPr/>
        </p:nvSpPr>
        <p:spPr>
          <a:xfrm>
            <a:off x="144580" y="3514791"/>
            <a:ext cx="596690" cy="729575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8" name="Persegi Panjang: Sudut Lengkung 28">
            <a:extLst>
              <a:ext uri="{FF2B5EF4-FFF2-40B4-BE49-F238E27FC236}">
                <a16:creationId xmlns:a16="http://schemas.microsoft.com/office/drawing/2014/main" id="{ACE61A7D-12F5-4D25-9274-4FB2DFC81699}"/>
              </a:ext>
            </a:extLst>
          </p:cNvPr>
          <p:cNvSpPr/>
          <p:nvPr/>
        </p:nvSpPr>
        <p:spPr>
          <a:xfrm>
            <a:off x="8288215" y="957196"/>
            <a:ext cx="1828976" cy="733253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SEDANG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Persegi Panjang: Sudut Lengkung 28">
            <a:extLst>
              <a:ext uri="{FF2B5EF4-FFF2-40B4-BE49-F238E27FC236}">
                <a16:creationId xmlns:a16="http://schemas.microsoft.com/office/drawing/2014/main" id="{8645696E-147E-4B72-956D-1BA479669430}"/>
              </a:ext>
            </a:extLst>
          </p:cNvPr>
          <p:cNvSpPr/>
          <p:nvPr/>
        </p:nvSpPr>
        <p:spPr>
          <a:xfrm>
            <a:off x="8288215" y="1810572"/>
            <a:ext cx="1828976" cy="74182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Instansi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2" name="Persegi Panjang: Sudut Lengkung 37">
            <a:extLst>
              <a:ext uri="{FF2B5EF4-FFF2-40B4-BE49-F238E27FC236}">
                <a16:creationId xmlns:a16="http://schemas.microsoft.com/office/drawing/2014/main" id="{DF7DB7B1-4A69-4A1B-9E79-6BFC698A3BDB}"/>
              </a:ext>
            </a:extLst>
          </p:cNvPr>
          <p:cNvSpPr/>
          <p:nvPr/>
        </p:nvSpPr>
        <p:spPr>
          <a:xfrm>
            <a:off x="170090" y="112856"/>
            <a:ext cx="11905953" cy="695752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SANKSI DAMPAK ATAS KETIDAKPATUHAN PADA KEWAJIBAN</a:t>
            </a:r>
            <a:endParaRPr lang="en-ID" sz="3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3" name="Persegi Panjang: Sudut Lengkung 28">
            <a:extLst>
              <a:ext uri="{FF2B5EF4-FFF2-40B4-BE49-F238E27FC236}">
                <a16:creationId xmlns:a16="http://schemas.microsoft.com/office/drawing/2014/main" id="{D47EEC86-83B8-43E2-8C2F-8BD49CB79AA3}"/>
              </a:ext>
            </a:extLst>
          </p:cNvPr>
          <p:cNvSpPr/>
          <p:nvPr/>
        </p:nvSpPr>
        <p:spPr>
          <a:xfrm>
            <a:off x="6788257" y="4398800"/>
            <a:ext cx="1370630" cy="72073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Persegi Panjang: Sudut Lengkung 28">
            <a:extLst>
              <a:ext uri="{FF2B5EF4-FFF2-40B4-BE49-F238E27FC236}">
                <a16:creationId xmlns:a16="http://schemas.microsoft.com/office/drawing/2014/main" id="{9832D5A2-E79C-4D31-AC1D-E2139C26941F}"/>
              </a:ext>
            </a:extLst>
          </p:cNvPr>
          <p:cNvSpPr/>
          <p:nvPr/>
        </p:nvSpPr>
        <p:spPr>
          <a:xfrm>
            <a:off x="10266942" y="957197"/>
            <a:ext cx="1828976" cy="733522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BERAT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Persegi Panjang: Sudut Lengkung 28">
            <a:extLst>
              <a:ext uri="{FF2B5EF4-FFF2-40B4-BE49-F238E27FC236}">
                <a16:creationId xmlns:a16="http://schemas.microsoft.com/office/drawing/2014/main" id="{37106F9F-98B6-48E0-962F-6DCB2ADA3417}"/>
              </a:ext>
            </a:extLst>
          </p:cNvPr>
          <p:cNvSpPr/>
          <p:nvPr/>
        </p:nvSpPr>
        <p:spPr>
          <a:xfrm>
            <a:off x="10289424" y="1809110"/>
            <a:ext cx="1828976" cy="74182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Persegi Panjang: Sudut Lengkung 28">
            <a:extLst>
              <a:ext uri="{FF2B5EF4-FFF2-40B4-BE49-F238E27FC236}">
                <a16:creationId xmlns:a16="http://schemas.microsoft.com/office/drawing/2014/main" id="{AD97285A-7EFE-4370-9873-CEDBE277F989}"/>
              </a:ext>
            </a:extLst>
          </p:cNvPr>
          <p:cNvSpPr/>
          <p:nvPr/>
        </p:nvSpPr>
        <p:spPr>
          <a:xfrm>
            <a:off x="8298516" y="2695162"/>
            <a:ext cx="1828976" cy="690269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Instansi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Persegi Panjang: Sudut Lengkung 28">
            <a:extLst>
              <a:ext uri="{FF2B5EF4-FFF2-40B4-BE49-F238E27FC236}">
                <a16:creationId xmlns:a16="http://schemas.microsoft.com/office/drawing/2014/main" id="{6076CBFC-A1A9-4F3D-8C07-9A0838E3D50C}"/>
              </a:ext>
            </a:extLst>
          </p:cNvPr>
          <p:cNvSpPr/>
          <p:nvPr/>
        </p:nvSpPr>
        <p:spPr>
          <a:xfrm>
            <a:off x="10311907" y="2698640"/>
            <a:ext cx="1796466" cy="683500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Persegi Panjang: Sudut Lengkung 28">
            <a:extLst>
              <a:ext uri="{FF2B5EF4-FFF2-40B4-BE49-F238E27FC236}">
                <a16:creationId xmlns:a16="http://schemas.microsoft.com/office/drawing/2014/main" id="{B9E6E928-9672-4AA9-A366-FFEA75ECF3DD}"/>
              </a:ext>
            </a:extLst>
          </p:cNvPr>
          <p:cNvSpPr/>
          <p:nvPr/>
        </p:nvSpPr>
        <p:spPr>
          <a:xfrm>
            <a:off x="6788257" y="3519241"/>
            <a:ext cx="1370629" cy="745750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Persegi Panjang: Sudut Lengkung 28">
            <a:extLst>
              <a:ext uri="{FF2B5EF4-FFF2-40B4-BE49-F238E27FC236}">
                <a16:creationId xmlns:a16="http://schemas.microsoft.com/office/drawing/2014/main" id="{01BE0AC8-DB24-4C7D-9025-B182E2000073}"/>
              </a:ext>
            </a:extLst>
          </p:cNvPr>
          <p:cNvSpPr/>
          <p:nvPr/>
        </p:nvSpPr>
        <p:spPr>
          <a:xfrm>
            <a:off x="8298516" y="3514791"/>
            <a:ext cx="1828976" cy="74575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Instansi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Persegi Panjang: Sudut Lengkung 28">
            <a:extLst>
              <a:ext uri="{FF2B5EF4-FFF2-40B4-BE49-F238E27FC236}">
                <a16:creationId xmlns:a16="http://schemas.microsoft.com/office/drawing/2014/main" id="{23E9E183-3873-4D92-9BBC-492AAA0DA18C}"/>
              </a:ext>
            </a:extLst>
          </p:cNvPr>
          <p:cNvSpPr/>
          <p:nvPr/>
        </p:nvSpPr>
        <p:spPr>
          <a:xfrm>
            <a:off x="10276969" y="3518453"/>
            <a:ext cx="1808921" cy="733522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Persegi Panjang: Sudut Lengkung 28">
            <a:extLst>
              <a:ext uri="{FF2B5EF4-FFF2-40B4-BE49-F238E27FC236}">
                <a16:creationId xmlns:a16="http://schemas.microsoft.com/office/drawing/2014/main" id="{38D883FA-7D93-410F-87E9-53FFFED9273F}"/>
              </a:ext>
            </a:extLst>
          </p:cNvPr>
          <p:cNvSpPr/>
          <p:nvPr/>
        </p:nvSpPr>
        <p:spPr>
          <a:xfrm>
            <a:off x="8288215" y="4403306"/>
            <a:ext cx="1828976" cy="716228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Instansi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Persegi Panjang: Sudut Lengkung 28">
            <a:extLst>
              <a:ext uri="{FF2B5EF4-FFF2-40B4-BE49-F238E27FC236}">
                <a16:creationId xmlns:a16="http://schemas.microsoft.com/office/drawing/2014/main" id="{BFE2FFC4-F6A9-49AA-94A7-9A048749C121}"/>
              </a:ext>
            </a:extLst>
          </p:cNvPr>
          <p:cNvSpPr/>
          <p:nvPr/>
        </p:nvSpPr>
        <p:spPr>
          <a:xfrm>
            <a:off x="10286997" y="4396567"/>
            <a:ext cx="1808921" cy="722619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Persegi Panjang: Sudut Lengkung 28">
            <a:extLst>
              <a:ext uri="{FF2B5EF4-FFF2-40B4-BE49-F238E27FC236}">
                <a16:creationId xmlns:a16="http://schemas.microsoft.com/office/drawing/2014/main" id="{CFCF46AE-3DA1-468F-9840-105BE37339AE}"/>
              </a:ext>
            </a:extLst>
          </p:cNvPr>
          <p:cNvSpPr/>
          <p:nvPr/>
        </p:nvSpPr>
        <p:spPr>
          <a:xfrm>
            <a:off x="6788258" y="5239655"/>
            <a:ext cx="1380568" cy="675443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Persegi Panjang: Sudut Lengkung 28">
            <a:extLst>
              <a:ext uri="{FF2B5EF4-FFF2-40B4-BE49-F238E27FC236}">
                <a16:creationId xmlns:a16="http://schemas.microsoft.com/office/drawing/2014/main" id="{8DA928F2-8DA8-4656-8708-F801DC404DA6}"/>
              </a:ext>
            </a:extLst>
          </p:cNvPr>
          <p:cNvSpPr/>
          <p:nvPr/>
        </p:nvSpPr>
        <p:spPr>
          <a:xfrm>
            <a:off x="8288215" y="5239656"/>
            <a:ext cx="1828976" cy="661148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Instansi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Persegi Panjang: Sudut Lengkung 28">
            <a:extLst>
              <a:ext uri="{FF2B5EF4-FFF2-40B4-BE49-F238E27FC236}">
                <a16:creationId xmlns:a16="http://schemas.microsoft.com/office/drawing/2014/main" id="{59C140A3-2349-454C-A173-0ABD249199F5}"/>
              </a:ext>
            </a:extLst>
          </p:cNvPr>
          <p:cNvSpPr/>
          <p:nvPr/>
        </p:nvSpPr>
        <p:spPr>
          <a:xfrm>
            <a:off x="10299452" y="5221080"/>
            <a:ext cx="1808921" cy="69575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Persegi Panjang: Sudut Lengkung 28">
            <a:extLst>
              <a:ext uri="{FF2B5EF4-FFF2-40B4-BE49-F238E27FC236}">
                <a16:creationId xmlns:a16="http://schemas.microsoft.com/office/drawing/2014/main" id="{D9840C0F-3CC4-42F5-8639-60E4C818C583}"/>
              </a:ext>
            </a:extLst>
          </p:cNvPr>
          <p:cNvSpPr/>
          <p:nvPr/>
        </p:nvSpPr>
        <p:spPr>
          <a:xfrm>
            <a:off x="6788258" y="6067946"/>
            <a:ext cx="1380568" cy="59764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8" name="Persegi Panjang: Sudut Lengkung 28">
            <a:extLst>
              <a:ext uri="{FF2B5EF4-FFF2-40B4-BE49-F238E27FC236}">
                <a16:creationId xmlns:a16="http://schemas.microsoft.com/office/drawing/2014/main" id="{33364464-2034-4877-8E83-2A500F9D1FD8}"/>
              </a:ext>
            </a:extLst>
          </p:cNvPr>
          <p:cNvSpPr/>
          <p:nvPr/>
        </p:nvSpPr>
        <p:spPr>
          <a:xfrm>
            <a:off x="10276969" y="6053144"/>
            <a:ext cx="1808921" cy="584368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Tanpa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batas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4" name="Persegi Panjang: Sudut Lengkung 28">
            <a:extLst>
              <a:ext uri="{FF2B5EF4-FFF2-40B4-BE49-F238E27FC236}">
                <a16:creationId xmlns:a16="http://schemas.microsoft.com/office/drawing/2014/main" id="{E42AB7BD-21B9-4FA3-A56D-7F2EF3001BF2}"/>
              </a:ext>
            </a:extLst>
          </p:cNvPr>
          <p:cNvSpPr/>
          <p:nvPr/>
        </p:nvSpPr>
        <p:spPr>
          <a:xfrm>
            <a:off x="8288215" y="6061277"/>
            <a:ext cx="1828976" cy="59764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70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1" grpId="0" animBg="1"/>
      <p:bldP spid="12" grpId="0" animBg="1"/>
      <p:bldP spid="18" grpId="0" animBg="1"/>
      <p:bldP spid="20" grpId="0" animBg="1"/>
      <p:bldP spid="21" grpId="0" animBg="1"/>
      <p:bldP spid="30" grpId="0" animBg="1"/>
      <p:bldP spid="31" grpId="0" animBg="1"/>
      <p:bldP spid="32" grpId="0" animBg="1"/>
      <p:bldP spid="33" grpId="0" animBg="1"/>
      <p:bldP spid="68" grpId="0" animBg="1"/>
      <p:bldP spid="71" grpId="0" animBg="1"/>
      <p:bldP spid="74" grpId="0" animBg="1"/>
      <p:bldP spid="83" grpId="0" animBg="1"/>
      <p:bldP spid="40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rsegi Panjang: Sudut Lengkung 4">
            <a:extLst>
              <a:ext uri="{FF2B5EF4-FFF2-40B4-BE49-F238E27FC236}">
                <a16:creationId xmlns:a16="http://schemas.microsoft.com/office/drawing/2014/main" id="{9FDF5FCC-05F7-43D4-86C5-526FECF37AA2}"/>
              </a:ext>
            </a:extLst>
          </p:cNvPr>
          <p:cNvSpPr/>
          <p:nvPr/>
        </p:nvSpPr>
        <p:spPr>
          <a:xfrm>
            <a:off x="144580" y="4606207"/>
            <a:ext cx="596690" cy="553579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Persegi Panjang: Sudut Lengkung 7">
            <a:extLst>
              <a:ext uri="{FF2B5EF4-FFF2-40B4-BE49-F238E27FC236}">
                <a16:creationId xmlns:a16="http://schemas.microsoft.com/office/drawing/2014/main" id="{CE87A1F3-68FE-43AA-BF67-1427D9D10D7B}"/>
              </a:ext>
            </a:extLst>
          </p:cNvPr>
          <p:cNvSpPr/>
          <p:nvPr/>
        </p:nvSpPr>
        <p:spPr>
          <a:xfrm>
            <a:off x="851658" y="6074615"/>
            <a:ext cx="5786404" cy="58430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Melakukan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pemungutan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secara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ilegal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Persegi Panjang: Sudut Lengkung 9">
            <a:extLst>
              <a:ext uri="{FF2B5EF4-FFF2-40B4-BE49-F238E27FC236}">
                <a16:creationId xmlns:a16="http://schemas.microsoft.com/office/drawing/2014/main" id="{AB11CEF2-FA7B-4B5B-9D8D-B99243AF7F84}"/>
              </a:ext>
            </a:extLst>
          </p:cNvPr>
          <p:cNvSpPr/>
          <p:nvPr/>
        </p:nvSpPr>
        <p:spPr>
          <a:xfrm>
            <a:off x="885405" y="2461433"/>
            <a:ext cx="5740218" cy="60221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Menjadi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perantara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Persegi Panjang: Sudut Lengkung 10">
            <a:extLst>
              <a:ext uri="{FF2B5EF4-FFF2-40B4-BE49-F238E27FC236}">
                <a16:creationId xmlns:a16="http://schemas.microsoft.com/office/drawing/2014/main" id="{E373AD04-ACA0-433C-8E64-4A75C324FF3A}"/>
              </a:ext>
            </a:extLst>
          </p:cNvPr>
          <p:cNvSpPr/>
          <p:nvPr/>
        </p:nvSpPr>
        <p:spPr>
          <a:xfrm>
            <a:off x="6765253" y="2474179"/>
            <a:ext cx="1370629" cy="589466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Persegi Panjang: Sudut Lengkung 11">
            <a:extLst>
              <a:ext uri="{FF2B5EF4-FFF2-40B4-BE49-F238E27FC236}">
                <a16:creationId xmlns:a16="http://schemas.microsoft.com/office/drawing/2014/main" id="{0AA35C2E-B5E1-4C42-BCA1-CE62A642E58A}"/>
              </a:ext>
            </a:extLst>
          </p:cNvPr>
          <p:cNvSpPr/>
          <p:nvPr/>
        </p:nvSpPr>
        <p:spPr>
          <a:xfrm>
            <a:off x="880900" y="3238762"/>
            <a:ext cx="5740218" cy="55559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Menjadi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pegawai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negara lain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Persegi Panjang: Sudut Lengkung 17">
            <a:extLst>
              <a:ext uri="{FF2B5EF4-FFF2-40B4-BE49-F238E27FC236}">
                <a16:creationId xmlns:a16="http://schemas.microsoft.com/office/drawing/2014/main" id="{35F08D96-8543-4E66-B70C-68860B915D28}"/>
              </a:ext>
            </a:extLst>
          </p:cNvPr>
          <p:cNvSpPr/>
          <p:nvPr/>
        </p:nvSpPr>
        <p:spPr>
          <a:xfrm>
            <a:off x="144580" y="6061277"/>
            <a:ext cx="596690" cy="59764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Persegi Panjang: Sudut Lengkung 19">
            <a:extLst>
              <a:ext uri="{FF2B5EF4-FFF2-40B4-BE49-F238E27FC236}">
                <a16:creationId xmlns:a16="http://schemas.microsoft.com/office/drawing/2014/main" id="{A8054801-079B-41D0-9B6F-BE844389A23F}"/>
              </a:ext>
            </a:extLst>
          </p:cNvPr>
          <p:cNvSpPr/>
          <p:nvPr/>
        </p:nvSpPr>
        <p:spPr>
          <a:xfrm>
            <a:off x="144580" y="3946382"/>
            <a:ext cx="596690" cy="53468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Persegi Panjang: Sudut Lengkung 20">
            <a:extLst>
              <a:ext uri="{FF2B5EF4-FFF2-40B4-BE49-F238E27FC236}">
                <a16:creationId xmlns:a16="http://schemas.microsoft.com/office/drawing/2014/main" id="{460E7D2A-04D2-4749-9A48-18AEDAB5A9FE}"/>
              </a:ext>
            </a:extLst>
          </p:cNvPr>
          <p:cNvSpPr/>
          <p:nvPr/>
        </p:nvSpPr>
        <p:spPr>
          <a:xfrm>
            <a:off x="140075" y="2461433"/>
            <a:ext cx="605700" cy="61082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Persegi Panjang: Sudut Lengkung 29">
            <a:extLst>
              <a:ext uri="{FF2B5EF4-FFF2-40B4-BE49-F238E27FC236}">
                <a16:creationId xmlns:a16="http://schemas.microsoft.com/office/drawing/2014/main" id="{BA97E1F1-9296-4675-A0DB-E61835BFF601}"/>
              </a:ext>
            </a:extLst>
          </p:cNvPr>
          <p:cNvSpPr/>
          <p:nvPr/>
        </p:nvSpPr>
        <p:spPr>
          <a:xfrm>
            <a:off x="156353" y="1677817"/>
            <a:ext cx="596690" cy="610825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Persegi Panjang: Sudut Lengkung 30">
            <a:extLst>
              <a:ext uri="{FF2B5EF4-FFF2-40B4-BE49-F238E27FC236}">
                <a16:creationId xmlns:a16="http://schemas.microsoft.com/office/drawing/2014/main" id="{4382EA34-6D0B-4F2B-9CE8-507534085301}"/>
              </a:ext>
            </a:extLst>
          </p:cNvPr>
          <p:cNvSpPr/>
          <p:nvPr/>
        </p:nvSpPr>
        <p:spPr>
          <a:xfrm>
            <a:off x="895571" y="1685759"/>
            <a:ext cx="5740218" cy="602210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Menyalahgunakan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wewenang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Persegi Panjang: Sudut Lengkung 31">
            <a:extLst>
              <a:ext uri="{FF2B5EF4-FFF2-40B4-BE49-F238E27FC236}">
                <a16:creationId xmlns:a16="http://schemas.microsoft.com/office/drawing/2014/main" id="{6F908390-5EF7-466A-9CC4-06B2275BCAA2}"/>
              </a:ext>
            </a:extLst>
          </p:cNvPr>
          <p:cNvSpPr/>
          <p:nvPr/>
        </p:nvSpPr>
        <p:spPr>
          <a:xfrm>
            <a:off x="6776687" y="1685759"/>
            <a:ext cx="1370629" cy="610825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Persegi Panjang: Sudut Lengkung 32">
            <a:extLst>
              <a:ext uri="{FF2B5EF4-FFF2-40B4-BE49-F238E27FC236}">
                <a16:creationId xmlns:a16="http://schemas.microsoft.com/office/drawing/2014/main" id="{98C88ED0-324E-4F98-A921-D51E383D1BF1}"/>
              </a:ext>
            </a:extLst>
          </p:cNvPr>
          <p:cNvSpPr/>
          <p:nvPr/>
        </p:nvSpPr>
        <p:spPr>
          <a:xfrm>
            <a:off x="860719" y="4588186"/>
            <a:ext cx="5809921" cy="55184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Bekerja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pada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Konsultan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asing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LSM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Persegi Panjang: Sudut Lengkung 28">
            <a:extLst>
              <a:ext uri="{FF2B5EF4-FFF2-40B4-BE49-F238E27FC236}">
                <a16:creationId xmlns:a16="http://schemas.microsoft.com/office/drawing/2014/main" id="{3C09DA6D-44C0-44F3-90DB-589992B9E54F}"/>
              </a:ext>
            </a:extLst>
          </p:cNvPr>
          <p:cNvSpPr/>
          <p:nvPr/>
        </p:nvSpPr>
        <p:spPr>
          <a:xfrm>
            <a:off x="6788426" y="942903"/>
            <a:ext cx="1370629" cy="610824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RINGAN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Persegi Panjang: Sudut Lengkung 25">
            <a:extLst>
              <a:ext uri="{FF2B5EF4-FFF2-40B4-BE49-F238E27FC236}">
                <a16:creationId xmlns:a16="http://schemas.microsoft.com/office/drawing/2014/main" id="{348C3DCC-F1DF-4789-9380-73912629AAF6}"/>
              </a:ext>
            </a:extLst>
          </p:cNvPr>
          <p:cNvSpPr/>
          <p:nvPr/>
        </p:nvSpPr>
        <p:spPr>
          <a:xfrm>
            <a:off x="888508" y="938355"/>
            <a:ext cx="5740216" cy="602210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KEWAJIBAN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Persegi Panjang: Sudut Lengkung 26">
            <a:extLst>
              <a:ext uri="{FF2B5EF4-FFF2-40B4-BE49-F238E27FC236}">
                <a16:creationId xmlns:a16="http://schemas.microsoft.com/office/drawing/2014/main" id="{0C54F6E7-8C60-4842-B299-BEBC9D53276F}"/>
              </a:ext>
            </a:extLst>
          </p:cNvPr>
          <p:cNvSpPr/>
          <p:nvPr/>
        </p:nvSpPr>
        <p:spPr>
          <a:xfrm>
            <a:off x="144580" y="929741"/>
            <a:ext cx="631210" cy="610824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Persegi Panjang: Sudut Lengkung 32">
            <a:extLst>
              <a:ext uri="{FF2B5EF4-FFF2-40B4-BE49-F238E27FC236}">
                <a16:creationId xmlns:a16="http://schemas.microsoft.com/office/drawing/2014/main" id="{67DD076A-3DBB-42E4-A09F-B647E90D8646}"/>
              </a:ext>
            </a:extLst>
          </p:cNvPr>
          <p:cNvSpPr/>
          <p:nvPr/>
        </p:nvSpPr>
        <p:spPr>
          <a:xfrm>
            <a:off x="902609" y="3925770"/>
            <a:ext cx="5758284" cy="54225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Bekerja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pada Lembaga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internasional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Persegi Panjang: Sudut Lengkung 19">
            <a:extLst>
              <a:ext uri="{FF2B5EF4-FFF2-40B4-BE49-F238E27FC236}">
                <a16:creationId xmlns:a16="http://schemas.microsoft.com/office/drawing/2014/main" id="{ADCA4CAD-279D-412D-AA72-1A1CD3C59E63}"/>
              </a:ext>
            </a:extLst>
          </p:cNvPr>
          <p:cNvSpPr/>
          <p:nvPr/>
        </p:nvSpPr>
        <p:spPr>
          <a:xfrm>
            <a:off x="144580" y="3228043"/>
            <a:ext cx="596690" cy="55770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8" name="Persegi Panjang: Sudut Lengkung 28">
            <a:extLst>
              <a:ext uri="{FF2B5EF4-FFF2-40B4-BE49-F238E27FC236}">
                <a16:creationId xmlns:a16="http://schemas.microsoft.com/office/drawing/2014/main" id="{ACE61A7D-12F5-4D25-9274-4FB2DFC81699}"/>
              </a:ext>
            </a:extLst>
          </p:cNvPr>
          <p:cNvSpPr/>
          <p:nvPr/>
        </p:nvSpPr>
        <p:spPr>
          <a:xfrm>
            <a:off x="8288215" y="957196"/>
            <a:ext cx="1828976" cy="583369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SEDANG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Persegi Panjang: Sudut Lengkung 28">
            <a:extLst>
              <a:ext uri="{FF2B5EF4-FFF2-40B4-BE49-F238E27FC236}">
                <a16:creationId xmlns:a16="http://schemas.microsoft.com/office/drawing/2014/main" id="{8645696E-147E-4B72-956D-1BA479669430}"/>
              </a:ext>
            </a:extLst>
          </p:cNvPr>
          <p:cNvSpPr/>
          <p:nvPr/>
        </p:nvSpPr>
        <p:spPr>
          <a:xfrm>
            <a:off x="8288214" y="1701038"/>
            <a:ext cx="1828976" cy="59554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2" name="Persegi Panjang: Sudut Lengkung 37">
            <a:extLst>
              <a:ext uri="{FF2B5EF4-FFF2-40B4-BE49-F238E27FC236}">
                <a16:creationId xmlns:a16="http://schemas.microsoft.com/office/drawing/2014/main" id="{DF7DB7B1-4A69-4A1B-9E79-6BFC698A3BDB}"/>
              </a:ext>
            </a:extLst>
          </p:cNvPr>
          <p:cNvSpPr/>
          <p:nvPr/>
        </p:nvSpPr>
        <p:spPr>
          <a:xfrm>
            <a:off x="170090" y="112856"/>
            <a:ext cx="11905953" cy="695752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SANKSI DAMPAK ATAS PELANGGARAN LARANGAN</a:t>
            </a:r>
            <a:endParaRPr lang="en-ID" sz="3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3" name="Persegi Panjang: Sudut Lengkung 28">
            <a:extLst>
              <a:ext uri="{FF2B5EF4-FFF2-40B4-BE49-F238E27FC236}">
                <a16:creationId xmlns:a16="http://schemas.microsoft.com/office/drawing/2014/main" id="{D47EEC86-83B8-43E2-8C2F-8BD49CB79AA3}"/>
              </a:ext>
            </a:extLst>
          </p:cNvPr>
          <p:cNvSpPr/>
          <p:nvPr/>
        </p:nvSpPr>
        <p:spPr>
          <a:xfrm>
            <a:off x="6788258" y="3944020"/>
            <a:ext cx="1370630" cy="55051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Persegi Panjang: Sudut Lengkung 28">
            <a:extLst>
              <a:ext uri="{FF2B5EF4-FFF2-40B4-BE49-F238E27FC236}">
                <a16:creationId xmlns:a16="http://schemas.microsoft.com/office/drawing/2014/main" id="{9832D5A2-E79C-4D31-AC1D-E2139C26941F}"/>
              </a:ext>
            </a:extLst>
          </p:cNvPr>
          <p:cNvSpPr/>
          <p:nvPr/>
        </p:nvSpPr>
        <p:spPr>
          <a:xfrm>
            <a:off x="10266942" y="957197"/>
            <a:ext cx="1828976" cy="596530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BERAT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Persegi Panjang: Sudut Lengkung 28">
            <a:extLst>
              <a:ext uri="{FF2B5EF4-FFF2-40B4-BE49-F238E27FC236}">
                <a16:creationId xmlns:a16="http://schemas.microsoft.com/office/drawing/2014/main" id="{37106F9F-98B6-48E0-962F-6DCB2ADA3417}"/>
              </a:ext>
            </a:extLst>
          </p:cNvPr>
          <p:cNvSpPr/>
          <p:nvPr/>
        </p:nvSpPr>
        <p:spPr>
          <a:xfrm>
            <a:off x="10266942" y="1701038"/>
            <a:ext cx="1828976" cy="584368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Persegi Panjang: Sudut Lengkung 28">
            <a:extLst>
              <a:ext uri="{FF2B5EF4-FFF2-40B4-BE49-F238E27FC236}">
                <a16:creationId xmlns:a16="http://schemas.microsoft.com/office/drawing/2014/main" id="{AD97285A-7EFE-4370-9873-CEDBE277F989}"/>
              </a:ext>
            </a:extLst>
          </p:cNvPr>
          <p:cNvSpPr/>
          <p:nvPr/>
        </p:nvSpPr>
        <p:spPr>
          <a:xfrm>
            <a:off x="8288214" y="2474179"/>
            <a:ext cx="1828976" cy="589465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Persegi Panjang: Sudut Lengkung 28">
            <a:extLst>
              <a:ext uri="{FF2B5EF4-FFF2-40B4-BE49-F238E27FC236}">
                <a16:creationId xmlns:a16="http://schemas.microsoft.com/office/drawing/2014/main" id="{6076CBFC-A1A9-4F3D-8C07-9A0838E3D50C}"/>
              </a:ext>
            </a:extLst>
          </p:cNvPr>
          <p:cNvSpPr/>
          <p:nvPr/>
        </p:nvSpPr>
        <p:spPr>
          <a:xfrm>
            <a:off x="10283196" y="2461433"/>
            <a:ext cx="1796466" cy="61082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Persegi Panjang: Sudut Lengkung 28">
            <a:extLst>
              <a:ext uri="{FF2B5EF4-FFF2-40B4-BE49-F238E27FC236}">
                <a16:creationId xmlns:a16="http://schemas.microsoft.com/office/drawing/2014/main" id="{B9E6E928-9672-4AA9-A366-FFEA75ECF3DD}"/>
              </a:ext>
            </a:extLst>
          </p:cNvPr>
          <p:cNvSpPr/>
          <p:nvPr/>
        </p:nvSpPr>
        <p:spPr>
          <a:xfrm>
            <a:off x="6770595" y="3258864"/>
            <a:ext cx="1370629" cy="526880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Persegi Panjang: Sudut Lengkung 28">
            <a:extLst>
              <a:ext uri="{FF2B5EF4-FFF2-40B4-BE49-F238E27FC236}">
                <a16:creationId xmlns:a16="http://schemas.microsoft.com/office/drawing/2014/main" id="{01BE0AC8-DB24-4C7D-9025-B182E2000073}"/>
              </a:ext>
            </a:extLst>
          </p:cNvPr>
          <p:cNvSpPr/>
          <p:nvPr/>
        </p:nvSpPr>
        <p:spPr>
          <a:xfrm>
            <a:off x="8294608" y="3238763"/>
            <a:ext cx="1828976" cy="546982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Persegi Panjang: Sudut Lengkung 28">
            <a:extLst>
              <a:ext uri="{FF2B5EF4-FFF2-40B4-BE49-F238E27FC236}">
                <a16:creationId xmlns:a16="http://schemas.microsoft.com/office/drawing/2014/main" id="{23E9E183-3873-4D92-9BBC-492AAA0DA18C}"/>
              </a:ext>
            </a:extLst>
          </p:cNvPr>
          <p:cNvSpPr/>
          <p:nvPr/>
        </p:nvSpPr>
        <p:spPr>
          <a:xfrm>
            <a:off x="10299451" y="3248702"/>
            <a:ext cx="1808921" cy="537042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Persegi Panjang: Sudut Lengkung 28">
            <a:extLst>
              <a:ext uri="{FF2B5EF4-FFF2-40B4-BE49-F238E27FC236}">
                <a16:creationId xmlns:a16="http://schemas.microsoft.com/office/drawing/2014/main" id="{38D883FA-7D93-410F-87E9-53FFFED9273F}"/>
              </a:ext>
            </a:extLst>
          </p:cNvPr>
          <p:cNvSpPr/>
          <p:nvPr/>
        </p:nvSpPr>
        <p:spPr>
          <a:xfrm>
            <a:off x="8308454" y="3944020"/>
            <a:ext cx="1828976" cy="546982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Persegi Panjang: Sudut Lengkung 28">
            <a:extLst>
              <a:ext uri="{FF2B5EF4-FFF2-40B4-BE49-F238E27FC236}">
                <a16:creationId xmlns:a16="http://schemas.microsoft.com/office/drawing/2014/main" id="{BFE2FFC4-F6A9-49AA-94A7-9A048749C121}"/>
              </a:ext>
            </a:extLst>
          </p:cNvPr>
          <p:cNvSpPr/>
          <p:nvPr/>
        </p:nvSpPr>
        <p:spPr>
          <a:xfrm>
            <a:off x="10299450" y="3944020"/>
            <a:ext cx="1808921" cy="537043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Persegi Panjang: Sudut Lengkung 28">
            <a:extLst>
              <a:ext uri="{FF2B5EF4-FFF2-40B4-BE49-F238E27FC236}">
                <a16:creationId xmlns:a16="http://schemas.microsoft.com/office/drawing/2014/main" id="{CFCF46AE-3DA1-468F-9840-105BE37339AE}"/>
              </a:ext>
            </a:extLst>
          </p:cNvPr>
          <p:cNvSpPr/>
          <p:nvPr/>
        </p:nvSpPr>
        <p:spPr>
          <a:xfrm>
            <a:off x="6766748" y="4624709"/>
            <a:ext cx="1380568" cy="51532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Persegi Panjang: Sudut Lengkung 28">
            <a:extLst>
              <a:ext uri="{FF2B5EF4-FFF2-40B4-BE49-F238E27FC236}">
                <a16:creationId xmlns:a16="http://schemas.microsoft.com/office/drawing/2014/main" id="{8DA928F2-8DA8-4656-8708-F801DC404DA6}"/>
              </a:ext>
            </a:extLst>
          </p:cNvPr>
          <p:cNvSpPr/>
          <p:nvPr/>
        </p:nvSpPr>
        <p:spPr>
          <a:xfrm>
            <a:off x="8294608" y="4614991"/>
            <a:ext cx="1828976" cy="52504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Persegi Panjang: Sudut Lengkung 28">
            <a:extLst>
              <a:ext uri="{FF2B5EF4-FFF2-40B4-BE49-F238E27FC236}">
                <a16:creationId xmlns:a16="http://schemas.microsoft.com/office/drawing/2014/main" id="{59C140A3-2349-454C-A173-0ABD249199F5}"/>
              </a:ext>
            </a:extLst>
          </p:cNvPr>
          <p:cNvSpPr/>
          <p:nvPr/>
        </p:nvSpPr>
        <p:spPr>
          <a:xfrm>
            <a:off x="10299450" y="4614992"/>
            <a:ext cx="1808921" cy="525040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Persegi Panjang: Sudut Lengkung 28">
            <a:extLst>
              <a:ext uri="{FF2B5EF4-FFF2-40B4-BE49-F238E27FC236}">
                <a16:creationId xmlns:a16="http://schemas.microsoft.com/office/drawing/2014/main" id="{D9840C0F-3CC4-42F5-8639-60E4C818C583}"/>
              </a:ext>
            </a:extLst>
          </p:cNvPr>
          <p:cNvSpPr/>
          <p:nvPr/>
        </p:nvSpPr>
        <p:spPr>
          <a:xfrm>
            <a:off x="6788258" y="6067946"/>
            <a:ext cx="1380568" cy="59764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8" name="Persegi Panjang: Sudut Lengkung 28">
            <a:extLst>
              <a:ext uri="{FF2B5EF4-FFF2-40B4-BE49-F238E27FC236}">
                <a16:creationId xmlns:a16="http://schemas.microsoft.com/office/drawing/2014/main" id="{33364464-2034-4877-8E83-2A500F9D1FD8}"/>
              </a:ext>
            </a:extLst>
          </p:cNvPr>
          <p:cNvSpPr/>
          <p:nvPr/>
        </p:nvSpPr>
        <p:spPr>
          <a:xfrm>
            <a:off x="10276969" y="6053144"/>
            <a:ext cx="1808921" cy="584368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4" name="Persegi Panjang: Sudut Lengkung 28">
            <a:extLst>
              <a:ext uri="{FF2B5EF4-FFF2-40B4-BE49-F238E27FC236}">
                <a16:creationId xmlns:a16="http://schemas.microsoft.com/office/drawing/2014/main" id="{E42AB7BD-21B9-4FA3-A56D-7F2EF3001BF2}"/>
              </a:ext>
            </a:extLst>
          </p:cNvPr>
          <p:cNvSpPr/>
          <p:nvPr/>
        </p:nvSpPr>
        <p:spPr>
          <a:xfrm>
            <a:off x="8288214" y="6039868"/>
            <a:ext cx="1828976" cy="59764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Persegi Panjang: Sudut Lengkung 4">
            <a:extLst>
              <a:ext uri="{FF2B5EF4-FFF2-40B4-BE49-F238E27FC236}">
                <a16:creationId xmlns:a16="http://schemas.microsoft.com/office/drawing/2014/main" id="{3A7CFCD1-EC88-4715-976E-F76863517FCA}"/>
              </a:ext>
            </a:extLst>
          </p:cNvPr>
          <p:cNvSpPr/>
          <p:nvPr/>
        </p:nvSpPr>
        <p:spPr>
          <a:xfrm>
            <a:off x="144580" y="5274582"/>
            <a:ext cx="596690" cy="624717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Persegi Panjang: Sudut Lengkung 32">
            <a:extLst>
              <a:ext uri="{FF2B5EF4-FFF2-40B4-BE49-F238E27FC236}">
                <a16:creationId xmlns:a16="http://schemas.microsoft.com/office/drawing/2014/main" id="{F0F6C961-470C-4D71-BC69-91545162685B}"/>
              </a:ext>
            </a:extLst>
          </p:cNvPr>
          <p:cNvSpPr/>
          <p:nvPr/>
        </p:nvSpPr>
        <p:spPr>
          <a:xfrm>
            <a:off x="860720" y="5247452"/>
            <a:ext cx="5809921" cy="69575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Memiliki</a:t>
            </a:r>
            <a:r>
              <a:rPr lang="en-US" sz="2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2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menjual</a:t>
            </a:r>
            <a:r>
              <a:rPr lang="en-US" sz="2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2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membeli</a:t>
            </a:r>
            <a:r>
              <a:rPr lang="en-US" sz="2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2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menggadaikan</a:t>
            </a:r>
            <a:r>
              <a:rPr lang="en-US" sz="2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2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menyewakan</a:t>
            </a:r>
            <a:r>
              <a:rPr lang="en-US" sz="2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2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meminjamkan</a:t>
            </a:r>
            <a:r>
              <a:rPr lang="en-US" sz="2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BMN</a:t>
            </a:r>
            <a:endParaRPr lang="en-ID" sz="2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Persegi Panjang: Sudut Lengkung 28">
            <a:extLst>
              <a:ext uri="{FF2B5EF4-FFF2-40B4-BE49-F238E27FC236}">
                <a16:creationId xmlns:a16="http://schemas.microsoft.com/office/drawing/2014/main" id="{DE4E7743-ECCF-45C1-9CE8-3341841FE3F0}"/>
              </a:ext>
            </a:extLst>
          </p:cNvPr>
          <p:cNvSpPr/>
          <p:nvPr/>
        </p:nvSpPr>
        <p:spPr>
          <a:xfrm>
            <a:off x="6788258" y="5277679"/>
            <a:ext cx="1380568" cy="64279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7" name="Persegi Panjang: Sudut Lengkung 28">
            <a:extLst>
              <a:ext uri="{FF2B5EF4-FFF2-40B4-BE49-F238E27FC236}">
                <a16:creationId xmlns:a16="http://schemas.microsoft.com/office/drawing/2014/main" id="{37B422B4-C957-4DA9-A0B0-20091CF88D04}"/>
              </a:ext>
            </a:extLst>
          </p:cNvPr>
          <p:cNvSpPr/>
          <p:nvPr/>
        </p:nvSpPr>
        <p:spPr>
          <a:xfrm>
            <a:off x="8308454" y="5287617"/>
            <a:ext cx="1828976" cy="632855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Instansi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9" name="Persegi Panjang: Sudut Lengkung 28">
            <a:extLst>
              <a:ext uri="{FF2B5EF4-FFF2-40B4-BE49-F238E27FC236}">
                <a16:creationId xmlns:a16="http://schemas.microsoft.com/office/drawing/2014/main" id="{7E330B62-0021-47FB-95C3-3F82216724BE}"/>
              </a:ext>
            </a:extLst>
          </p:cNvPr>
          <p:cNvSpPr/>
          <p:nvPr/>
        </p:nvSpPr>
        <p:spPr>
          <a:xfrm>
            <a:off x="10286997" y="5287617"/>
            <a:ext cx="1808921" cy="632855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794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1" grpId="0" animBg="1"/>
      <p:bldP spid="12" grpId="0" animBg="1"/>
      <p:bldP spid="18" grpId="0" animBg="1"/>
      <p:bldP spid="20" grpId="0" animBg="1"/>
      <p:bldP spid="21" grpId="0" animBg="1"/>
      <p:bldP spid="30" grpId="0" animBg="1"/>
      <p:bldP spid="31" grpId="0" animBg="1"/>
      <p:bldP spid="32" grpId="0" animBg="1"/>
      <p:bldP spid="33" grpId="0" animBg="1"/>
      <p:bldP spid="68" grpId="0" animBg="1"/>
      <p:bldP spid="71" grpId="0" animBg="1"/>
      <p:bldP spid="74" grpId="0" animBg="1"/>
      <p:bldP spid="83" grpId="0" animBg="1"/>
      <p:bldP spid="40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64" grpId="0" animBg="1"/>
      <p:bldP spid="38" grpId="0" animBg="1"/>
      <p:bldP spid="49" grpId="0" animBg="1"/>
      <p:bldP spid="50" grpId="0" animBg="1"/>
      <p:bldP spid="57" grpId="0" animBg="1"/>
      <p:bldP spid="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rsegi Panjang: Sudut Lengkung 4">
            <a:extLst>
              <a:ext uri="{FF2B5EF4-FFF2-40B4-BE49-F238E27FC236}">
                <a16:creationId xmlns:a16="http://schemas.microsoft.com/office/drawing/2014/main" id="{9FDF5FCC-05F7-43D4-86C5-526FECF37AA2}"/>
              </a:ext>
            </a:extLst>
          </p:cNvPr>
          <p:cNvSpPr/>
          <p:nvPr/>
        </p:nvSpPr>
        <p:spPr>
          <a:xfrm>
            <a:off x="144580" y="4606207"/>
            <a:ext cx="596690" cy="553579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Persegi Panjang: Sudut Lengkung 7">
            <a:extLst>
              <a:ext uri="{FF2B5EF4-FFF2-40B4-BE49-F238E27FC236}">
                <a16:creationId xmlns:a16="http://schemas.microsoft.com/office/drawing/2014/main" id="{CE87A1F3-68FE-43AA-BF67-1427D9D10D7B}"/>
              </a:ext>
            </a:extLst>
          </p:cNvPr>
          <p:cNvSpPr/>
          <p:nvPr/>
        </p:nvSpPr>
        <p:spPr>
          <a:xfrm>
            <a:off x="851658" y="6074615"/>
            <a:ext cx="5786404" cy="58430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Mendukung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Capres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Cawapres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Ka Daerah/ Wakil Ka Daerah, DPR, DPRD, dan DPD</a:t>
            </a:r>
            <a:endParaRPr lang="en-US" sz="2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Persegi Panjang: Sudut Lengkung 9">
            <a:extLst>
              <a:ext uri="{FF2B5EF4-FFF2-40B4-BE49-F238E27FC236}">
                <a16:creationId xmlns:a16="http://schemas.microsoft.com/office/drawing/2014/main" id="{AB11CEF2-FA7B-4B5B-9D8D-B99243AF7F84}"/>
              </a:ext>
            </a:extLst>
          </p:cNvPr>
          <p:cNvSpPr/>
          <p:nvPr/>
        </p:nvSpPr>
        <p:spPr>
          <a:xfrm>
            <a:off x="885405" y="2461433"/>
            <a:ext cx="5740218" cy="60221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Sewenang-wenang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pada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bawahan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Persegi Panjang: Sudut Lengkung 10">
            <a:extLst>
              <a:ext uri="{FF2B5EF4-FFF2-40B4-BE49-F238E27FC236}">
                <a16:creationId xmlns:a16="http://schemas.microsoft.com/office/drawing/2014/main" id="{E373AD04-ACA0-433C-8E64-4A75C324FF3A}"/>
              </a:ext>
            </a:extLst>
          </p:cNvPr>
          <p:cNvSpPr/>
          <p:nvPr/>
        </p:nvSpPr>
        <p:spPr>
          <a:xfrm>
            <a:off x="6765253" y="2474179"/>
            <a:ext cx="1370629" cy="589466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Persegi Panjang: Sudut Lengkung 11">
            <a:extLst>
              <a:ext uri="{FF2B5EF4-FFF2-40B4-BE49-F238E27FC236}">
                <a16:creationId xmlns:a16="http://schemas.microsoft.com/office/drawing/2014/main" id="{0AA35C2E-B5E1-4C42-BCA1-CE62A642E58A}"/>
              </a:ext>
            </a:extLst>
          </p:cNvPr>
          <p:cNvSpPr/>
          <p:nvPr/>
        </p:nvSpPr>
        <p:spPr>
          <a:xfrm>
            <a:off x="880900" y="3238762"/>
            <a:ext cx="5740218" cy="55559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Menghalangi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tugas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kedinasan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Persegi Panjang: Sudut Lengkung 17">
            <a:extLst>
              <a:ext uri="{FF2B5EF4-FFF2-40B4-BE49-F238E27FC236}">
                <a16:creationId xmlns:a16="http://schemas.microsoft.com/office/drawing/2014/main" id="{35F08D96-8543-4E66-B70C-68860B915D28}"/>
              </a:ext>
            </a:extLst>
          </p:cNvPr>
          <p:cNvSpPr/>
          <p:nvPr/>
        </p:nvSpPr>
        <p:spPr>
          <a:xfrm>
            <a:off x="144580" y="6061277"/>
            <a:ext cx="596690" cy="59764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Persegi Panjang: Sudut Lengkung 19">
            <a:extLst>
              <a:ext uri="{FF2B5EF4-FFF2-40B4-BE49-F238E27FC236}">
                <a16:creationId xmlns:a16="http://schemas.microsoft.com/office/drawing/2014/main" id="{A8054801-079B-41D0-9B6F-BE844389A23F}"/>
              </a:ext>
            </a:extLst>
          </p:cNvPr>
          <p:cNvSpPr/>
          <p:nvPr/>
        </p:nvSpPr>
        <p:spPr>
          <a:xfrm>
            <a:off x="144580" y="3946382"/>
            <a:ext cx="596690" cy="53468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Persegi Panjang: Sudut Lengkung 20">
            <a:extLst>
              <a:ext uri="{FF2B5EF4-FFF2-40B4-BE49-F238E27FC236}">
                <a16:creationId xmlns:a16="http://schemas.microsoft.com/office/drawing/2014/main" id="{460E7D2A-04D2-4749-9A48-18AEDAB5A9FE}"/>
              </a:ext>
            </a:extLst>
          </p:cNvPr>
          <p:cNvSpPr/>
          <p:nvPr/>
        </p:nvSpPr>
        <p:spPr>
          <a:xfrm>
            <a:off x="140075" y="2461433"/>
            <a:ext cx="605700" cy="61082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Persegi Panjang: Sudut Lengkung 29">
            <a:extLst>
              <a:ext uri="{FF2B5EF4-FFF2-40B4-BE49-F238E27FC236}">
                <a16:creationId xmlns:a16="http://schemas.microsoft.com/office/drawing/2014/main" id="{BA97E1F1-9296-4675-A0DB-E61835BFF601}"/>
              </a:ext>
            </a:extLst>
          </p:cNvPr>
          <p:cNvSpPr/>
          <p:nvPr/>
        </p:nvSpPr>
        <p:spPr>
          <a:xfrm>
            <a:off x="156353" y="1677817"/>
            <a:ext cx="596690" cy="610825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Persegi Panjang: Sudut Lengkung 30">
            <a:extLst>
              <a:ext uri="{FF2B5EF4-FFF2-40B4-BE49-F238E27FC236}">
                <a16:creationId xmlns:a16="http://schemas.microsoft.com/office/drawing/2014/main" id="{4382EA34-6D0B-4F2B-9CE8-507534085301}"/>
              </a:ext>
            </a:extLst>
          </p:cNvPr>
          <p:cNvSpPr/>
          <p:nvPr/>
        </p:nvSpPr>
        <p:spPr>
          <a:xfrm>
            <a:off x="895571" y="1685759"/>
            <a:ext cx="5740218" cy="602210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Melakukan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kegiatan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merugikan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Persegi Panjang: Sudut Lengkung 31">
            <a:extLst>
              <a:ext uri="{FF2B5EF4-FFF2-40B4-BE49-F238E27FC236}">
                <a16:creationId xmlns:a16="http://schemas.microsoft.com/office/drawing/2014/main" id="{6F908390-5EF7-466A-9CC4-06B2275BCAA2}"/>
              </a:ext>
            </a:extLst>
          </p:cNvPr>
          <p:cNvSpPr/>
          <p:nvPr/>
        </p:nvSpPr>
        <p:spPr>
          <a:xfrm>
            <a:off x="6776687" y="1685759"/>
            <a:ext cx="1370629" cy="610825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Persegi Panjang: Sudut Lengkung 32">
            <a:extLst>
              <a:ext uri="{FF2B5EF4-FFF2-40B4-BE49-F238E27FC236}">
                <a16:creationId xmlns:a16="http://schemas.microsoft.com/office/drawing/2014/main" id="{98C88ED0-324E-4F98-A921-D51E383D1BF1}"/>
              </a:ext>
            </a:extLst>
          </p:cNvPr>
          <p:cNvSpPr/>
          <p:nvPr/>
        </p:nvSpPr>
        <p:spPr>
          <a:xfrm>
            <a:off x="860719" y="4588186"/>
            <a:ext cx="5809921" cy="55184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Meminta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sesuatu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berhubungan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dgn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jabatan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Persegi Panjang: Sudut Lengkung 28">
            <a:extLst>
              <a:ext uri="{FF2B5EF4-FFF2-40B4-BE49-F238E27FC236}">
                <a16:creationId xmlns:a16="http://schemas.microsoft.com/office/drawing/2014/main" id="{3C09DA6D-44C0-44F3-90DB-589992B9E54F}"/>
              </a:ext>
            </a:extLst>
          </p:cNvPr>
          <p:cNvSpPr/>
          <p:nvPr/>
        </p:nvSpPr>
        <p:spPr>
          <a:xfrm>
            <a:off x="6788426" y="942903"/>
            <a:ext cx="1370629" cy="610824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RINGAN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Persegi Panjang: Sudut Lengkung 25">
            <a:extLst>
              <a:ext uri="{FF2B5EF4-FFF2-40B4-BE49-F238E27FC236}">
                <a16:creationId xmlns:a16="http://schemas.microsoft.com/office/drawing/2014/main" id="{348C3DCC-F1DF-4789-9380-73912629AAF6}"/>
              </a:ext>
            </a:extLst>
          </p:cNvPr>
          <p:cNvSpPr/>
          <p:nvPr/>
        </p:nvSpPr>
        <p:spPr>
          <a:xfrm>
            <a:off x="888508" y="938355"/>
            <a:ext cx="5740216" cy="602210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KEWAJIBAN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Persegi Panjang: Sudut Lengkung 26">
            <a:extLst>
              <a:ext uri="{FF2B5EF4-FFF2-40B4-BE49-F238E27FC236}">
                <a16:creationId xmlns:a16="http://schemas.microsoft.com/office/drawing/2014/main" id="{0C54F6E7-8C60-4842-B299-BEBC9D53276F}"/>
              </a:ext>
            </a:extLst>
          </p:cNvPr>
          <p:cNvSpPr/>
          <p:nvPr/>
        </p:nvSpPr>
        <p:spPr>
          <a:xfrm>
            <a:off x="144580" y="929741"/>
            <a:ext cx="631210" cy="610824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Persegi Panjang: Sudut Lengkung 32">
            <a:extLst>
              <a:ext uri="{FF2B5EF4-FFF2-40B4-BE49-F238E27FC236}">
                <a16:creationId xmlns:a16="http://schemas.microsoft.com/office/drawing/2014/main" id="{67DD076A-3DBB-42E4-A09F-B647E90D8646}"/>
              </a:ext>
            </a:extLst>
          </p:cNvPr>
          <p:cNvSpPr/>
          <p:nvPr/>
        </p:nvSpPr>
        <p:spPr>
          <a:xfrm>
            <a:off x="902609" y="3925770"/>
            <a:ext cx="5758284" cy="54225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Menerima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gratifikasi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Persegi Panjang: Sudut Lengkung 19">
            <a:extLst>
              <a:ext uri="{FF2B5EF4-FFF2-40B4-BE49-F238E27FC236}">
                <a16:creationId xmlns:a16="http://schemas.microsoft.com/office/drawing/2014/main" id="{ADCA4CAD-279D-412D-AA72-1A1CD3C59E63}"/>
              </a:ext>
            </a:extLst>
          </p:cNvPr>
          <p:cNvSpPr/>
          <p:nvPr/>
        </p:nvSpPr>
        <p:spPr>
          <a:xfrm>
            <a:off x="144580" y="3228043"/>
            <a:ext cx="596690" cy="55770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8" name="Persegi Panjang: Sudut Lengkung 28">
            <a:extLst>
              <a:ext uri="{FF2B5EF4-FFF2-40B4-BE49-F238E27FC236}">
                <a16:creationId xmlns:a16="http://schemas.microsoft.com/office/drawing/2014/main" id="{ACE61A7D-12F5-4D25-9274-4FB2DFC81699}"/>
              </a:ext>
            </a:extLst>
          </p:cNvPr>
          <p:cNvSpPr/>
          <p:nvPr/>
        </p:nvSpPr>
        <p:spPr>
          <a:xfrm>
            <a:off x="8288215" y="957196"/>
            <a:ext cx="1828976" cy="583369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SEDANG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Persegi Panjang: Sudut Lengkung 28">
            <a:extLst>
              <a:ext uri="{FF2B5EF4-FFF2-40B4-BE49-F238E27FC236}">
                <a16:creationId xmlns:a16="http://schemas.microsoft.com/office/drawing/2014/main" id="{8645696E-147E-4B72-956D-1BA479669430}"/>
              </a:ext>
            </a:extLst>
          </p:cNvPr>
          <p:cNvSpPr/>
          <p:nvPr/>
        </p:nvSpPr>
        <p:spPr>
          <a:xfrm>
            <a:off x="8288214" y="1701038"/>
            <a:ext cx="1828976" cy="59554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Instansi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2" name="Persegi Panjang: Sudut Lengkung 37">
            <a:extLst>
              <a:ext uri="{FF2B5EF4-FFF2-40B4-BE49-F238E27FC236}">
                <a16:creationId xmlns:a16="http://schemas.microsoft.com/office/drawing/2014/main" id="{DF7DB7B1-4A69-4A1B-9E79-6BFC698A3BDB}"/>
              </a:ext>
            </a:extLst>
          </p:cNvPr>
          <p:cNvSpPr/>
          <p:nvPr/>
        </p:nvSpPr>
        <p:spPr>
          <a:xfrm>
            <a:off x="170090" y="112856"/>
            <a:ext cx="11905953" cy="695752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SANKSI DAMPAK ATAS PELANGGARAN LARANGAN</a:t>
            </a:r>
            <a:endParaRPr lang="en-ID" sz="3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3" name="Persegi Panjang: Sudut Lengkung 28">
            <a:extLst>
              <a:ext uri="{FF2B5EF4-FFF2-40B4-BE49-F238E27FC236}">
                <a16:creationId xmlns:a16="http://schemas.microsoft.com/office/drawing/2014/main" id="{D47EEC86-83B8-43E2-8C2F-8BD49CB79AA3}"/>
              </a:ext>
            </a:extLst>
          </p:cNvPr>
          <p:cNvSpPr/>
          <p:nvPr/>
        </p:nvSpPr>
        <p:spPr>
          <a:xfrm>
            <a:off x="6788258" y="3944020"/>
            <a:ext cx="1370630" cy="550516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Persegi Panjang: Sudut Lengkung 28">
            <a:extLst>
              <a:ext uri="{FF2B5EF4-FFF2-40B4-BE49-F238E27FC236}">
                <a16:creationId xmlns:a16="http://schemas.microsoft.com/office/drawing/2014/main" id="{9832D5A2-E79C-4D31-AC1D-E2139C26941F}"/>
              </a:ext>
            </a:extLst>
          </p:cNvPr>
          <p:cNvSpPr/>
          <p:nvPr/>
        </p:nvSpPr>
        <p:spPr>
          <a:xfrm>
            <a:off x="10266942" y="957197"/>
            <a:ext cx="1828976" cy="596530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BERAT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Persegi Panjang: Sudut Lengkung 28">
            <a:extLst>
              <a:ext uri="{FF2B5EF4-FFF2-40B4-BE49-F238E27FC236}">
                <a16:creationId xmlns:a16="http://schemas.microsoft.com/office/drawing/2014/main" id="{37106F9F-98B6-48E0-962F-6DCB2ADA3417}"/>
              </a:ext>
            </a:extLst>
          </p:cNvPr>
          <p:cNvSpPr/>
          <p:nvPr/>
        </p:nvSpPr>
        <p:spPr>
          <a:xfrm>
            <a:off x="10266942" y="1701038"/>
            <a:ext cx="1828976" cy="584368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Persegi Panjang: Sudut Lengkung 28">
            <a:extLst>
              <a:ext uri="{FF2B5EF4-FFF2-40B4-BE49-F238E27FC236}">
                <a16:creationId xmlns:a16="http://schemas.microsoft.com/office/drawing/2014/main" id="{AD97285A-7EFE-4370-9873-CEDBE277F989}"/>
              </a:ext>
            </a:extLst>
          </p:cNvPr>
          <p:cNvSpPr/>
          <p:nvPr/>
        </p:nvSpPr>
        <p:spPr>
          <a:xfrm>
            <a:off x="8288214" y="2474179"/>
            <a:ext cx="1828976" cy="589465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Instansi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Persegi Panjang: Sudut Lengkung 28">
            <a:extLst>
              <a:ext uri="{FF2B5EF4-FFF2-40B4-BE49-F238E27FC236}">
                <a16:creationId xmlns:a16="http://schemas.microsoft.com/office/drawing/2014/main" id="{6076CBFC-A1A9-4F3D-8C07-9A0838E3D50C}"/>
              </a:ext>
            </a:extLst>
          </p:cNvPr>
          <p:cNvSpPr/>
          <p:nvPr/>
        </p:nvSpPr>
        <p:spPr>
          <a:xfrm>
            <a:off x="10283196" y="2461433"/>
            <a:ext cx="1796466" cy="61082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Persegi Panjang: Sudut Lengkung 28">
            <a:extLst>
              <a:ext uri="{FF2B5EF4-FFF2-40B4-BE49-F238E27FC236}">
                <a16:creationId xmlns:a16="http://schemas.microsoft.com/office/drawing/2014/main" id="{B9E6E928-9672-4AA9-A366-FFEA75ECF3DD}"/>
              </a:ext>
            </a:extLst>
          </p:cNvPr>
          <p:cNvSpPr/>
          <p:nvPr/>
        </p:nvSpPr>
        <p:spPr>
          <a:xfrm>
            <a:off x="6770595" y="3258864"/>
            <a:ext cx="1370629" cy="526880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Persegi Panjang: Sudut Lengkung 28">
            <a:extLst>
              <a:ext uri="{FF2B5EF4-FFF2-40B4-BE49-F238E27FC236}">
                <a16:creationId xmlns:a16="http://schemas.microsoft.com/office/drawing/2014/main" id="{01BE0AC8-DB24-4C7D-9025-B182E2000073}"/>
              </a:ext>
            </a:extLst>
          </p:cNvPr>
          <p:cNvSpPr/>
          <p:nvPr/>
        </p:nvSpPr>
        <p:spPr>
          <a:xfrm>
            <a:off x="8294608" y="3238763"/>
            <a:ext cx="1828976" cy="546982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Instansi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Persegi Panjang: Sudut Lengkung 28">
            <a:extLst>
              <a:ext uri="{FF2B5EF4-FFF2-40B4-BE49-F238E27FC236}">
                <a16:creationId xmlns:a16="http://schemas.microsoft.com/office/drawing/2014/main" id="{23E9E183-3873-4D92-9BBC-492AAA0DA18C}"/>
              </a:ext>
            </a:extLst>
          </p:cNvPr>
          <p:cNvSpPr/>
          <p:nvPr/>
        </p:nvSpPr>
        <p:spPr>
          <a:xfrm>
            <a:off x="10299451" y="3248702"/>
            <a:ext cx="1808921" cy="537042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Persegi Panjang: Sudut Lengkung 28">
            <a:extLst>
              <a:ext uri="{FF2B5EF4-FFF2-40B4-BE49-F238E27FC236}">
                <a16:creationId xmlns:a16="http://schemas.microsoft.com/office/drawing/2014/main" id="{38D883FA-7D93-410F-87E9-53FFFED9273F}"/>
              </a:ext>
            </a:extLst>
          </p:cNvPr>
          <p:cNvSpPr/>
          <p:nvPr/>
        </p:nvSpPr>
        <p:spPr>
          <a:xfrm>
            <a:off x="8308454" y="3944020"/>
            <a:ext cx="1828976" cy="546982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Persegi Panjang: Sudut Lengkung 28">
            <a:extLst>
              <a:ext uri="{FF2B5EF4-FFF2-40B4-BE49-F238E27FC236}">
                <a16:creationId xmlns:a16="http://schemas.microsoft.com/office/drawing/2014/main" id="{BFE2FFC4-F6A9-49AA-94A7-9A048749C121}"/>
              </a:ext>
            </a:extLst>
          </p:cNvPr>
          <p:cNvSpPr/>
          <p:nvPr/>
        </p:nvSpPr>
        <p:spPr>
          <a:xfrm>
            <a:off x="10299450" y="3944020"/>
            <a:ext cx="1808921" cy="537043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Persegi Panjang: Sudut Lengkung 28">
            <a:extLst>
              <a:ext uri="{FF2B5EF4-FFF2-40B4-BE49-F238E27FC236}">
                <a16:creationId xmlns:a16="http://schemas.microsoft.com/office/drawing/2014/main" id="{CFCF46AE-3DA1-468F-9840-105BE37339AE}"/>
              </a:ext>
            </a:extLst>
          </p:cNvPr>
          <p:cNvSpPr/>
          <p:nvPr/>
        </p:nvSpPr>
        <p:spPr>
          <a:xfrm>
            <a:off x="6766748" y="4624709"/>
            <a:ext cx="1380568" cy="51532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Persegi Panjang: Sudut Lengkung 28">
            <a:extLst>
              <a:ext uri="{FF2B5EF4-FFF2-40B4-BE49-F238E27FC236}">
                <a16:creationId xmlns:a16="http://schemas.microsoft.com/office/drawing/2014/main" id="{8DA928F2-8DA8-4656-8708-F801DC404DA6}"/>
              </a:ext>
            </a:extLst>
          </p:cNvPr>
          <p:cNvSpPr/>
          <p:nvPr/>
        </p:nvSpPr>
        <p:spPr>
          <a:xfrm>
            <a:off x="8294608" y="4614991"/>
            <a:ext cx="1828976" cy="52504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Persegi Panjang: Sudut Lengkung 28">
            <a:extLst>
              <a:ext uri="{FF2B5EF4-FFF2-40B4-BE49-F238E27FC236}">
                <a16:creationId xmlns:a16="http://schemas.microsoft.com/office/drawing/2014/main" id="{59C140A3-2349-454C-A173-0ABD249199F5}"/>
              </a:ext>
            </a:extLst>
          </p:cNvPr>
          <p:cNvSpPr/>
          <p:nvPr/>
        </p:nvSpPr>
        <p:spPr>
          <a:xfrm>
            <a:off x="10299450" y="4614992"/>
            <a:ext cx="1808921" cy="525040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Persegi Panjang: Sudut Lengkung 28">
            <a:extLst>
              <a:ext uri="{FF2B5EF4-FFF2-40B4-BE49-F238E27FC236}">
                <a16:creationId xmlns:a16="http://schemas.microsoft.com/office/drawing/2014/main" id="{D9840C0F-3CC4-42F5-8639-60E4C818C583}"/>
              </a:ext>
            </a:extLst>
          </p:cNvPr>
          <p:cNvSpPr/>
          <p:nvPr/>
        </p:nvSpPr>
        <p:spPr>
          <a:xfrm>
            <a:off x="6788258" y="6067946"/>
            <a:ext cx="1380568" cy="59764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8" name="Persegi Panjang: Sudut Lengkung 28">
            <a:extLst>
              <a:ext uri="{FF2B5EF4-FFF2-40B4-BE49-F238E27FC236}">
                <a16:creationId xmlns:a16="http://schemas.microsoft.com/office/drawing/2014/main" id="{33364464-2034-4877-8E83-2A500F9D1FD8}"/>
              </a:ext>
            </a:extLst>
          </p:cNvPr>
          <p:cNvSpPr/>
          <p:nvPr/>
        </p:nvSpPr>
        <p:spPr>
          <a:xfrm>
            <a:off x="10276969" y="6053144"/>
            <a:ext cx="1808921" cy="584368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Negara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4" name="Persegi Panjang: Sudut Lengkung 28">
            <a:extLst>
              <a:ext uri="{FF2B5EF4-FFF2-40B4-BE49-F238E27FC236}">
                <a16:creationId xmlns:a16="http://schemas.microsoft.com/office/drawing/2014/main" id="{E42AB7BD-21B9-4FA3-A56D-7F2EF3001BF2}"/>
              </a:ext>
            </a:extLst>
          </p:cNvPr>
          <p:cNvSpPr/>
          <p:nvPr/>
        </p:nvSpPr>
        <p:spPr>
          <a:xfrm>
            <a:off x="8288215" y="6061277"/>
            <a:ext cx="1828976" cy="59764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Instansi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Persegi Panjang: Sudut Lengkung 4">
            <a:extLst>
              <a:ext uri="{FF2B5EF4-FFF2-40B4-BE49-F238E27FC236}">
                <a16:creationId xmlns:a16="http://schemas.microsoft.com/office/drawing/2014/main" id="{3A7CFCD1-EC88-4715-976E-F76863517FCA}"/>
              </a:ext>
            </a:extLst>
          </p:cNvPr>
          <p:cNvSpPr/>
          <p:nvPr/>
        </p:nvSpPr>
        <p:spPr>
          <a:xfrm>
            <a:off x="144580" y="5274582"/>
            <a:ext cx="596690" cy="624717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Persegi Panjang: Sudut Lengkung 32">
            <a:extLst>
              <a:ext uri="{FF2B5EF4-FFF2-40B4-BE49-F238E27FC236}">
                <a16:creationId xmlns:a16="http://schemas.microsoft.com/office/drawing/2014/main" id="{F0F6C961-470C-4D71-BC69-91545162685B}"/>
              </a:ext>
            </a:extLst>
          </p:cNvPr>
          <p:cNvSpPr/>
          <p:nvPr/>
        </p:nvSpPr>
        <p:spPr>
          <a:xfrm>
            <a:off x="860720" y="5247452"/>
            <a:ext cx="5809921" cy="69575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Melakukan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atau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tidak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melakukan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tindakan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yang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dapat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merugikan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bagi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yang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dilayani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Persegi Panjang: Sudut Lengkung 28">
            <a:extLst>
              <a:ext uri="{FF2B5EF4-FFF2-40B4-BE49-F238E27FC236}">
                <a16:creationId xmlns:a16="http://schemas.microsoft.com/office/drawing/2014/main" id="{DE4E7743-ECCF-45C1-9CE8-3341841FE3F0}"/>
              </a:ext>
            </a:extLst>
          </p:cNvPr>
          <p:cNvSpPr/>
          <p:nvPr/>
        </p:nvSpPr>
        <p:spPr>
          <a:xfrm>
            <a:off x="6788258" y="5277679"/>
            <a:ext cx="1380568" cy="642794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7" name="Persegi Panjang: Sudut Lengkung 28">
            <a:extLst>
              <a:ext uri="{FF2B5EF4-FFF2-40B4-BE49-F238E27FC236}">
                <a16:creationId xmlns:a16="http://schemas.microsoft.com/office/drawing/2014/main" id="{37B422B4-C957-4DA9-A0B0-20091CF88D04}"/>
              </a:ext>
            </a:extLst>
          </p:cNvPr>
          <p:cNvSpPr/>
          <p:nvPr/>
        </p:nvSpPr>
        <p:spPr>
          <a:xfrm>
            <a:off x="8308454" y="5287617"/>
            <a:ext cx="1828976" cy="632855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Instansi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9" name="Persegi Panjang: Sudut Lengkung 28">
            <a:extLst>
              <a:ext uri="{FF2B5EF4-FFF2-40B4-BE49-F238E27FC236}">
                <a16:creationId xmlns:a16="http://schemas.microsoft.com/office/drawing/2014/main" id="{7E330B62-0021-47FB-95C3-3F82216724BE}"/>
              </a:ext>
            </a:extLst>
          </p:cNvPr>
          <p:cNvSpPr/>
          <p:nvPr/>
        </p:nvSpPr>
        <p:spPr>
          <a:xfrm>
            <a:off x="10286997" y="5287617"/>
            <a:ext cx="1808921" cy="632855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08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1" grpId="0" animBg="1"/>
      <p:bldP spid="12" grpId="0" animBg="1"/>
      <p:bldP spid="18" grpId="0" animBg="1"/>
      <p:bldP spid="20" grpId="0" animBg="1"/>
      <p:bldP spid="21" grpId="0" animBg="1"/>
      <p:bldP spid="30" grpId="0" animBg="1"/>
      <p:bldP spid="31" grpId="0" animBg="1"/>
      <p:bldP spid="32" grpId="0" animBg="1"/>
      <p:bldP spid="33" grpId="0" animBg="1"/>
      <p:bldP spid="68" grpId="0" animBg="1"/>
      <p:bldP spid="71" grpId="0" animBg="1"/>
      <p:bldP spid="74" grpId="0" animBg="1"/>
      <p:bldP spid="83" grpId="0" animBg="1"/>
      <p:bldP spid="40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64" grpId="0" animBg="1"/>
      <p:bldP spid="38" grpId="0" animBg="1"/>
      <p:bldP spid="49" grpId="0" animBg="1"/>
      <p:bldP spid="50" grpId="0" animBg="1"/>
      <p:bldP spid="57" grpId="0" animBg="1"/>
      <p:bldP spid="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DB821AE-D4FD-428C-993E-8EDEE1814B2C}"/>
              </a:ext>
            </a:extLst>
          </p:cNvPr>
          <p:cNvSpPr/>
          <p:nvPr/>
        </p:nvSpPr>
        <p:spPr>
          <a:xfrm>
            <a:off x="231913" y="1420310"/>
            <a:ext cx="3170582" cy="5375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800" b="1" dirty="0">
                <a:solidFill>
                  <a:schemeClr val="tx1"/>
                </a:solidFill>
              </a:rPr>
              <a:t>Atasan Langsung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AB4F4C-45C3-4DDD-A074-B9A9CC56219F}"/>
              </a:ext>
            </a:extLst>
          </p:cNvPr>
          <p:cNvSpPr/>
          <p:nvPr/>
        </p:nvSpPr>
        <p:spPr>
          <a:xfrm>
            <a:off x="3564833" y="1420310"/>
            <a:ext cx="4212949" cy="5375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800" b="1" dirty="0">
                <a:solidFill>
                  <a:schemeClr val="tx1"/>
                </a:solidFill>
              </a:rPr>
              <a:t>Tim Pemeriksa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12B987-B96B-4807-B6DF-B864ED11F042}"/>
              </a:ext>
            </a:extLst>
          </p:cNvPr>
          <p:cNvSpPr/>
          <p:nvPr/>
        </p:nvSpPr>
        <p:spPr>
          <a:xfrm>
            <a:off x="8004314" y="1428115"/>
            <a:ext cx="3955774" cy="5375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800" b="1" dirty="0">
                <a:solidFill>
                  <a:schemeClr val="tx1"/>
                </a:solidFill>
              </a:rPr>
              <a:t>Pemeriksa atas Perintah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9C3CAE-73A4-4C0D-9A11-17482D2BE2B1}"/>
              </a:ext>
            </a:extLst>
          </p:cNvPr>
          <p:cNvSpPr/>
          <p:nvPr/>
        </p:nvSpPr>
        <p:spPr>
          <a:xfrm>
            <a:off x="231913" y="2030549"/>
            <a:ext cx="3170582" cy="154477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400" b="1" dirty="0">
                <a:solidFill>
                  <a:schemeClr val="tx1"/>
                </a:solidFill>
              </a:rPr>
              <a:t>untuk semua jenis pelanggaran disiplin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EF59-EC66-4B6C-8518-6A7889A3D67D}"/>
              </a:ext>
            </a:extLst>
          </p:cNvPr>
          <p:cNvSpPr/>
          <p:nvPr/>
        </p:nvSpPr>
        <p:spPr>
          <a:xfrm>
            <a:off x="231913" y="3629951"/>
            <a:ext cx="3170582" cy="19190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400" b="1" dirty="0">
                <a:solidFill>
                  <a:schemeClr val="tx1"/>
                </a:solidFill>
              </a:rPr>
              <a:t>kewajiban setiap atasan langsung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56D28A-7AAA-45EC-BEE9-244ADEF98C99}"/>
              </a:ext>
            </a:extLst>
          </p:cNvPr>
          <p:cNvSpPr/>
          <p:nvPr/>
        </p:nvSpPr>
        <p:spPr>
          <a:xfrm>
            <a:off x="3564834" y="3629951"/>
            <a:ext cx="4212948" cy="19190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400" b="1" dirty="0">
                <a:solidFill>
                  <a:schemeClr val="tx1"/>
                </a:solidFill>
              </a:rPr>
              <a:t>Dibentuk oleh PPK untuk pelanggaran disiplin </a:t>
            </a:r>
            <a:r>
              <a:rPr lang="id-ID" sz="2400" b="1" dirty="0">
                <a:solidFill>
                  <a:srgbClr val="FF0000"/>
                </a:solidFill>
              </a:rPr>
              <a:t>Sedang</a:t>
            </a:r>
            <a:r>
              <a:rPr lang="en-US" sz="2400" b="1" dirty="0">
                <a:solidFill>
                  <a:srgbClr val="FF0000"/>
                </a:solidFill>
              </a:rPr>
              <a:t> (DAPAT)</a:t>
            </a:r>
            <a:r>
              <a:rPr lang="id-ID" sz="2400" b="1" dirty="0">
                <a:solidFill>
                  <a:schemeClr val="tx1"/>
                </a:solidFill>
              </a:rPr>
              <a:t> dan </a:t>
            </a:r>
            <a:r>
              <a:rPr lang="id-ID" sz="2400" b="1" dirty="0">
                <a:solidFill>
                  <a:srgbClr val="FF0000"/>
                </a:solidFill>
              </a:rPr>
              <a:t>Berat</a:t>
            </a:r>
            <a:r>
              <a:rPr lang="en-US" sz="2400" b="1" dirty="0">
                <a:solidFill>
                  <a:srgbClr val="FF0000"/>
                </a:solidFill>
              </a:rPr>
              <a:t> (WAJIB)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31EBA8-F99E-41D9-8794-D9C455502E14}"/>
              </a:ext>
            </a:extLst>
          </p:cNvPr>
          <p:cNvSpPr/>
          <p:nvPr/>
        </p:nvSpPr>
        <p:spPr>
          <a:xfrm>
            <a:off x="7994373" y="2030548"/>
            <a:ext cx="3955773" cy="15447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400" b="1" dirty="0">
                <a:solidFill>
                  <a:schemeClr val="tx1"/>
                </a:solidFill>
              </a:rPr>
              <a:t>Perintah PPK kepada bawahannya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6377530-0D8E-4228-B230-00DB8FB9855A}"/>
              </a:ext>
            </a:extLst>
          </p:cNvPr>
          <p:cNvSpPr/>
          <p:nvPr/>
        </p:nvSpPr>
        <p:spPr>
          <a:xfrm>
            <a:off x="3574772" y="2014360"/>
            <a:ext cx="4212948" cy="154477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400" b="1" dirty="0">
                <a:solidFill>
                  <a:schemeClr val="tx1"/>
                </a:solidFill>
              </a:rPr>
              <a:t>Tim beranggotakan atasan langsung, pengawasan, kepegawaian, atau pejabat lain yang ditunjuk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0D91A9-D1DC-450B-B08F-36AE3279F408}"/>
              </a:ext>
            </a:extLst>
          </p:cNvPr>
          <p:cNvSpPr/>
          <p:nvPr/>
        </p:nvSpPr>
        <p:spPr>
          <a:xfrm>
            <a:off x="8004314" y="3640231"/>
            <a:ext cx="3955773" cy="19190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400" b="1" dirty="0">
                <a:solidFill>
                  <a:schemeClr val="tx1"/>
                </a:solidFill>
              </a:rPr>
              <a:t>penjatuhan hukuman disiplin merupakan kewenangan Presiden atau pemeriksaannya menjadi kewenangan PPK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5365B85-8E51-4D30-9FBE-C9D171539B8D}"/>
              </a:ext>
            </a:extLst>
          </p:cNvPr>
          <p:cNvSpPr/>
          <p:nvPr/>
        </p:nvSpPr>
        <p:spPr>
          <a:xfrm>
            <a:off x="4295774" y="143049"/>
            <a:ext cx="2751068" cy="6268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200" b="1" dirty="0">
                <a:solidFill>
                  <a:schemeClr val="tx1"/>
                </a:solidFill>
              </a:rPr>
              <a:t>PEMERIKSA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FC1F38C-8854-4C5C-8CAA-D32C1DF737DE}"/>
              </a:ext>
            </a:extLst>
          </p:cNvPr>
          <p:cNvCxnSpPr>
            <a:cxnSpLocks/>
          </p:cNvCxnSpPr>
          <p:nvPr/>
        </p:nvCxnSpPr>
        <p:spPr>
          <a:xfrm flipH="1">
            <a:off x="1817204" y="769941"/>
            <a:ext cx="3854105" cy="477951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A60EC03-5105-4FF1-9ADB-7FEBE22BC465}"/>
              </a:ext>
            </a:extLst>
          </p:cNvPr>
          <p:cNvCxnSpPr>
            <a:cxnSpLocks/>
          </p:cNvCxnSpPr>
          <p:nvPr/>
        </p:nvCxnSpPr>
        <p:spPr>
          <a:xfrm>
            <a:off x="5681246" y="769941"/>
            <a:ext cx="4291014" cy="531142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F3F0F59-24AB-43DE-8B4A-ACBC3766FF62}"/>
              </a:ext>
            </a:extLst>
          </p:cNvPr>
          <p:cNvCxnSpPr>
            <a:cxnSpLocks/>
          </p:cNvCxnSpPr>
          <p:nvPr/>
        </p:nvCxnSpPr>
        <p:spPr>
          <a:xfrm>
            <a:off x="5681246" y="789436"/>
            <a:ext cx="0" cy="611981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A237359B-424D-4AAB-AFA9-A9A8A5A9F8CC}"/>
              </a:ext>
            </a:extLst>
          </p:cNvPr>
          <p:cNvSpPr/>
          <p:nvPr/>
        </p:nvSpPr>
        <p:spPr>
          <a:xfrm>
            <a:off x="218662" y="5603592"/>
            <a:ext cx="11741425" cy="111135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n-ID" altLang="en-US" sz="2400" b="1" dirty="0" err="1">
                <a:solidFill>
                  <a:schemeClr val="tx1"/>
                </a:solidFill>
              </a:rPr>
              <a:t>Dalam</a:t>
            </a:r>
            <a:r>
              <a:rPr lang="en-ID" altLang="en-US" sz="2400" b="1" dirty="0">
                <a:solidFill>
                  <a:schemeClr val="tx1"/>
                </a:solidFill>
              </a:rPr>
              <a:t> </a:t>
            </a:r>
            <a:r>
              <a:rPr lang="en-ID" altLang="en-US" sz="2400" b="1" dirty="0" err="1">
                <a:solidFill>
                  <a:schemeClr val="tx1"/>
                </a:solidFill>
              </a:rPr>
              <a:t>hal</a:t>
            </a:r>
            <a:r>
              <a:rPr lang="en-ID" altLang="en-US" sz="2400" b="1" dirty="0">
                <a:solidFill>
                  <a:schemeClr val="tx1"/>
                </a:solidFill>
              </a:rPr>
              <a:t> </a:t>
            </a:r>
            <a:r>
              <a:rPr lang="en-ID" altLang="en-US" sz="2400" b="1" dirty="0" err="1">
                <a:solidFill>
                  <a:schemeClr val="tx1"/>
                </a:solidFill>
              </a:rPr>
              <a:t>atasan</a:t>
            </a:r>
            <a:r>
              <a:rPr lang="en-ID" altLang="en-US" sz="2400" b="1" dirty="0">
                <a:solidFill>
                  <a:schemeClr val="tx1"/>
                </a:solidFill>
              </a:rPr>
              <a:t> </a:t>
            </a:r>
            <a:r>
              <a:rPr lang="en-ID" altLang="en-US" sz="2400" b="1" dirty="0" err="1">
                <a:solidFill>
                  <a:schemeClr val="tx1"/>
                </a:solidFill>
              </a:rPr>
              <a:t>langsung</a:t>
            </a:r>
            <a:r>
              <a:rPr lang="en-ID" altLang="en-US" sz="2400" b="1" dirty="0">
                <a:solidFill>
                  <a:schemeClr val="tx1"/>
                </a:solidFill>
              </a:rPr>
              <a:t> PNS yang </a:t>
            </a:r>
            <a:r>
              <a:rPr lang="en-ID" altLang="en-US" sz="2400" b="1" dirty="0" err="1">
                <a:solidFill>
                  <a:schemeClr val="tx1"/>
                </a:solidFill>
              </a:rPr>
              <a:t>diduga</a:t>
            </a:r>
            <a:r>
              <a:rPr lang="en-ID" altLang="en-US" sz="2400" b="1" dirty="0">
                <a:solidFill>
                  <a:schemeClr val="tx1"/>
                </a:solidFill>
              </a:rPr>
              <a:t> </a:t>
            </a:r>
            <a:r>
              <a:rPr lang="en-ID" altLang="en-US" sz="2400" b="1" dirty="0" err="1">
                <a:solidFill>
                  <a:schemeClr val="tx1"/>
                </a:solidFill>
              </a:rPr>
              <a:t>melakukan</a:t>
            </a:r>
            <a:r>
              <a:rPr lang="en-ID" altLang="en-US" sz="2400" b="1" dirty="0">
                <a:solidFill>
                  <a:schemeClr val="tx1"/>
                </a:solidFill>
              </a:rPr>
              <a:t> </a:t>
            </a:r>
            <a:r>
              <a:rPr lang="en-ID" altLang="en-US" sz="2400" b="1" dirty="0" err="1">
                <a:solidFill>
                  <a:schemeClr val="tx1"/>
                </a:solidFill>
              </a:rPr>
              <a:t>Pelanggaran</a:t>
            </a:r>
            <a:r>
              <a:rPr lang="en-ID" altLang="en-US" sz="2400" b="1" dirty="0">
                <a:solidFill>
                  <a:schemeClr val="tx1"/>
                </a:solidFill>
              </a:rPr>
              <a:t> </a:t>
            </a:r>
            <a:r>
              <a:rPr lang="en-ID" altLang="en-US" sz="2400" b="1" dirty="0" err="1">
                <a:solidFill>
                  <a:schemeClr val="tx1"/>
                </a:solidFill>
              </a:rPr>
              <a:t>Disiplin</a:t>
            </a:r>
            <a:r>
              <a:rPr lang="en-ID" altLang="en-US" sz="2400" b="1" dirty="0">
                <a:solidFill>
                  <a:schemeClr val="tx1"/>
                </a:solidFill>
              </a:rPr>
              <a:t> </a:t>
            </a:r>
            <a:r>
              <a:rPr lang="en-ID" altLang="en-US" sz="2400" b="1" dirty="0" err="1">
                <a:solidFill>
                  <a:srgbClr val="FF0000"/>
                </a:solidFill>
              </a:rPr>
              <a:t>terlibat</a:t>
            </a:r>
            <a:r>
              <a:rPr lang="en-ID" altLang="en-US" sz="2400" b="1" dirty="0">
                <a:solidFill>
                  <a:srgbClr val="FF0000"/>
                </a:solidFill>
              </a:rPr>
              <a:t> </a:t>
            </a:r>
            <a:r>
              <a:rPr lang="en-ID" altLang="en-US" sz="2400" b="1" dirty="0" err="1">
                <a:solidFill>
                  <a:srgbClr val="FF0000"/>
                </a:solidFill>
              </a:rPr>
              <a:t>dalam</a:t>
            </a:r>
            <a:r>
              <a:rPr lang="en-ID" altLang="en-US" sz="2400" b="1" dirty="0">
                <a:solidFill>
                  <a:srgbClr val="FF0000"/>
                </a:solidFill>
              </a:rPr>
              <a:t> </a:t>
            </a:r>
            <a:r>
              <a:rPr lang="en-ID" altLang="en-US" sz="2400" b="1" dirty="0" err="1">
                <a:solidFill>
                  <a:srgbClr val="FF0000"/>
                </a:solidFill>
              </a:rPr>
              <a:t>pelanggaran</a:t>
            </a:r>
            <a:r>
              <a:rPr lang="en-ID" altLang="en-US" sz="2400" b="1" dirty="0">
                <a:solidFill>
                  <a:srgbClr val="FF0000"/>
                </a:solidFill>
              </a:rPr>
              <a:t> </a:t>
            </a:r>
            <a:r>
              <a:rPr lang="en-ID" altLang="en-US" sz="2400" b="1" dirty="0" err="1">
                <a:solidFill>
                  <a:srgbClr val="FF0000"/>
                </a:solidFill>
              </a:rPr>
              <a:t>tersebut</a:t>
            </a:r>
            <a:r>
              <a:rPr lang="en-ID" altLang="en-US" sz="2400" b="1" dirty="0">
                <a:solidFill>
                  <a:schemeClr val="tx1"/>
                </a:solidFill>
              </a:rPr>
              <a:t>, </a:t>
            </a:r>
            <a:r>
              <a:rPr lang="en-ID" altLang="en-US" sz="2400" b="1" dirty="0" err="1">
                <a:solidFill>
                  <a:schemeClr val="tx1"/>
                </a:solidFill>
              </a:rPr>
              <a:t>maka</a:t>
            </a:r>
            <a:r>
              <a:rPr lang="en-ID" altLang="en-US" sz="2400" b="1" dirty="0">
                <a:solidFill>
                  <a:schemeClr val="tx1"/>
                </a:solidFill>
              </a:rPr>
              <a:t> yang </a:t>
            </a:r>
            <a:r>
              <a:rPr lang="en-ID" altLang="en-US" sz="2400" b="1" dirty="0" err="1">
                <a:solidFill>
                  <a:schemeClr val="tx1"/>
                </a:solidFill>
              </a:rPr>
              <a:t>menjadi</a:t>
            </a:r>
            <a:r>
              <a:rPr lang="en-ID" altLang="en-US" sz="2400" b="1" dirty="0">
                <a:solidFill>
                  <a:schemeClr val="tx1"/>
                </a:solidFill>
              </a:rPr>
              <a:t> </a:t>
            </a:r>
            <a:r>
              <a:rPr lang="en-ID" altLang="en-US" sz="2400" b="1" dirty="0" err="1">
                <a:solidFill>
                  <a:schemeClr val="tx1"/>
                </a:solidFill>
              </a:rPr>
              <a:t>anggota</a:t>
            </a:r>
            <a:r>
              <a:rPr lang="en-ID" altLang="en-US" sz="2400" b="1" dirty="0">
                <a:solidFill>
                  <a:schemeClr val="tx1"/>
                </a:solidFill>
              </a:rPr>
              <a:t> </a:t>
            </a:r>
            <a:r>
              <a:rPr lang="en-ID" altLang="en-US" sz="2400" b="1" dirty="0" err="1">
                <a:solidFill>
                  <a:schemeClr val="tx1"/>
                </a:solidFill>
              </a:rPr>
              <a:t>tim</a:t>
            </a:r>
            <a:r>
              <a:rPr lang="en-ID" altLang="en-US" sz="2400" b="1" dirty="0">
                <a:solidFill>
                  <a:schemeClr val="tx1"/>
                </a:solidFill>
              </a:rPr>
              <a:t> </a:t>
            </a:r>
            <a:r>
              <a:rPr lang="en-ID" altLang="en-US" sz="2400" b="1" dirty="0" err="1">
                <a:solidFill>
                  <a:schemeClr val="tx1"/>
                </a:solidFill>
              </a:rPr>
              <a:t>pemeriksa</a:t>
            </a:r>
            <a:r>
              <a:rPr lang="en-ID" altLang="en-US" sz="2400" b="1" dirty="0">
                <a:solidFill>
                  <a:schemeClr val="tx1"/>
                </a:solidFill>
              </a:rPr>
              <a:t> </a:t>
            </a:r>
            <a:r>
              <a:rPr lang="en-ID" altLang="en-US" sz="2400" b="1" dirty="0" err="1">
                <a:solidFill>
                  <a:schemeClr val="tx1"/>
                </a:solidFill>
              </a:rPr>
              <a:t>adalah</a:t>
            </a:r>
            <a:r>
              <a:rPr lang="en-ID" altLang="en-US" sz="2400" b="1" dirty="0">
                <a:solidFill>
                  <a:schemeClr val="tx1"/>
                </a:solidFill>
              </a:rPr>
              <a:t> </a:t>
            </a:r>
            <a:r>
              <a:rPr lang="en-ID" altLang="en-US" sz="2400" b="1" dirty="0" err="1">
                <a:solidFill>
                  <a:srgbClr val="FF0000"/>
                </a:solidFill>
              </a:rPr>
              <a:t>atasan</a:t>
            </a:r>
            <a:r>
              <a:rPr lang="en-ID" altLang="en-US" sz="2400" b="1" dirty="0">
                <a:solidFill>
                  <a:srgbClr val="FF0000"/>
                </a:solidFill>
              </a:rPr>
              <a:t> yang </a:t>
            </a:r>
            <a:r>
              <a:rPr lang="en-ID" altLang="en-US" sz="2400" b="1" dirty="0" err="1">
                <a:solidFill>
                  <a:srgbClr val="FF0000"/>
                </a:solidFill>
              </a:rPr>
              <a:t>lebih</a:t>
            </a:r>
            <a:r>
              <a:rPr lang="en-ID" altLang="en-US" sz="2400" b="1" dirty="0">
                <a:solidFill>
                  <a:srgbClr val="FF0000"/>
                </a:solidFill>
              </a:rPr>
              <a:t> </a:t>
            </a:r>
            <a:r>
              <a:rPr lang="en-ID" altLang="en-US" sz="2400" b="1" dirty="0" err="1">
                <a:solidFill>
                  <a:srgbClr val="FF0000"/>
                </a:solidFill>
              </a:rPr>
              <a:t>tinggi</a:t>
            </a:r>
            <a:r>
              <a:rPr lang="en-ID" altLang="en-US" sz="2400" b="1" dirty="0">
                <a:solidFill>
                  <a:srgbClr val="FF0000"/>
                </a:solidFill>
              </a:rPr>
              <a:t> </a:t>
            </a:r>
            <a:r>
              <a:rPr lang="en-ID" altLang="en-US" sz="2400" b="1" dirty="0" err="1">
                <a:solidFill>
                  <a:srgbClr val="FF0000"/>
                </a:solidFill>
              </a:rPr>
              <a:t>secara</a:t>
            </a:r>
            <a:r>
              <a:rPr lang="en-ID" altLang="en-US" sz="2400" b="1" dirty="0">
                <a:solidFill>
                  <a:srgbClr val="FF0000"/>
                </a:solidFill>
              </a:rPr>
              <a:t> </a:t>
            </a:r>
            <a:r>
              <a:rPr lang="en-ID" altLang="en-US" sz="2400" b="1" dirty="0" err="1">
                <a:solidFill>
                  <a:srgbClr val="FF0000"/>
                </a:solidFill>
              </a:rPr>
              <a:t>berjenjang</a:t>
            </a:r>
            <a:endParaRPr lang="en-ID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>
            <a:extLst>
              <a:ext uri="{FF2B5EF4-FFF2-40B4-BE49-F238E27FC236}">
                <a16:creationId xmlns:a16="http://schemas.microsoft.com/office/drawing/2014/main" id="{754AF325-9B01-46CB-A0E1-DDFB26A28A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64588" y="5157789"/>
            <a:ext cx="457200" cy="390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4A16AD-F85A-4160-93F8-8469436ACC3C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CD2AF67-0789-4975-80B3-A19B23B792AF}"/>
              </a:ext>
            </a:extLst>
          </p:cNvPr>
          <p:cNvSpPr/>
          <p:nvPr/>
        </p:nvSpPr>
        <p:spPr>
          <a:xfrm>
            <a:off x="1662114" y="725488"/>
            <a:ext cx="2663825" cy="1096962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PNS YANG DIDUGA MELANGGAR DISIPLIN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959F531-2D73-4303-B8E4-CBF8FB392A0F}"/>
              </a:ext>
            </a:extLst>
          </p:cNvPr>
          <p:cNvSpPr/>
          <p:nvPr/>
        </p:nvSpPr>
        <p:spPr>
          <a:xfrm>
            <a:off x="1641475" y="2446338"/>
            <a:ext cx="2921000" cy="1096962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u="sng" dirty="0">
                <a:solidFill>
                  <a:schemeClr val="tx1"/>
                </a:solidFill>
              </a:rPr>
              <a:t>PEMANGGILAN I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SECARA  TERTULIS OLEH ATASAN LANGSUNG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76372571-9E60-4AE9-BC8B-B84BA9A9FCF7}"/>
              </a:ext>
            </a:extLst>
          </p:cNvPr>
          <p:cNvSpPr/>
          <p:nvPr/>
        </p:nvSpPr>
        <p:spPr>
          <a:xfrm>
            <a:off x="2117726" y="4297364"/>
            <a:ext cx="1565275" cy="523875"/>
          </a:xfrm>
          <a:prstGeom prst="roundRect">
            <a:avLst>
              <a:gd name="adj" fmla="val 12946"/>
            </a:avLst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HADIR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389638B8-5AD2-41FB-A836-FF8AED945A25}"/>
              </a:ext>
            </a:extLst>
          </p:cNvPr>
          <p:cNvSpPr/>
          <p:nvPr/>
        </p:nvSpPr>
        <p:spPr>
          <a:xfrm>
            <a:off x="5426075" y="2701926"/>
            <a:ext cx="1841500" cy="614363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TIDAK HADIR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41BEC18B-81CF-4929-9F79-01E7C598BB7A}"/>
              </a:ext>
            </a:extLst>
          </p:cNvPr>
          <p:cNvSpPr/>
          <p:nvPr/>
        </p:nvSpPr>
        <p:spPr>
          <a:xfrm>
            <a:off x="4324350" y="5622925"/>
            <a:ext cx="1881188" cy="668338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PEMERIKSAAN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E333F3CB-4364-41FF-BB77-E9CFF3D6611E}"/>
              </a:ext>
            </a:extLst>
          </p:cNvPr>
          <p:cNvSpPr/>
          <p:nvPr/>
        </p:nvSpPr>
        <p:spPr>
          <a:xfrm>
            <a:off x="5286376" y="3854451"/>
            <a:ext cx="2168525" cy="441325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u="sng" dirty="0">
                <a:solidFill>
                  <a:schemeClr val="tx1"/>
                </a:solidFill>
              </a:rPr>
              <a:t>PEMANGGILAN  I </a:t>
            </a:r>
            <a:r>
              <a:rPr lang="en-US" sz="2000" b="1" u="sng" dirty="0" err="1">
                <a:solidFill>
                  <a:schemeClr val="tx1"/>
                </a:solidFill>
              </a:rPr>
              <a:t>I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78F52F9-B5E7-46DA-B9C4-3737D2B91382}"/>
              </a:ext>
            </a:extLst>
          </p:cNvPr>
          <p:cNvSpPr/>
          <p:nvPr/>
        </p:nvSpPr>
        <p:spPr>
          <a:xfrm>
            <a:off x="4646614" y="4692651"/>
            <a:ext cx="1298575" cy="436563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HADIR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D5828E81-046D-4841-A5C2-B7ACE4EAB58D}"/>
              </a:ext>
            </a:extLst>
          </p:cNvPr>
          <p:cNvSpPr/>
          <p:nvPr/>
        </p:nvSpPr>
        <p:spPr>
          <a:xfrm>
            <a:off x="2035175" y="5465763"/>
            <a:ext cx="1843088" cy="666750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PEMERIKSAAN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D9E8964-94BE-4CC0-BC3F-C9E11CD4F121}"/>
              </a:ext>
            </a:extLst>
          </p:cNvPr>
          <p:cNvSpPr/>
          <p:nvPr/>
        </p:nvSpPr>
        <p:spPr>
          <a:xfrm>
            <a:off x="6346825" y="5340350"/>
            <a:ext cx="4141788" cy="1296988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PENJATUHAN HUKUMAN DISIPLIN OLEH PEJABAT YANG BERWENANG BERDASARKAN ALAT BUKTI DAN KETERANGAN YANG ADA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65CCEC5-3C9E-477E-BB76-8C212674F4B0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2994025" y="1822450"/>
            <a:ext cx="0" cy="527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F0141F5-0144-4438-B80B-37C5C6B256D5}"/>
              </a:ext>
            </a:extLst>
          </p:cNvPr>
          <p:cNvCxnSpPr>
            <a:cxnSpLocks/>
          </p:cNvCxnSpPr>
          <p:nvPr/>
        </p:nvCxnSpPr>
        <p:spPr>
          <a:xfrm flipH="1">
            <a:off x="2994025" y="3543301"/>
            <a:ext cx="1588" cy="6699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EEDAB72-2FB5-4671-8275-A977D45768BF}"/>
              </a:ext>
            </a:extLst>
          </p:cNvPr>
          <p:cNvCxnSpPr>
            <a:cxnSpLocks/>
          </p:cNvCxnSpPr>
          <p:nvPr/>
        </p:nvCxnSpPr>
        <p:spPr>
          <a:xfrm>
            <a:off x="4545014" y="2997200"/>
            <a:ext cx="75088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662FAAB-77DF-4EA6-B858-17E0B0D321C8}"/>
              </a:ext>
            </a:extLst>
          </p:cNvPr>
          <p:cNvCxnSpPr>
            <a:cxnSpLocks/>
          </p:cNvCxnSpPr>
          <p:nvPr/>
        </p:nvCxnSpPr>
        <p:spPr>
          <a:xfrm>
            <a:off x="6383338" y="3352801"/>
            <a:ext cx="0" cy="4365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EF74975-5D05-4816-A96C-73A2FA2B1801}"/>
              </a:ext>
            </a:extLst>
          </p:cNvPr>
          <p:cNvCxnSpPr>
            <a:cxnSpLocks/>
          </p:cNvCxnSpPr>
          <p:nvPr/>
        </p:nvCxnSpPr>
        <p:spPr>
          <a:xfrm flipH="1">
            <a:off x="2957513" y="4803776"/>
            <a:ext cx="0" cy="5492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CA3FFCC-D3E7-401A-BA0F-9FE4AD553855}"/>
              </a:ext>
            </a:extLst>
          </p:cNvPr>
          <p:cNvCxnSpPr>
            <a:cxnSpLocks/>
          </p:cNvCxnSpPr>
          <p:nvPr/>
        </p:nvCxnSpPr>
        <p:spPr>
          <a:xfrm flipH="1">
            <a:off x="5526089" y="4310064"/>
            <a:ext cx="820737" cy="2952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4A72831-98CE-48CF-A99C-F07CE21417FA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6370638" y="4295775"/>
            <a:ext cx="887412" cy="2936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C6E8889-A133-4C8D-B533-5234C30F3EEA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5295900" y="5129214"/>
            <a:ext cx="0" cy="4270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C472CA2-EF56-4145-A96D-DFD81D0A40CD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8332788" y="4973638"/>
            <a:ext cx="0" cy="3667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30C71B5F-AEC7-4820-B9BA-ED6AB84B84A1}"/>
              </a:ext>
            </a:extLst>
          </p:cNvPr>
          <p:cNvSpPr/>
          <p:nvPr/>
        </p:nvSpPr>
        <p:spPr>
          <a:xfrm>
            <a:off x="7429500" y="4465638"/>
            <a:ext cx="1804988" cy="508000"/>
          </a:xfrm>
          <a:prstGeom prst="roundRect">
            <a:avLst>
              <a:gd name="adj" fmla="val 22728"/>
            </a:avLst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TIDAK HADIR</a:t>
            </a:r>
          </a:p>
        </p:txBody>
      </p:sp>
      <p:sp>
        <p:nvSpPr>
          <p:cNvPr id="55322" name="TextBox 63">
            <a:extLst>
              <a:ext uri="{FF2B5EF4-FFF2-40B4-BE49-F238E27FC236}">
                <a16:creationId xmlns:a16="http://schemas.microsoft.com/office/drawing/2014/main" id="{959E7BA1-78E0-441D-83D6-5C10DC507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963" y="3524251"/>
            <a:ext cx="187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d-ID" altLang="en-US" sz="2000" b="1">
                <a:latin typeface="Arial" panose="020B0604020202020204" pitchFamily="34" charset="0"/>
              </a:rPr>
              <a:t>Paling lambat</a:t>
            </a:r>
            <a:r>
              <a:rPr lang="en-US" altLang="en-US" sz="2000" b="1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7 </a:t>
            </a:r>
            <a:r>
              <a:rPr lang="id-ID" altLang="en-US" sz="2000" b="1">
                <a:latin typeface="Arial" panose="020B0604020202020204" pitchFamily="34" charset="0"/>
              </a:rPr>
              <a:t>Hari Kerja</a:t>
            </a:r>
            <a:endParaRPr lang="en-US" altLang="en-US" sz="900" b="1"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E4402A9-1418-4362-9A35-A39F70745978}"/>
              </a:ext>
            </a:extLst>
          </p:cNvPr>
          <p:cNvSpPr txBox="1"/>
          <p:nvPr/>
        </p:nvSpPr>
        <p:spPr>
          <a:xfrm>
            <a:off x="3101975" y="-47625"/>
            <a:ext cx="6337300" cy="715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5510" indent="-265510" algn="ctr">
              <a:defRPr/>
            </a:pPr>
            <a:r>
              <a:rPr lang="en-US" sz="4050" dirty="0"/>
              <a:t>MEKANISME </a:t>
            </a:r>
            <a:r>
              <a:rPr lang="id-ID" sz="4050" dirty="0"/>
              <a:t>PEMANGGILAN</a:t>
            </a:r>
          </a:p>
        </p:txBody>
      </p:sp>
      <p:sp>
        <p:nvSpPr>
          <p:cNvPr id="39" name="TextBox 63">
            <a:extLst>
              <a:ext uri="{FF2B5EF4-FFF2-40B4-BE49-F238E27FC236}">
                <a16:creationId xmlns:a16="http://schemas.microsoft.com/office/drawing/2014/main" id="{E41D0F0F-3931-4259-AB4C-B162E2D6F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3939" y="3692526"/>
            <a:ext cx="2098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d-ID" altLang="en-US" sz="2000" b="1" dirty="0">
                <a:latin typeface="Arial" panose="020B0604020202020204" pitchFamily="34" charset="0"/>
              </a:rPr>
              <a:t>Paling lambat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Arial" panose="020B0604020202020204" pitchFamily="34" charset="0"/>
              </a:rPr>
              <a:t>7 </a:t>
            </a:r>
            <a:r>
              <a:rPr lang="id-ID" altLang="en-US" sz="2000" b="1" dirty="0">
                <a:latin typeface="Arial" panose="020B0604020202020204" pitchFamily="34" charset="0"/>
              </a:rPr>
              <a:t>Hari Kerja</a:t>
            </a:r>
            <a:endParaRPr lang="en-US" altLang="en-US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8" grpId="0" animBg="1"/>
      <p:bldP spid="19" grpId="0" animBg="1"/>
      <p:bldP spid="52" grpId="0" animBg="1"/>
      <p:bldP spid="55322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>
            <a:extLst>
              <a:ext uri="{FF2B5EF4-FFF2-40B4-BE49-F238E27FC236}">
                <a16:creationId xmlns:a16="http://schemas.microsoft.com/office/drawing/2014/main" id="{3900E02F-6A66-4596-8C51-C0F52A7DA2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2A3F65-A6DF-4E0E-A959-70D9005215D0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FD4DB93-8B79-4EFF-8FE7-FA4040016856}"/>
              </a:ext>
            </a:extLst>
          </p:cNvPr>
          <p:cNvSpPr/>
          <p:nvPr/>
        </p:nvSpPr>
        <p:spPr>
          <a:xfrm>
            <a:off x="443841" y="1116060"/>
            <a:ext cx="1887416" cy="1568401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PNS YANG DIDUGA MELANGGAR DISIPLIN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9037979-6A85-4FAE-9199-A17ECFEAC5F0}"/>
              </a:ext>
            </a:extLst>
          </p:cNvPr>
          <p:cNvSpPr/>
          <p:nvPr/>
        </p:nvSpPr>
        <p:spPr>
          <a:xfrm>
            <a:off x="2868612" y="1116060"/>
            <a:ext cx="2490788" cy="1574753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DIPERIKSA </a:t>
            </a:r>
            <a:r>
              <a:rPr lang="id-ID" sz="2000" b="1" dirty="0">
                <a:solidFill>
                  <a:schemeClr val="tx1"/>
                </a:solidFill>
              </a:rPr>
              <a:t>OLEH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ATASAN LANGSUNG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ATAU 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TIM PEMERIKSA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FB591C0-5111-4CD3-B70A-5A3F5E26D32F}"/>
              </a:ext>
            </a:extLst>
          </p:cNvPr>
          <p:cNvSpPr/>
          <p:nvPr/>
        </p:nvSpPr>
        <p:spPr>
          <a:xfrm>
            <a:off x="3170583" y="3305175"/>
            <a:ext cx="2017644" cy="876304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BERITA ACARA PEMERIKSAAN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742D3BD-5210-4578-8555-82E99CE8EB02}"/>
              </a:ext>
            </a:extLst>
          </p:cNvPr>
          <p:cNvSpPr/>
          <p:nvPr/>
        </p:nvSpPr>
        <p:spPr>
          <a:xfrm>
            <a:off x="6459539" y="2655888"/>
            <a:ext cx="4435475" cy="649287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TANDA TANGAN PEJABAT YANG MEMERIKSA DAN PNS YANG DIPERIKSA 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5E87B0F-2AC7-49FF-9273-B71780FE13BC}"/>
              </a:ext>
            </a:extLst>
          </p:cNvPr>
          <p:cNvSpPr/>
          <p:nvPr/>
        </p:nvSpPr>
        <p:spPr>
          <a:xfrm>
            <a:off x="6452963" y="3463926"/>
            <a:ext cx="4442051" cy="692150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PNS TIDAK BERSEDIA MENANDATANGANI BAP 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8FA512B-1C5A-4986-BC65-F077D5C9A453}"/>
              </a:ext>
            </a:extLst>
          </p:cNvPr>
          <p:cNvSpPr/>
          <p:nvPr/>
        </p:nvSpPr>
        <p:spPr>
          <a:xfrm>
            <a:off x="6459539" y="4279900"/>
            <a:ext cx="4423809" cy="484187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PNS DIBERI PHOTO COPY BAP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EBF055F7-9B92-4CD7-8490-B65A814EE74E}"/>
              </a:ext>
            </a:extLst>
          </p:cNvPr>
          <p:cNvSpPr/>
          <p:nvPr/>
        </p:nvSpPr>
        <p:spPr>
          <a:xfrm>
            <a:off x="377824" y="6125768"/>
            <a:ext cx="2490788" cy="649542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TIDAK DIJATUHKAN 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HUKUMAN DISIPLIN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126F647-10EC-4073-87BC-FEB0249611F2}"/>
              </a:ext>
            </a:extLst>
          </p:cNvPr>
          <p:cNvCxnSpPr>
            <a:cxnSpLocks/>
          </p:cNvCxnSpPr>
          <p:nvPr/>
        </p:nvCxnSpPr>
        <p:spPr>
          <a:xfrm>
            <a:off x="5355743" y="1794579"/>
            <a:ext cx="996951" cy="43257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02CD5EF-105B-4ABA-8195-16C37DEE0006}"/>
              </a:ext>
            </a:extLst>
          </p:cNvPr>
          <p:cNvCxnSpPr>
            <a:cxnSpLocks/>
          </p:cNvCxnSpPr>
          <p:nvPr/>
        </p:nvCxnSpPr>
        <p:spPr>
          <a:xfrm flipV="1">
            <a:off x="2331257" y="1837498"/>
            <a:ext cx="461963" cy="3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96FC5A0-3753-48AC-98D0-5171D55845D8}"/>
              </a:ext>
            </a:extLst>
          </p:cNvPr>
          <p:cNvCxnSpPr>
            <a:cxnSpLocks/>
          </p:cNvCxnSpPr>
          <p:nvPr/>
        </p:nvCxnSpPr>
        <p:spPr>
          <a:xfrm>
            <a:off x="4223440" y="2711450"/>
            <a:ext cx="0" cy="5937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D3DABB2-5FC1-4A14-9B51-EEE1C060F632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1808922" y="4181479"/>
            <a:ext cx="2370483" cy="5826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593B253-E1F3-4A48-B978-C5A92762A65F}"/>
              </a:ext>
            </a:extLst>
          </p:cNvPr>
          <p:cNvCxnSpPr>
            <a:cxnSpLocks/>
          </p:cNvCxnSpPr>
          <p:nvPr/>
        </p:nvCxnSpPr>
        <p:spPr>
          <a:xfrm flipV="1">
            <a:off x="5197139" y="3064867"/>
            <a:ext cx="1155555" cy="704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9B021E3-E6B7-4904-B3DB-8EF7AA35A996}"/>
              </a:ext>
            </a:extLst>
          </p:cNvPr>
          <p:cNvCxnSpPr>
            <a:cxnSpLocks/>
          </p:cNvCxnSpPr>
          <p:nvPr/>
        </p:nvCxnSpPr>
        <p:spPr>
          <a:xfrm flipV="1">
            <a:off x="5197139" y="3786358"/>
            <a:ext cx="1123011" cy="11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007490E-B5D4-452D-92E9-849DE63343AE}"/>
              </a:ext>
            </a:extLst>
          </p:cNvPr>
          <p:cNvCxnSpPr>
            <a:cxnSpLocks/>
          </p:cNvCxnSpPr>
          <p:nvPr/>
        </p:nvCxnSpPr>
        <p:spPr>
          <a:xfrm>
            <a:off x="5208954" y="3823836"/>
            <a:ext cx="1111196" cy="6981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C5230F5C-F080-4734-AB3A-8D8B832E6EE0}"/>
              </a:ext>
            </a:extLst>
          </p:cNvPr>
          <p:cNvSpPr/>
          <p:nvPr/>
        </p:nvSpPr>
        <p:spPr>
          <a:xfrm>
            <a:off x="7221539" y="5738813"/>
            <a:ext cx="3649662" cy="1009254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DISEBUTKAN 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JENIS PELANGG</a:t>
            </a:r>
            <a:r>
              <a:rPr lang="id-ID" sz="2000" b="1" dirty="0">
                <a:solidFill>
                  <a:schemeClr val="tx1"/>
                </a:solidFill>
              </a:rPr>
              <a:t>A</a:t>
            </a:r>
            <a:r>
              <a:rPr lang="en-US" sz="2000" b="1" dirty="0">
                <a:solidFill>
                  <a:schemeClr val="tx1"/>
                </a:solidFill>
              </a:rPr>
              <a:t>RAN DISIPLIN YANG DILAKUKAN 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D88AB86-83CF-4DCA-9E45-F5C5AE4F5E7C}"/>
              </a:ext>
            </a:extLst>
          </p:cNvPr>
          <p:cNvCxnSpPr>
            <a:cxnSpLocks/>
          </p:cNvCxnSpPr>
          <p:nvPr/>
        </p:nvCxnSpPr>
        <p:spPr>
          <a:xfrm>
            <a:off x="6472778" y="6303164"/>
            <a:ext cx="61277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33CED8A-145B-4B2C-9396-F2CEF922EA99}"/>
              </a:ext>
            </a:extLst>
          </p:cNvPr>
          <p:cNvCxnSpPr>
            <a:cxnSpLocks/>
          </p:cNvCxnSpPr>
          <p:nvPr/>
        </p:nvCxnSpPr>
        <p:spPr>
          <a:xfrm flipV="1">
            <a:off x="5355743" y="1366341"/>
            <a:ext cx="964407" cy="4328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C4C5F55-431F-4B26-8F3D-4DDE0CCD1BF6}"/>
              </a:ext>
            </a:extLst>
          </p:cNvPr>
          <p:cNvSpPr txBox="1"/>
          <p:nvPr/>
        </p:nvSpPr>
        <p:spPr>
          <a:xfrm>
            <a:off x="2080248" y="24591"/>
            <a:ext cx="7818782" cy="7155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5510" indent="-265510" algn="ctr">
              <a:defRPr/>
            </a:pPr>
            <a:r>
              <a:rPr lang="en-US" sz="4050" dirty="0"/>
              <a:t>MEKANISME </a:t>
            </a:r>
            <a:r>
              <a:rPr lang="id-ID" sz="4050" dirty="0"/>
              <a:t>PEM</a:t>
            </a:r>
            <a:r>
              <a:rPr lang="en-US" sz="4050" dirty="0"/>
              <a:t>ERIKSAAN</a:t>
            </a:r>
            <a:endParaRPr lang="id-ID" sz="4050" dirty="0"/>
          </a:p>
        </p:txBody>
      </p:sp>
      <p:sp>
        <p:nvSpPr>
          <p:cNvPr id="36" name="Rounded Rectangle 34">
            <a:extLst>
              <a:ext uri="{FF2B5EF4-FFF2-40B4-BE49-F238E27FC236}">
                <a16:creationId xmlns:a16="http://schemas.microsoft.com/office/drawing/2014/main" id="{DDDFDE8C-29AF-48D0-A0F2-6F4CE8481771}"/>
              </a:ext>
            </a:extLst>
          </p:cNvPr>
          <p:cNvSpPr/>
          <p:nvPr/>
        </p:nvSpPr>
        <p:spPr>
          <a:xfrm>
            <a:off x="6459539" y="890589"/>
            <a:ext cx="4527550" cy="990600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 dirty="0">
                <a:solidFill>
                  <a:schemeClr val="tx1"/>
                </a:solidFill>
              </a:rPr>
              <a:t>TUJUAN</a:t>
            </a:r>
          </a:p>
          <a:p>
            <a:pPr>
              <a:defRPr/>
            </a:pPr>
            <a:r>
              <a:rPr lang="en-US" sz="2000" b="1" dirty="0">
                <a:solidFill>
                  <a:schemeClr val="tx1"/>
                </a:solidFill>
              </a:rPr>
              <a:t>- BENAR/TIDAK TERJADI PELANGGARAN</a:t>
            </a:r>
          </a:p>
          <a:p>
            <a:pPr>
              <a:defRPr/>
            </a:pPr>
            <a:r>
              <a:rPr lang="en-US" sz="2000" b="1" dirty="0">
                <a:solidFill>
                  <a:schemeClr val="tx1"/>
                </a:solidFill>
              </a:rPr>
              <a:t>- LATAR BELAKANG/MOTIF </a:t>
            </a:r>
          </a:p>
        </p:txBody>
      </p:sp>
      <p:sp>
        <p:nvSpPr>
          <p:cNvPr id="37" name="Rounded Rectangle 6">
            <a:extLst>
              <a:ext uri="{FF2B5EF4-FFF2-40B4-BE49-F238E27FC236}">
                <a16:creationId xmlns:a16="http://schemas.microsoft.com/office/drawing/2014/main" id="{7F633D76-F93C-4D96-8B49-BD4FAADAC899}"/>
              </a:ext>
            </a:extLst>
          </p:cNvPr>
          <p:cNvSpPr/>
          <p:nvPr/>
        </p:nvSpPr>
        <p:spPr>
          <a:xfrm>
            <a:off x="6459539" y="2024064"/>
            <a:ext cx="1524000" cy="465137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TERTUTUP</a:t>
            </a:r>
            <a:endParaRPr lang="en-US" sz="2700" b="1" dirty="0">
              <a:solidFill>
                <a:schemeClr val="tx1"/>
              </a:solidFill>
            </a:endParaRPr>
          </a:p>
        </p:txBody>
      </p:sp>
      <p:sp>
        <p:nvSpPr>
          <p:cNvPr id="38" name="Rounded Rectangle 10">
            <a:extLst>
              <a:ext uri="{FF2B5EF4-FFF2-40B4-BE49-F238E27FC236}">
                <a16:creationId xmlns:a16="http://schemas.microsoft.com/office/drawing/2014/main" id="{A9EEBCE1-742C-4333-BFD7-5B1D897F8DA5}"/>
              </a:ext>
            </a:extLst>
          </p:cNvPr>
          <p:cNvSpPr/>
          <p:nvPr/>
        </p:nvSpPr>
        <p:spPr>
          <a:xfrm>
            <a:off x="377823" y="4858257"/>
            <a:ext cx="2637725" cy="649542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TIDAK TERBUKTI MELANGGAR DISIPLIN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C1EE9AD-F595-4037-8AD1-DC7F4B7F3751}"/>
              </a:ext>
            </a:extLst>
          </p:cNvPr>
          <p:cNvCxnSpPr>
            <a:cxnSpLocks/>
          </p:cNvCxnSpPr>
          <p:nvPr/>
        </p:nvCxnSpPr>
        <p:spPr>
          <a:xfrm>
            <a:off x="4191071" y="4181479"/>
            <a:ext cx="1048292" cy="5456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10">
            <a:extLst>
              <a:ext uri="{FF2B5EF4-FFF2-40B4-BE49-F238E27FC236}">
                <a16:creationId xmlns:a16="http://schemas.microsoft.com/office/drawing/2014/main" id="{5A36FD1F-7025-43DA-BC64-82497847C177}"/>
              </a:ext>
            </a:extLst>
          </p:cNvPr>
          <p:cNvSpPr/>
          <p:nvPr/>
        </p:nvSpPr>
        <p:spPr>
          <a:xfrm>
            <a:off x="3279913" y="4891365"/>
            <a:ext cx="3781437" cy="456417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TERBUKTI MELANGGAR DISIPLIN</a:t>
            </a:r>
          </a:p>
        </p:txBody>
      </p:sp>
      <p:sp>
        <p:nvSpPr>
          <p:cNvPr id="47" name="Rounded Rectangle 10">
            <a:extLst>
              <a:ext uri="{FF2B5EF4-FFF2-40B4-BE49-F238E27FC236}">
                <a16:creationId xmlns:a16="http://schemas.microsoft.com/office/drawing/2014/main" id="{7C7F8D81-5B4B-438C-AA6C-38BDB8A83BA0}"/>
              </a:ext>
            </a:extLst>
          </p:cNvPr>
          <p:cNvSpPr/>
          <p:nvPr/>
        </p:nvSpPr>
        <p:spPr>
          <a:xfrm>
            <a:off x="3981990" y="5921332"/>
            <a:ext cx="2490788" cy="763665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PENJATUHAN 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HUKUMAN DISIPLIN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D7974ED-39C5-450C-87B2-CB42B319696D}"/>
              </a:ext>
            </a:extLst>
          </p:cNvPr>
          <p:cNvCxnSpPr>
            <a:cxnSpLocks/>
          </p:cNvCxnSpPr>
          <p:nvPr/>
        </p:nvCxnSpPr>
        <p:spPr>
          <a:xfrm>
            <a:off x="1682336" y="5532043"/>
            <a:ext cx="0" cy="5000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27F4724-24B7-4FB5-8203-B4F821D01736}"/>
              </a:ext>
            </a:extLst>
          </p:cNvPr>
          <p:cNvCxnSpPr>
            <a:cxnSpLocks/>
          </p:cNvCxnSpPr>
          <p:nvPr/>
        </p:nvCxnSpPr>
        <p:spPr>
          <a:xfrm>
            <a:off x="5227384" y="5347782"/>
            <a:ext cx="0" cy="5000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5" grpId="0" animBg="1"/>
      <p:bldP spid="36" grpId="0" animBg="1"/>
      <p:bldP spid="37" grpId="0" animBg="1"/>
      <p:bldP spid="38" grpId="0" animBg="1"/>
      <p:bldP spid="45" grpId="0" animBg="1"/>
      <p:bldP spid="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1">
            <a:extLst>
              <a:ext uri="{FF2B5EF4-FFF2-40B4-BE49-F238E27FC236}">
                <a16:creationId xmlns:a16="http://schemas.microsoft.com/office/drawing/2014/main" id="{A3BAE131-C973-4394-B2E7-3C446C9D6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904" y="3254079"/>
            <a:ext cx="11834192" cy="72492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ID" sz="2400" b="1" dirty="0" err="1"/>
              <a:t>Adanya</a:t>
            </a:r>
            <a:r>
              <a:rPr lang="en-ID" sz="2400" b="1" dirty="0"/>
              <a:t> </a:t>
            </a:r>
            <a:r>
              <a:rPr lang="en-ID" sz="2400" b="1" dirty="0" err="1"/>
              <a:t>perubahan</a:t>
            </a:r>
            <a:r>
              <a:rPr lang="en-ID" sz="2400" b="1" dirty="0"/>
              <a:t> </a:t>
            </a:r>
            <a:r>
              <a:rPr lang="en-ID" sz="2400" b="1" dirty="0" err="1"/>
              <a:t>jenis</a:t>
            </a:r>
            <a:r>
              <a:rPr lang="en-ID" sz="2400" b="1" dirty="0"/>
              <a:t> </a:t>
            </a:r>
            <a:r>
              <a:rPr lang="en-ID" sz="2400" b="1" dirty="0" err="1"/>
              <a:t>hukuman</a:t>
            </a:r>
            <a:r>
              <a:rPr lang="en-ID" sz="2400" b="1" dirty="0"/>
              <a:t> </a:t>
            </a:r>
            <a:r>
              <a:rPr lang="en-ID" sz="2400" b="1" dirty="0" err="1"/>
              <a:t>disiplin</a:t>
            </a:r>
            <a:r>
              <a:rPr lang="en-ID" sz="2400" b="1" dirty="0"/>
              <a:t> </a:t>
            </a:r>
            <a:r>
              <a:rPr lang="en-ID" sz="2400" b="1" dirty="0" err="1"/>
              <a:t>sedang</a:t>
            </a:r>
            <a:r>
              <a:rPr lang="en-ID" sz="2400" b="1" dirty="0"/>
              <a:t> (</a:t>
            </a:r>
            <a:r>
              <a:rPr lang="en-ID" sz="2400" b="1" dirty="0" err="1"/>
              <a:t>setelah</a:t>
            </a:r>
            <a:r>
              <a:rPr lang="en-ID" sz="2400" b="1" dirty="0"/>
              <a:t> </a:t>
            </a:r>
            <a:r>
              <a:rPr lang="en-ID" sz="2400" b="1" dirty="0" err="1"/>
              <a:t>terbit</a:t>
            </a:r>
            <a:r>
              <a:rPr lang="en-ID" sz="2400" b="1" dirty="0"/>
              <a:t> PP </a:t>
            </a:r>
            <a:r>
              <a:rPr lang="en-ID" sz="2400" b="1" dirty="0" err="1"/>
              <a:t>Gaji</a:t>
            </a:r>
            <a:r>
              <a:rPr lang="en-ID" sz="2400" b="1" dirty="0"/>
              <a:t> </a:t>
            </a:r>
            <a:r>
              <a:rPr lang="en-ID" sz="2400" b="1" dirty="0" err="1"/>
              <a:t>baru</a:t>
            </a:r>
            <a:r>
              <a:rPr lang="en-ID" sz="2400" b="1" dirty="0"/>
              <a:t>) dan </a:t>
            </a:r>
            <a:r>
              <a:rPr lang="en-ID" sz="2400" b="1" dirty="0" err="1"/>
              <a:t>jenis</a:t>
            </a:r>
            <a:r>
              <a:rPr lang="en-ID" sz="2400" b="1" dirty="0"/>
              <a:t> </a:t>
            </a:r>
            <a:r>
              <a:rPr lang="en-ID" sz="2400" b="1" dirty="0" err="1"/>
              <a:t>hukuman</a:t>
            </a:r>
            <a:r>
              <a:rPr lang="en-ID" sz="2400" b="1" dirty="0"/>
              <a:t> </a:t>
            </a:r>
            <a:r>
              <a:rPr lang="en-ID" sz="2400" b="1" dirty="0" err="1"/>
              <a:t>disiplin</a:t>
            </a:r>
            <a:r>
              <a:rPr lang="en-ID" sz="2400" b="1" dirty="0"/>
              <a:t> </a:t>
            </a:r>
            <a:r>
              <a:rPr lang="en-ID" sz="2400" b="1" dirty="0" err="1"/>
              <a:t>berat</a:t>
            </a:r>
            <a:r>
              <a:rPr lang="en-ID" sz="2400" b="1" dirty="0"/>
              <a:t>.</a:t>
            </a:r>
          </a:p>
        </p:txBody>
      </p:sp>
      <p:sp>
        <p:nvSpPr>
          <p:cNvPr id="5" name="Persegi Panjang: Sudut Lengkung 34">
            <a:extLst>
              <a:ext uri="{FF2B5EF4-FFF2-40B4-BE49-F238E27FC236}">
                <a16:creationId xmlns:a16="http://schemas.microsoft.com/office/drawing/2014/main" id="{BD47F9D0-1861-4537-9937-8E6C2A441642}"/>
              </a:ext>
            </a:extLst>
          </p:cNvPr>
          <p:cNvSpPr/>
          <p:nvPr/>
        </p:nvSpPr>
        <p:spPr>
          <a:xfrm>
            <a:off x="606287" y="127333"/>
            <a:ext cx="10833652" cy="647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PERUBAHAN KETENTUAN DISIPLIN DLM PP 94/2021</a:t>
            </a:r>
            <a:endParaRPr lang="en-US" sz="3600" b="1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0949429A-36DA-4630-A305-72342C549547}"/>
              </a:ext>
            </a:extLst>
          </p:cNvPr>
          <p:cNvSpPr txBox="1">
            <a:spLocks/>
          </p:cNvSpPr>
          <p:nvPr/>
        </p:nvSpPr>
        <p:spPr>
          <a:xfrm>
            <a:off x="217004" y="911596"/>
            <a:ext cx="11757991" cy="647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ID" sz="2400" b="1" dirty="0" err="1"/>
              <a:t>Pengertian</a:t>
            </a:r>
            <a:r>
              <a:rPr lang="en-ID" sz="2400" b="1" dirty="0"/>
              <a:t> </a:t>
            </a:r>
            <a:r>
              <a:rPr lang="en-ID" sz="2400" b="1" dirty="0" err="1"/>
              <a:t>mengenai</a:t>
            </a:r>
            <a:r>
              <a:rPr lang="en-ID" sz="2400" b="1" dirty="0"/>
              <a:t> </a:t>
            </a:r>
            <a:r>
              <a:rPr lang="en-ID" sz="2400" b="1" dirty="0" err="1"/>
              <a:t>Masuk</a:t>
            </a:r>
            <a:r>
              <a:rPr lang="en-ID" sz="2400" b="1" dirty="0"/>
              <a:t> </a:t>
            </a:r>
            <a:r>
              <a:rPr lang="en-ID" sz="2400" b="1" dirty="0" err="1"/>
              <a:t>Kerja</a:t>
            </a:r>
            <a:r>
              <a:rPr lang="en-ID" sz="2400" b="1" dirty="0"/>
              <a:t>, </a:t>
            </a:r>
            <a:r>
              <a:rPr lang="en-ID" sz="2400" b="1" dirty="0" err="1"/>
              <a:t>yakni</a:t>
            </a:r>
            <a:r>
              <a:rPr lang="en-ID" sz="2400" b="1" dirty="0"/>
              <a:t> </a:t>
            </a:r>
            <a:r>
              <a:rPr lang="en-ID" sz="2400" b="1" dirty="0" err="1"/>
              <a:t>keadaan</a:t>
            </a:r>
            <a:r>
              <a:rPr lang="en-ID" sz="2400" b="1" dirty="0"/>
              <a:t> </a:t>
            </a:r>
            <a:r>
              <a:rPr lang="en-ID" sz="2400" b="1" dirty="0" err="1"/>
              <a:t>melaksanakan</a:t>
            </a:r>
            <a:r>
              <a:rPr lang="en-ID" sz="2400" b="1" dirty="0"/>
              <a:t> </a:t>
            </a:r>
            <a:r>
              <a:rPr lang="en-ID" sz="2400" b="1" dirty="0" err="1"/>
              <a:t>tugas</a:t>
            </a:r>
            <a:r>
              <a:rPr lang="en-ID" sz="2400" b="1" dirty="0"/>
              <a:t> </a:t>
            </a:r>
            <a:r>
              <a:rPr lang="en-ID" sz="2400" b="1" dirty="0" err="1"/>
              <a:t>baik</a:t>
            </a:r>
            <a:r>
              <a:rPr lang="en-ID" sz="2400" b="1" dirty="0"/>
              <a:t> di  </a:t>
            </a:r>
            <a:r>
              <a:rPr lang="en-ID" sz="2400" b="1" dirty="0" err="1"/>
              <a:t>dalam</a:t>
            </a:r>
            <a:r>
              <a:rPr lang="en-ID" sz="2400" b="1" dirty="0"/>
              <a:t> </a:t>
            </a:r>
            <a:r>
              <a:rPr lang="en-ID" sz="2400" b="1" dirty="0" err="1"/>
              <a:t>maupun</a:t>
            </a:r>
            <a:r>
              <a:rPr lang="en-ID" sz="2400" b="1" dirty="0"/>
              <a:t> di </a:t>
            </a:r>
            <a:r>
              <a:rPr lang="en-ID" sz="2400" b="1" dirty="0" err="1"/>
              <a:t>luar</a:t>
            </a:r>
            <a:r>
              <a:rPr lang="en-ID" sz="2400" b="1" dirty="0"/>
              <a:t> </a:t>
            </a:r>
            <a:r>
              <a:rPr lang="en-ID" sz="2400" b="1" dirty="0" err="1"/>
              <a:t>kantor</a:t>
            </a:r>
            <a:r>
              <a:rPr lang="en-ID" sz="2400" b="1" dirty="0"/>
              <a:t>.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92A63965-3CC4-4245-8CA9-BD0704FB5B4E}"/>
              </a:ext>
            </a:extLst>
          </p:cNvPr>
          <p:cNvSpPr txBox="1">
            <a:spLocks/>
          </p:cNvSpPr>
          <p:nvPr/>
        </p:nvSpPr>
        <p:spPr>
          <a:xfrm>
            <a:off x="217004" y="1683702"/>
            <a:ext cx="11923643" cy="461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2"/>
            </a:pPr>
            <a:r>
              <a:rPr lang="en-ID" sz="2400" b="1" dirty="0" err="1"/>
              <a:t>Penambahan</a:t>
            </a:r>
            <a:r>
              <a:rPr lang="en-ID" sz="2400" b="1" dirty="0"/>
              <a:t> </a:t>
            </a:r>
            <a:r>
              <a:rPr lang="en-ID" sz="2400" b="1" dirty="0" err="1"/>
              <a:t>ketentuan</a:t>
            </a:r>
            <a:r>
              <a:rPr lang="en-ID" sz="2400" b="1" dirty="0"/>
              <a:t> </a:t>
            </a:r>
            <a:r>
              <a:rPr lang="en-ID" sz="2400" b="1" dirty="0" err="1"/>
              <a:t>larangan</a:t>
            </a:r>
            <a:r>
              <a:rPr lang="en-ID" sz="2400" b="1" dirty="0"/>
              <a:t> PNS </a:t>
            </a:r>
            <a:r>
              <a:rPr lang="en-ID" sz="2400" b="1" dirty="0" err="1"/>
              <a:t>berupa</a:t>
            </a:r>
            <a:r>
              <a:rPr lang="en-ID" sz="2400" b="1" dirty="0"/>
              <a:t> </a:t>
            </a:r>
            <a:r>
              <a:rPr lang="en-ID" sz="2400" b="1" dirty="0" err="1"/>
              <a:t>melakukan</a:t>
            </a:r>
            <a:r>
              <a:rPr lang="en-ID" sz="2400" b="1" dirty="0"/>
              <a:t> </a:t>
            </a:r>
            <a:r>
              <a:rPr lang="en-ID" sz="2400" b="1" dirty="0" err="1"/>
              <a:t>pungutan</a:t>
            </a:r>
            <a:r>
              <a:rPr lang="en-ID" sz="2400" b="1" dirty="0"/>
              <a:t> di </a:t>
            </a:r>
            <a:r>
              <a:rPr lang="en-ID" sz="2400" b="1" dirty="0" err="1"/>
              <a:t>luar</a:t>
            </a:r>
            <a:r>
              <a:rPr lang="en-ID" sz="2400" b="1" dirty="0"/>
              <a:t> </a:t>
            </a:r>
            <a:r>
              <a:rPr lang="en-ID" sz="2400" b="1" dirty="0" err="1"/>
              <a:t>ketentuan</a:t>
            </a:r>
            <a:r>
              <a:rPr lang="en-ID" sz="2400" b="1" dirty="0"/>
              <a:t>.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A0782F96-FBE4-4D34-8CEA-8959359C76E2}"/>
              </a:ext>
            </a:extLst>
          </p:cNvPr>
          <p:cNvSpPr txBox="1">
            <a:spLocks/>
          </p:cNvSpPr>
          <p:nvPr/>
        </p:nvSpPr>
        <p:spPr>
          <a:xfrm>
            <a:off x="217003" y="2180796"/>
            <a:ext cx="11923643" cy="10372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3"/>
            </a:pPr>
            <a:r>
              <a:rPr lang="en-ID" sz="2400" b="1" dirty="0" err="1"/>
              <a:t>Tidak</a:t>
            </a:r>
            <a:r>
              <a:rPr lang="en-ID" sz="2400" b="1" dirty="0"/>
              <a:t> </a:t>
            </a:r>
            <a:r>
              <a:rPr lang="en-ID" sz="2400" b="1" dirty="0" err="1"/>
              <a:t>lagi</a:t>
            </a:r>
            <a:r>
              <a:rPr lang="en-ID" sz="2400" b="1" dirty="0"/>
              <a:t> </a:t>
            </a:r>
            <a:r>
              <a:rPr lang="en-ID" sz="2400" b="1" dirty="0" err="1"/>
              <a:t>mengatur</a:t>
            </a:r>
            <a:r>
              <a:rPr lang="en-ID" sz="2400" b="1" dirty="0"/>
              <a:t> </a:t>
            </a:r>
            <a:r>
              <a:rPr lang="en-ID" sz="2400" b="1" dirty="0" err="1"/>
              <a:t>ketentuan</a:t>
            </a:r>
            <a:r>
              <a:rPr lang="en-ID" sz="2400" b="1" dirty="0"/>
              <a:t> </a:t>
            </a:r>
            <a:r>
              <a:rPr lang="en-ID" sz="2400" b="1" dirty="0" err="1"/>
              <a:t>pidana</a:t>
            </a:r>
            <a:r>
              <a:rPr lang="en-ID" sz="2400" b="1" dirty="0"/>
              <a:t> </a:t>
            </a:r>
            <a:r>
              <a:rPr lang="en-ID" sz="2400" b="1" dirty="0" err="1"/>
              <a:t>sehingga</a:t>
            </a:r>
            <a:r>
              <a:rPr lang="en-ID" sz="2400" b="1" dirty="0"/>
              <a:t> </a:t>
            </a:r>
            <a:r>
              <a:rPr lang="en-ID" sz="2400" b="1" dirty="0" err="1"/>
              <a:t>bagi</a:t>
            </a:r>
            <a:r>
              <a:rPr lang="en-ID" sz="2400" b="1" dirty="0"/>
              <a:t> PNS yang </a:t>
            </a:r>
            <a:r>
              <a:rPr lang="en-ID" sz="2400" b="1" dirty="0" err="1"/>
              <a:t>melakukan</a:t>
            </a:r>
            <a:r>
              <a:rPr lang="en-ID" sz="2400" b="1" dirty="0"/>
              <a:t> </a:t>
            </a:r>
            <a:r>
              <a:rPr lang="en-ID" sz="2400" b="1" dirty="0" err="1"/>
              <a:t>pelanggaran</a:t>
            </a:r>
            <a:r>
              <a:rPr lang="en-ID" sz="2400" b="1" dirty="0"/>
              <a:t> </a:t>
            </a:r>
            <a:r>
              <a:rPr lang="en-ID" sz="2400" b="1" dirty="0" err="1"/>
              <a:t>disiplin</a:t>
            </a:r>
            <a:r>
              <a:rPr lang="en-ID" sz="2400" b="1" dirty="0"/>
              <a:t> dan </a:t>
            </a:r>
            <a:r>
              <a:rPr lang="en-ID" sz="2400" b="1" dirty="0" err="1"/>
              <a:t>ada</a:t>
            </a:r>
            <a:r>
              <a:rPr lang="en-ID" sz="2400" b="1" dirty="0"/>
              <a:t> </a:t>
            </a:r>
            <a:r>
              <a:rPr lang="en-ID" sz="2400" b="1" dirty="0" err="1"/>
              <a:t>unsur</a:t>
            </a:r>
            <a:r>
              <a:rPr lang="en-ID" sz="2400" b="1" dirty="0"/>
              <a:t> </a:t>
            </a:r>
            <a:r>
              <a:rPr lang="en-ID" sz="2400" b="1" dirty="0" err="1"/>
              <a:t>pidananya</a:t>
            </a:r>
            <a:r>
              <a:rPr lang="en-ID" sz="2400" b="1" dirty="0"/>
              <a:t>, </a:t>
            </a:r>
            <a:r>
              <a:rPr lang="en-ID" sz="2400" b="1" dirty="0" err="1"/>
              <a:t>maka</a:t>
            </a:r>
            <a:r>
              <a:rPr lang="en-ID" sz="2400" b="1" dirty="0"/>
              <a:t> </a:t>
            </a:r>
            <a:r>
              <a:rPr lang="en-ID" sz="2400" b="1" dirty="0" err="1"/>
              <a:t>ditangani</a:t>
            </a:r>
            <a:r>
              <a:rPr lang="en-ID" sz="2400" b="1" dirty="0"/>
              <a:t> </a:t>
            </a:r>
            <a:r>
              <a:rPr lang="en-ID" sz="2400" b="1" dirty="0" err="1"/>
              <a:t>sesuai</a:t>
            </a:r>
            <a:r>
              <a:rPr lang="en-ID" sz="2400" b="1" dirty="0"/>
              <a:t> </a:t>
            </a:r>
            <a:r>
              <a:rPr lang="en-ID" sz="2400" b="1" dirty="0" err="1"/>
              <a:t>ketentuan</a:t>
            </a:r>
            <a:r>
              <a:rPr lang="en-ID" sz="2400" b="1" dirty="0"/>
              <a:t> </a:t>
            </a:r>
            <a:r>
              <a:rPr lang="en-ID" sz="2400" b="1" dirty="0" err="1"/>
              <a:t>perundang-undangan</a:t>
            </a:r>
            <a:r>
              <a:rPr lang="en-ID" sz="2400" b="1" dirty="0"/>
              <a:t> </a:t>
            </a:r>
            <a:r>
              <a:rPr lang="en-ID" sz="2400" b="1" dirty="0" err="1"/>
              <a:t>pidana</a:t>
            </a:r>
            <a:r>
              <a:rPr lang="en-ID" sz="2400" b="1" dirty="0"/>
              <a:t> </a:t>
            </a:r>
            <a:r>
              <a:rPr lang="en-ID" sz="2400" b="1" dirty="0" err="1"/>
              <a:t>terhadap</a:t>
            </a:r>
            <a:r>
              <a:rPr lang="en-ID" sz="2400" b="1" dirty="0"/>
              <a:t> PNS yang </a:t>
            </a:r>
            <a:r>
              <a:rPr lang="en-ID" sz="2400" b="1" dirty="0" err="1"/>
              <a:t>bersangkutan</a:t>
            </a:r>
            <a:r>
              <a:rPr lang="en-ID" sz="2400" b="1" dirty="0"/>
              <a:t>.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9775B69B-EB62-4C9A-B4CD-68EDADC970E7}"/>
              </a:ext>
            </a:extLst>
          </p:cNvPr>
          <p:cNvSpPr txBox="1">
            <a:spLocks/>
          </p:cNvSpPr>
          <p:nvPr/>
        </p:nvSpPr>
        <p:spPr>
          <a:xfrm>
            <a:off x="178904" y="4015016"/>
            <a:ext cx="12013095" cy="767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5"/>
            </a:pPr>
            <a:r>
              <a:rPr lang="en-ID" sz="2400" b="1" dirty="0" err="1"/>
              <a:t>Pembentukan</a:t>
            </a:r>
            <a:r>
              <a:rPr lang="en-ID" sz="2400" b="1" dirty="0"/>
              <a:t> Tim </a:t>
            </a:r>
            <a:r>
              <a:rPr lang="en-ID" sz="2400" b="1" dirty="0" err="1"/>
              <a:t>Pemeriksa</a:t>
            </a:r>
            <a:r>
              <a:rPr lang="en-ID" sz="2400" b="1" dirty="0"/>
              <a:t> </a:t>
            </a:r>
            <a:r>
              <a:rPr lang="en-ID" sz="2400" b="1" dirty="0" err="1"/>
              <a:t>bersifat</a:t>
            </a:r>
            <a:r>
              <a:rPr lang="en-ID" sz="2400" b="1" dirty="0"/>
              <a:t> </a:t>
            </a:r>
            <a:r>
              <a:rPr lang="en-ID" sz="2400" b="1" dirty="0" err="1"/>
              <a:t>pilihan</a:t>
            </a:r>
            <a:r>
              <a:rPr lang="en-ID" sz="2400" b="1" dirty="0"/>
              <a:t> </a:t>
            </a:r>
            <a:r>
              <a:rPr lang="en-ID" sz="2400" b="1" dirty="0" err="1"/>
              <a:t>untuk</a:t>
            </a:r>
            <a:r>
              <a:rPr lang="en-ID" sz="2400" b="1" dirty="0"/>
              <a:t> </a:t>
            </a:r>
            <a:r>
              <a:rPr lang="en-ID" sz="2400" b="1" dirty="0" err="1"/>
              <a:t>dugaan</a:t>
            </a:r>
            <a:r>
              <a:rPr lang="en-ID" sz="2400" b="1" dirty="0"/>
              <a:t> </a:t>
            </a:r>
            <a:r>
              <a:rPr lang="en-ID" sz="2400" b="1" dirty="0" err="1"/>
              <a:t>pelanggaran</a:t>
            </a:r>
            <a:r>
              <a:rPr lang="en-ID" sz="2400" b="1" dirty="0"/>
              <a:t> </a:t>
            </a:r>
            <a:r>
              <a:rPr lang="en-ID" sz="2400" b="1" dirty="0" err="1"/>
              <a:t>hukuman</a:t>
            </a:r>
            <a:r>
              <a:rPr lang="en-ID" sz="2400" b="1" dirty="0"/>
              <a:t> </a:t>
            </a:r>
            <a:r>
              <a:rPr lang="en-ID" sz="2400" b="1" dirty="0" err="1"/>
              <a:t>disiplin</a:t>
            </a:r>
            <a:r>
              <a:rPr lang="en-ID" sz="2400" b="1" dirty="0"/>
              <a:t> </a:t>
            </a:r>
            <a:r>
              <a:rPr lang="en-ID" sz="2400" b="1" dirty="0" err="1"/>
              <a:t>tingkat</a:t>
            </a:r>
            <a:r>
              <a:rPr lang="en-ID" sz="2400" b="1" dirty="0"/>
              <a:t> </a:t>
            </a:r>
            <a:r>
              <a:rPr lang="en-ID" sz="2400" b="1" dirty="0" err="1"/>
              <a:t>sedang</a:t>
            </a:r>
            <a:r>
              <a:rPr lang="en-ID" sz="2400" b="1" dirty="0"/>
              <a:t> dan </a:t>
            </a:r>
            <a:r>
              <a:rPr lang="en-ID" sz="2400" b="1" dirty="0" err="1"/>
              <a:t>bersifat</a:t>
            </a:r>
            <a:r>
              <a:rPr lang="en-ID" sz="2400" b="1" dirty="0"/>
              <a:t> </a:t>
            </a:r>
            <a:r>
              <a:rPr lang="en-ID" sz="2400" b="1" dirty="0" err="1"/>
              <a:t>wajib</a:t>
            </a:r>
            <a:r>
              <a:rPr lang="en-ID" sz="2400" b="1" dirty="0"/>
              <a:t> </a:t>
            </a:r>
            <a:r>
              <a:rPr lang="en-ID" sz="2400" b="1" dirty="0" err="1"/>
              <a:t>untuk</a:t>
            </a:r>
            <a:r>
              <a:rPr lang="en-ID" sz="2400" b="1" dirty="0"/>
              <a:t> </a:t>
            </a:r>
            <a:r>
              <a:rPr lang="en-ID" sz="2400" b="1" dirty="0" err="1"/>
              <a:t>berat</a:t>
            </a:r>
            <a:r>
              <a:rPr lang="en-ID" sz="2400" b="1" dirty="0"/>
              <a:t>. 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CA3FAAFA-FFBF-4641-9629-294C9CC683B9}"/>
              </a:ext>
            </a:extLst>
          </p:cNvPr>
          <p:cNvSpPr txBox="1">
            <a:spLocks/>
          </p:cNvSpPr>
          <p:nvPr/>
        </p:nvSpPr>
        <p:spPr>
          <a:xfrm>
            <a:off x="178904" y="4913136"/>
            <a:ext cx="11923642" cy="1239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 startAt="6"/>
            </a:pPr>
            <a:r>
              <a:rPr lang="en-ID" sz="2400" b="1" dirty="0" err="1">
                <a:solidFill>
                  <a:srgbClr val="0070C0"/>
                </a:solidFill>
              </a:rPr>
              <a:t>Atasan</a:t>
            </a:r>
            <a:r>
              <a:rPr lang="en-ID" sz="2400" b="1" dirty="0">
                <a:solidFill>
                  <a:srgbClr val="0070C0"/>
                </a:solidFill>
              </a:rPr>
              <a:t> </a:t>
            </a:r>
            <a:r>
              <a:rPr lang="en-ID" sz="2400" b="1" dirty="0" err="1">
                <a:solidFill>
                  <a:srgbClr val="0070C0"/>
                </a:solidFill>
              </a:rPr>
              <a:t>langsung</a:t>
            </a:r>
            <a:r>
              <a:rPr lang="en-ID" sz="2400" b="1" dirty="0">
                <a:solidFill>
                  <a:srgbClr val="0070C0"/>
                </a:solidFill>
              </a:rPr>
              <a:t> </a:t>
            </a:r>
            <a:r>
              <a:rPr lang="en-ID" sz="2400" b="1" dirty="0"/>
              <a:t>yang </a:t>
            </a:r>
            <a:r>
              <a:rPr lang="en-ID" sz="2400" b="1" dirty="0" err="1"/>
              <a:t>tidak</a:t>
            </a:r>
            <a:r>
              <a:rPr lang="en-ID" sz="2400" b="1" dirty="0"/>
              <a:t> </a:t>
            </a:r>
            <a:r>
              <a:rPr lang="en-ID" sz="2400" b="1" dirty="0" err="1"/>
              <a:t>melakukan</a:t>
            </a:r>
            <a:r>
              <a:rPr lang="en-ID" sz="2400" b="1" dirty="0"/>
              <a:t> </a:t>
            </a:r>
            <a:r>
              <a:rPr lang="en-ID" sz="2400" b="1" dirty="0" err="1"/>
              <a:t>pemanggilan</a:t>
            </a:r>
            <a:r>
              <a:rPr lang="en-ID" sz="2400" b="1" dirty="0"/>
              <a:t> dan </a:t>
            </a:r>
            <a:r>
              <a:rPr lang="en-ID" sz="2400" b="1" dirty="0" err="1"/>
              <a:t>pemeriksaan</a:t>
            </a:r>
            <a:r>
              <a:rPr lang="en-ID" sz="2400" b="1" dirty="0"/>
              <a:t> </a:t>
            </a:r>
            <a:r>
              <a:rPr lang="en-ID" sz="2400" b="1" dirty="0" err="1"/>
              <a:t>terhadap</a:t>
            </a:r>
            <a:r>
              <a:rPr lang="en-ID" sz="2400" b="1" dirty="0"/>
              <a:t> PNS yang </a:t>
            </a:r>
            <a:r>
              <a:rPr lang="en-ID" sz="2400" b="1" dirty="0" err="1"/>
              <a:t>diduga</a:t>
            </a:r>
            <a:r>
              <a:rPr lang="en-ID" sz="2400" b="1" dirty="0"/>
              <a:t> </a:t>
            </a:r>
            <a:r>
              <a:rPr lang="en-ID" sz="2400" b="1" dirty="0" err="1"/>
              <a:t>melakukan</a:t>
            </a:r>
            <a:r>
              <a:rPr lang="en-ID" sz="2400" b="1" dirty="0"/>
              <a:t> </a:t>
            </a:r>
            <a:r>
              <a:rPr lang="en-ID" sz="2400" b="1" dirty="0" err="1"/>
              <a:t>Pelanggaran</a:t>
            </a:r>
            <a:r>
              <a:rPr lang="en-ID" sz="2400" b="1" dirty="0"/>
              <a:t> </a:t>
            </a:r>
            <a:r>
              <a:rPr lang="en-ID" sz="2400" b="1" dirty="0" err="1"/>
              <a:t>Disiplin</a:t>
            </a:r>
            <a:r>
              <a:rPr lang="en-ID" sz="2400" b="1" dirty="0"/>
              <a:t>, dan/</a:t>
            </a:r>
            <a:r>
              <a:rPr lang="en-ID" sz="2400" b="1" dirty="0" err="1"/>
              <a:t>atau</a:t>
            </a:r>
            <a:r>
              <a:rPr lang="en-ID" sz="2400" b="1" dirty="0"/>
              <a:t> </a:t>
            </a:r>
            <a:r>
              <a:rPr lang="en-ID" sz="2400" b="1" dirty="0" err="1"/>
              <a:t>melaporkan</a:t>
            </a:r>
            <a:r>
              <a:rPr lang="en-ID" sz="2400" b="1" dirty="0"/>
              <a:t> </a:t>
            </a:r>
            <a:r>
              <a:rPr lang="en-ID" sz="2400" b="1" dirty="0" err="1"/>
              <a:t>hasil</a:t>
            </a:r>
            <a:r>
              <a:rPr lang="en-ID" sz="2400" b="1" dirty="0"/>
              <a:t> </a:t>
            </a:r>
            <a:r>
              <a:rPr lang="en-ID" sz="2400" b="1" dirty="0" err="1"/>
              <a:t>pemeriksaan</a:t>
            </a:r>
            <a:r>
              <a:rPr lang="en-ID" sz="2400" b="1" dirty="0"/>
              <a:t> </a:t>
            </a:r>
            <a:r>
              <a:rPr lang="en-ID" sz="2400" b="1" dirty="0" err="1"/>
              <a:t>kepada</a:t>
            </a:r>
            <a:r>
              <a:rPr lang="en-ID" sz="2400" b="1" dirty="0"/>
              <a:t> </a:t>
            </a:r>
            <a:r>
              <a:rPr lang="en-ID" sz="2400" b="1" dirty="0" err="1"/>
              <a:t>Pejabat</a:t>
            </a:r>
            <a:r>
              <a:rPr lang="en-ID" sz="2400" b="1" dirty="0"/>
              <a:t> yang </a:t>
            </a:r>
            <a:r>
              <a:rPr lang="en-ID" sz="2400" b="1" dirty="0" err="1"/>
              <a:t>Berwenang</a:t>
            </a:r>
            <a:r>
              <a:rPr lang="en-ID" sz="2400" b="1" dirty="0"/>
              <a:t> </a:t>
            </a:r>
            <a:r>
              <a:rPr lang="en-ID" sz="2400" b="1" dirty="0" err="1"/>
              <a:t>Menghukum</a:t>
            </a:r>
            <a:r>
              <a:rPr lang="en-ID" sz="2400" b="1" dirty="0"/>
              <a:t> </a:t>
            </a:r>
            <a:r>
              <a:rPr lang="en-ID" sz="2400" b="1" dirty="0" err="1"/>
              <a:t>dijatuhi</a:t>
            </a:r>
            <a:r>
              <a:rPr lang="en-ID" sz="2400" b="1" dirty="0"/>
              <a:t> </a:t>
            </a:r>
            <a:r>
              <a:rPr lang="en-ID" sz="2400" b="1" dirty="0" err="1"/>
              <a:t>Hukuman</a:t>
            </a:r>
            <a:r>
              <a:rPr lang="en-ID" sz="2400" b="1" dirty="0"/>
              <a:t> </a:t>
            </a:r>
            <a:r>
              <a:rPr lang="en-ID" sz="2400" b="1" dirty="0" err="1"/>
              <a:t>Disiplin</a:t>
            </a:r>
            <a:r>
              <a:rPr lang="en-ID" sz="2400" b="1" dirty="0"/>
              <a:t> </a:t>
            </a:r>
            <a:r>
              <a:rPr lang="en-ID" sz="2400" b="1" dirty="0" err="1"/>
              <a:t>dijatuhi</a:t>
            </a:r>
            <a:r>
              <a:rPr lang="en-ID" sz="2400" b="1" dirty="0"/>
              <a:t> </a:t>
            </a:r>
            <a:r>
              <a:rPr lang="en-ID" sz="2400" b="1" dirty="0" err="1"/>
              <a:t>Hukuman</a:t>
            </a:r>
            <a:r>
              <a:rPr lang="en-ID" sz="2400" b="1" dirty="0"/>
              <a:t> </a:t>
            </a:r>
            <a:r>
              <a:rPr lang="en-ID" sz="2400" b="1" dirty="0" err="1"/>
              <a:t>Disiplin</a:t>
            </a:r>
            <a:r>
              <a:rPr lang="en-ID" sz="2400" b="1" dirty="0"/>
              <a:t> </a:t>
            </a:r>
            <a:r>
              <a:rPr lang="en-ID" sz="2400" b="1" dirty="0">
                <a:solidFill>
                  <a:srgbClr val="0070C0"/>
                </a:solidFill>
              </a:rPr>
              <a:t>yang </a:t>
            </a:r>
            <a:r>
              <a:rPr lang="en-ID" sz="2400" b="1" dirty="0" err="1">
                <a:solidFill>
                  <a:srgbClr val="0070C0"/>
                </a:solidFill>
              </a:rPr>
              <a:t>lebih</a:t>
            </a:r>
            <a:r>
              <a:rPr lang="en-ID" sz="2400" b="1" dirty="0">
                <a:solidFill>
                  <a:srgbClr val="0070C0"/>
                </a:solidFill>
              </a:rPr>
              <a:t> </a:t>
            </a:r>
            <a:r>
              <a:rPr lang="en-ID" sz="2400" b="1" dirty="0" err="1">
                <a:solidFill>
                  <a:srgbClr val="0070C0"/>
                </a:solidFill>
              </a:rPr>
              <a:t>berat</a:t>
            </a:r>
            <a:r>
              <a:rPr lang="en-ID" sz="2400" b="1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616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  <p:bldP spid="4" grpId="0"/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rsegi Panjang: Sudut Lengkung 34">
            <a:extLst>
              <a:ext uri="{FF2B5EF4-FFF2-40B4-BE49-F238E27FC236}">
                <a16:creationId xmlns:a16="http://schemas.microsoft.com/office/drawing/2014/main" id="{BD47F9D0-1861-4537-9937-8E6C2A441642}"/>
              </a:ext>
            </a:extLst>
          </p:cNvPr>
          <p:cNvSpPr/>
          <p:nvPr/>
        </p:nvSpPr>
        <p:spPr>
          <a:xfrm>
            <a:off x="580611" y="464470"/>
            <a:ext cx="10833652" cy="647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PERUBAHAN KETENTUAN DISIPLIN DLM PP 94/2021</a:t>
            </a:r>
            <a:endParaRPr lang="en-US" sz="3600" b="1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0949429A-36DA-4630-A305-72342C549547}"/>
              </a:ext>
            </a:extLst>
          </p:cNvPr>
          <p:cNvSpPr txBox="1">
            <a:spLocks/>
          </p:cNvSpPr>
          <p:nvPr/>
        </p:nvSpPr>
        <p:spPr>
          <a:xfrm>
            <a:off x="296518" y="1756423"/>
            <a:ext cx="11401839" cy="29050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 startAt="7"/>
            </a:pPr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hal</a:t>
            </a:r>
            <a:r>
              <a:rPr lang="en-ID" b="1" dirty="0"/>
              <a:t> </a:t>
            </a:r>
            <a:r>
              <a:rPr lang="en-ID" b="1" dirty="0" err="1"/>
              <a:t>Pejabat</a:t>
            </a:r>
            <a:r>
              <a:rPr lang="en-ID" b="1" dirty="0"/>
              <a:t> yang </a:t>
            </a:r>
            <a:r>
              <a:rPr lang="en-ID" b="1" dirty="0" err="1"/>
              <a:t>berwenang</a:t>
            </a:r>
            <a:r>
              <a:rPr lang="en-ID" b="1" dirty="0"/>
              <a:t> </a:t>
            </a:r>
            <a:r>
              <a:rPr lang="en-ID" b="1" dirty="0" err="1"/>
              <a:t>menghukum</a:t>
            </a:r>
            <a:r>
              <a:rPr lang="en-ID" b="1" dirty="0"/>
              <a:t> </a:t>
            </a:r>
            <a:r>
              <a:rPr lang="en-ID" b="1" dirty="0" err="1"/>
              <a:t>tidak</a:t>
            </a:r>
            <a:r>
              <a:rPr lang="en-ID" b="1" dirty="0"/>
              <a:t> </a:t>
            </a:r>
            <a:r>
              <a:rPr lang="en-ID" b="1" dirty="0" err="1"/>
              <a:t>menjatuhkan</a:t>
            </a:r>
            <a:r>
              <a:rPr lang="en-ID" b="1" dirty="0"/>
              <a:t> HD </a:t>
            </a:r>
            <a:r>
              <a:rPr lang="en-ID" b="1" dirty="0" err="1"/>
              <a:t>kepada</a:t>
            </a:r>
            <a:r>
              <a:rPr lang="en-ID" b="1" dirty="0"/>
              <a:t> PNS yang </a:t>
            </a:r>
            <a:r>
              <a:rPr lang="en-ID" b="1" dirty="0" err="1"/>
              <a:t>melakukan</a:t>
            </a:r>
            <a:r>
              <a:rPr lang="en-ID" b="1" dirty="0"/>
              <a:t> </a:t>
            </a:r>
            <a:r>
              <a:rPr lang="en-ID" b="1" dirty="0" err="1"/>
              <a:t>pelanggaran</a:t>
            </a:r>
            <a:r>
              <a:rPr lang="en-ID" b="1" dirty="0"/>
              <a:t> </a:t>
            </a:r>
            <a:r>
              <a:rPr lang="en-ID" b="1" dirty="0" err="1"/>
              <a:t>disiplin</a:t>
            </a:r>
            <a:r>
              <a:rPr lang="en-ID" b="1" dirty="0"/>
              <a:t>, </a:t>
            </a:r>
            <a:r>
              <a:rPr lang="en-ID" b="1" dirty="0" err="1"/>
              <a:t>tidak</a:t>
            </a:r>
            <a:r>
              <a:rPr lang="en-ID" b="1" dirty="0"/>
              <a:t> </a:t>
            </a:r>
            <a:r>
              <a:rPr lang="en-ID" b="1" dirty="0" err="1"/>
              <a:t>menjatuhkan</a:t>
            </a:r>
            <a:r>
              <a:rPr lang="en-ID" b="1" dirty="0"/>
              <a:t> HD yang </a:t>
            </a:r>
            <a:r>
              <a:rPr lang="en-ID" b="1" dirty="0" err="1"/>
              <a:t>sesuai</a:t>
            </a:r>
            <a:r>
              <a:rPr lang="en-ID" b="1" dirty="0"/>
              <a:t> </a:t>
            </a:r>
            <a:r>
              <a:rPr lang="en-ID" b="1" dirty="0" err="1"/>
              <a:t>Pelanggaran</a:t>
            </a:r>
            <a:r>
              <a:rPr lang="en-ID" b="1" dirty="0"/>
              <a:t> </a:t>
            </a:r>
            <a:r>
              <a:rPr lang="en-ID" b="1" dirty="0" err="1"/>
              <a:t>Disiplin</a:t>
            </a:r>
            <a:r>
              <a:rPr lang="en-ID" b="1" dirty="0"/>
              <a:t> yang </a:t>
            </a:r>
            <a:r>
              <a:rPr lang="en-ID" b="1" dirty="0" err="1"/>
              <a:t>dilakukan</a:t>
            </a:r>
            <a:r>
              <a:rPr lang="en-ID" b="1" dirty="0"/>
              <a:t> oleh PNS, </a:t>
            </a:r>
            <a:r>
              <a:rPr lang="en-ID" b="1" dirty="0" err="1"/>
              <a:t>maka</a:t>
            </a:r>
            <a:r>
              <a:rPr lang="en-ID" b="1" dirty="0"/>
              <a:t> </a:t>
            </a:r>
            <a:r>
              <a:rPr lang="en-ID" b="1" dirty="0" err="1"/>
              <a:t>Pejabat</a:t>
            </a:r>
            <a:r>
              <a:rPr lang="en-ID" b="1" dirty="0"/>
              <a:t> yang </a:t>
            </a:r>
            <a:r>
              <a:rPr lang="en-ID" b="1" dirty="0" err="1"/>
              <a:t>Berwenang</a:t>
            </a:r>
            <a:r>
              <a:rPr lang="en-ID" b="1" dirty="0"/>
              <a:t> </a:t>
            </a:r>
            <a:r>
              <a:rPr lang="en-ID" b="1" dirty="0" err="1"/>
              <a:t>Menghukum</a:t>
            </a:r>
            <a:r>
              <a:rPr lang="en-ID" b="1" dirty="0"/>
              <a:t> </a:t>
            </a:r>
            <a:r>
              <a:rPr lang="en-ID" b="1" dirty="0" err="1"/>
              <a:t>dijatuhi</a:t>
            </a:r>
            <a:r>
              <a:rPr lang="en-ID" b="1" dirty="0"/>
              <a:t> </a:t>
            </a:r>
            <a:r>
              <a:rPr lang="en-ID" b="1" dirty="0" err="1"/>
              <a:t>Hukuman</a:t>
            </a:r>
            <a:r>
              <a:rPr lang="en-ID" b="1" dirty="0"/>
              <a:t> </a:t>
            </a:r>
            <a:r>
              <a:rPr lang="en-ID" b="1" dirty="0" err="1"/>
              <a:t>Disiplin</a:t>
            </a:r>
            <a:r>
              <a:rPr lang="en-ID" b="1" dirty="0"/>
              <a:t> yang </a:t>
            </a:r>
            <a:r>
              <a:rPr lang="en-ID" b="1" dirty="0" err="1"/>
              <a:t>lebih</a:t>
            </a:r>
            <a:r>
              <a:rPr lang="en-ID" b="1" dirty="0"/>
              <a:t> </a:t>
            </a:r>
            <a:r>
              <a:rPr lang="en-ID" b="1" dirty="0" err="1"/>
              <a:t>berat</a:t>
            </a:r>
            <a:r>
              <a:rPr lang="en-ID" b="1" dirty="0"/>
              <a:t>. </a:t>
            </a:r>
            <a:r>
              <a:rPr lang="en-ID" b="1" dirty="0" err="1"/>
              <a:t>Sebelumnya</a:t>
            </a:r>
            <a:r>
              <a:rPr lang="en-ID" b="1" dirty="0"/>
              <a:t> </a:t>
            </a:r>
            <a:r>
              <a:rPr lang="en-ID" b="1" dirty="0" err="1"/>
              <a:t>dalam</a:t>
            </a:r>
            <a:r>
              <a:rPr lang="en-ID" b="1" dirty="0"/>
              <a:t> PP 53/2010 </a:t>
            </a:r>
            <a:r>
              <a:rPr lang="en-ID" b="1" dirty="0" err="1"/>
              <a:t>hanya</a:t>
            </a:r>
            <a:r>
              <a:rPr lang="en-ID" b="1" dirty="0"/>
              <a:t> </a:t>
            </a:r>
            <a:r>
              <a:rPr lang="en-ID" b="1" dirty="0" err="1"/>
              <a:t>dijatuhi</a:t>
            </a:r>
            <a:r>
              <a:rPr lang="en-ID" b="1" dirty="0"/>
              <a:t> HD yang </a:t>
            </a:r>
            <a:r>
              <a:rPr lang="en-ID" b="1" dirty="0" err="1"/>
              <a:t>sama</a:t>
            </a:r>
            <a:r>
              <a:rPr lang="en-ID" b="1" dirty="0"/>
              <a:t> </a:t>
            </a:r>
            <a:r>
              <a:rPr lang="en-ID" b="1" dirty="0" err="1"/>
              <a:t>dengan</a:t>
            </a:r>
            <a:r>
              <a:rPr lang="en-ID" b="1" dirty="0"/>
              <a:t> </a:t>
            </a:r>
            <a:r>
              <a:rPr lang="en-ID" b="1" dirty="0" err="1"/>
              <a:t>jenis</a:t>
            </a:r>
            <a:r>
              <a:rPr lang="en-ID" b="1" dirty="0"/>
              <a:t> </a:t>
            </a:r>
            <a:r>
              <a:rPr lang="en-ID" b="1" dirty="0" err="1"/>
              <a:t>hukuman</a:t>
            </a:r>
            <a:r>
              <a:rPr lang="en-ID" b="1" dirty="0"/>
              <a:t> </a:t>
            </a:r>
            <a:r>
              <a:rPr lang="en-ID" b="1" dirty="0" err="1"/>
              <a:t>disiplin</a:t>
            </a:r>
            <a:r>
              <a:rPr lang="en-ID" b="1" dirty="0"/>
              <a:t> yang </a:t>
            </a:r>
            <a:r>
              <a:rPr lang="en-ID" b="1" dirty="0" err="1"/>
              <a:t>seharusnya</a:t>
            </a:r>
            <a:r>
              <a:rPr lang="en-ID" b="1" dirty="0"/>
              <a:t> </a:t>
            </a:r>
            <a:r>
              <a:rPr lang="en-ID" b="1" dirty="0" err="1"/>
              <a:t>dijatuhkan</a:t>
            </a:r>
            <a:r>
              <a:rPr lang="en-ID" b="1" dirty="0"/>
              <a:t> </a:t>
            </a:r>
            <a:r>
              <a:rPr lang="en-ID" b="1" dirty="0" err="1"/>
              <a:t>kepada</a:t>
            </a:r>
            <a:r>
              <a:rPr lang="en-ID" b="1" dirty="0"/>
              <a:t> PNS yang </a:t>
            </a:r>
            <a:r>
              <a:rPr lang="en-ID" b="1" dirty="0" err="1"/>
              <a:t>melakukan</a:t>
            </a:r>
            <a:r>
              <a:rPr lang="en-ID" b="1" dirty="0"/>
              <a:t> </a:t>
            </a:r>
            <a:r>
              <a:rPr lang="en-ID" b="1" dirty="0" err="1"/>
              <a:t>pelanggaran</a:t>
            </a:r>
            <a:r>
              <a:rPr lang="en-ID" b="1" dirty="0"/>
              <a:t> </a:t>
            </a:r>
            <a:r>
              <a:rPr lang="en-ID" b="1" dirty="0" err="1"/>
              <a:t>disiplin</a:t>
            </a:r>
            <a:endParaRPr lang="en-ID" b="1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92A63965-3CC4-4245-8CA9-BD0704FB5B4E}"/>
              </a:ext>
            </a:extLst>
          </p:cNvPr>
          <p:cNvSpPr txBox="1">
            <a:spLocks/>
          </p:cNvSpPr>
          <p:nvPr/>
        </p:nvSpPr>
        <p:spPr>
          <a:xfrm>
            <a:off x="322193" y="4892721"/>
            <a:ext cx="11401839" cy="15008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 startAt="8"/>
              <a:tabLst>
                <a:tab pos="268288" algn="l"/>
              </a:tabLst>
            </a:pPr>
            <a:r>
              <a:rPr lang="en-ID" b="1" dirty="0"/>
              <a:t>PNS yang </a:t>
            </a:r>
            <a:r>
              <a:rPr lang="en-ID" b="1" dirty="0" err="1"/>
              <a:t>melanggar</a:t>
            </a:r>
            <a:r>
              <a:rPr lang="en-ID" b="1" dirty="0"/>
              <a:t> </a:t>
            </a:r>
            <a:r>
              <a:rPr lang="en-ID" b="1" dirty="0" err="1"/>
              <a:t>ketentuan</a:t>
            </a:r>
            <a:r>
              <a:rPr lang="en-ID" b="1" dirty="0"/>
              <a:t> </a:t>
            </a:r>
            <a:r>
              <a:rPr lang="en-ID" b="1" dirty="0" err="1"/>
              <a:t>mengenai</a:t>
            </a:r>
            <a:r>
              <a:rPr lang="en-ID" b="1" dirty="0"/>
              <a:t> </a:t>
            </a:r>
            <a:r>
              <a:rPr lang="en-ID" b="1" dirty="0" err="1"/>
              <a:t>izin</a:t>
            </a:r>
            <a:r>
              <a:rPr lang="en-ID" b="1" dirty="0"/>
              <a:t> </a:t>
            </a:r>
            <a:r>
              <a:rPr lang="en-ID" b="1" dirty="0" err="1"/>
              <a:t>perkawinan</a:t>
            </a:r>
            <a:r>
              <a:rPr lang="en-ID" b="1" dirty="0"/>
              <a:t> dan </a:t>
            </a:r>
            <a:r>
              <a:rPr lang="en-ID" b="1" dirty="0" err="1"/>
              <a:t>perceraian</a:t>
            </a:r>
            <a:r>
              <a:rPr lang="en-ID" b="1" dirty="0"/>
              <a:t> PNS </a:t>
            </a:r>
            <a:r>
              <a:rPr lang="en-ID" b="1" dirty="0" err="1"/>
              <a:t>dijatuhi</a:t>
            </a:r>
            <a:r>
              <a:rPr lang="en-ID" b="1" dirty="0"/>
              <a:t> salah </a:t>
            </a:r>
            <a:r>
              <a:rPr lang="en-ID" b="1" dirty="0" err="1"/>
              <a:t>satu</a:t>
            </a:r>
            <a:r>
              <a:rPr lang="en-ID" b="1" dirty="0"/>
              <a:t> </a:t>
            </a:r>
            <a:r>
              <a:rPr lang="en-ID" b="1" dirty="0" err="1"/>
              <a:t>jenis</a:t>
            </a:r>
            <a:r>
              <a:rPr lang="en-ID" b="1" dirty="0"/>
              <a:t> HD </a:t>
            </a:r>
            <a:r>
              <a:rPr lang="en-ID" b="1" dirty="0" err="1"/>
              <a:t>berat</a:t>
            </a:r>
            <a:r>
              <a:rPr lang="en-ID" b="1" dirty="0"/>
              <a:t> </a:t>
            </a:r>
            <a:r>
              <a:rPr lang="en-ID" b="1" dirty="0" err="1"/>
              <a:t>sesuai</a:t>
            </a:r>
            <a:r>
              <a:rPr lang="en-ID" b="1" dirty="0"/>
              <a:t> </a:t>
            </a:r>
            <a:r>
              <a:rPr lang="en-ID" b="1" dirty="0" err="1"/>
              <a:t>dengan</a:t>
            </a:r>
            <a:r>
              <a:rPr lang="en-ID" b="1" dirty="0"/>
              <a:t> </a:t>
            </a:r>
            <a:r>
              <a:rPr lang="en-ID" b="1" dirty="0" err="1"/>
              <a:t>ketentuan</a:t>
            </a:r>
            <a:r>
              <a:rPr lang="en-ID" b="1" dirty="0"/>
              <a:t> </a:t>
            </a:r>
            <a:r>
              <a:rPr lang="en-ID" b="1" dirty="0" err="1"/>
              <a:t>dalam</a:t>
            </a:r>
            <a:r>
              <a:rPr lang="en-ID" b="1" dirty="0"/>
              <a:t> PP 94/2021.</a:t>
            </a:r>
          </a:p>
        </p:txBody>
      </p:sp>
    </p:spTree>
    <p:extLst>
      <p:ext uri="{BB962C8B-B14F-4D97-AF65-F5344CB8AC3E}">
        <p14:creationId xmlns:p14="http://schemas.microsoft.com/office/powerpoint/2010/main" val="393496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rsegi Panjang: Sudut Lengkung 5">
            <a:extLst>
              <a:ext uri="{FF2B5EF4-FFF2-40B4-BE49-F238E27FC236}">
                <a16:creationId xmlns:a16="http://schemas.microsoft.com/office/drawing/2014/main" id="{41127681-091E-42C0-8C20-DFFED7130369}"/>
              </a:ext>
            </a:extLst>
          </p:cNvPr>
          <p:cNvSpPr/>
          <p:nvPr/>
        </p:nvSpPr>
        <p:spPr>
          <a:xfrm>
            <a:off x="735496" y="1302026"/>
            <a:ext cx="10575234" cy="222258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KODE ETIK DAN KODE PERILAKU PEGAWAI KEMENDIKBUDRISTEK</a:t>
            </a:r>
            <a:endParaRPr lang="en-ID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Persegi Panjang: Sudut Lengkung 6">
            <a:extLst>
              <a:ext uri="{FF2B5EF4-FFF2-40B4-BE49-F238E27FC236}">
                <a16:creationId xmlns:a16="http://schemas.microsoft.com/office/drawing/2014/main" id="{E30103F3-324A-46CE-A25C-3684CEE80D86}"/>
              </a:ext>
            </a:extLst>
          </p:cNvPr>
          <p:cNvSpPr/>
          <p:nvPr/>
        </p:nvSpPr>
        <p:spPr>
          <a:xfrm>
            <a:off x="2166731" y="3641505"/>
            <a:ext cx="7782340" cy="802074"/>
          </a:xfrm>
          <a:prstGeom prst="roundRect">
            <a:avLst/>
          </a:prstGeom>
          <a:solidFill>
            <a:srgbClr val="FFFF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Permendikbud</a:t>
            </a:r>
            <a:r>
              <a:rPr lang="en-US" sz="40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No 48 </a:t>
            </a:r>
            <a:r>
              <a:rPr lang="en-US" sz="4000" b="1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Tahun</a:t>
            </a:r>
            <a:r>
              <a:rPr lang="en-US" sz="40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2020</a:t>
            </a:r>
            <a:endParaRPr lang="en-ID" sz="4000" b="1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365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>
            <a:extLst>
              <a:ext uri="{FF2B5EF4-FFF2-40B4-BE49-F238E27FC236}">
                <a16:creationId xmlns:a16="http://schemas.microsoft.com/office/drawing/2014/main" id="{9CF29C17-352E-4D10-9906-924B9458E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0002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574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71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07E4D9-D414-4EE4-A630-1996BE5AC9C9}" type="slidenum">
              <a:rPr lang="id-ID" altLang="en-US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id-ID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5E1337-F78A-4C83-839D-9E3656D9AABE}"/>
              </a:ext>
            </a:extLst>
          </p:cNvPr>
          <p:cNvSpPr/>
          <p:nvPr/>
        </p:nvSpPr>
        <p:spPr>
          <a:xfrm>
            <a:off x="5175251" y="4078288"/>
            <a:ext cx="822325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35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B05272C8-FC64-42AF-89DC-CDF093457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222" y="1765051"/>
            <a:ext cx="7843404" cy="2185214"/>
          </a:xfrm>
          <a:prstGeom prst="rect">
            <a:avLst/>
          </a:prstGeom>
          <a:solidFill>
            <a:schemeClr val="accent5">
              <a:lumMod val="20000"/>
              <a:lumOff val="80000"/>
              <a:alpha val="34000"/>
            </a:schemeClr>
          </a:solidFill>
          <a:ln w="50800" cmpd="dbl">
            <a:solidFill>
              <a:srgbClr val="000000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400" b="1" dirty="0">
              <a:latin typeface="Century725 Cn BT" panose="02040506070705020204" pitchFamily="18" charset="0"/>
            </a:endParaRPr>
          </a:p>
          <a:p>
            <a:pPr eaLnBrk="1" hangingPunct="1">
              <a:defRPr/>
            </a:pPr>
            <a:r>
              <a:rPr lang="en-US" altLang="en-US" sz="2400" b="1">
                <a:solidFill>
                  <a:srgbClr val="FF0000"/>
                </a:solidFill>
                <a:latin typeface="Century725 Cn BT" panose="02040506070705020204" pitchFamily="18" charset="0"/>
              </a:rPr>
              <a:t>KOORDINATOR PENGHARGAAN DAN PERATURAN</a:t>
            </a:r>
            <a:endParaRPr lang="en-US" altLang="en-US" sz="2400" b="1" dirty="0">
              <a:solidFill>
                <a:srgbClr val="FF0000"/>
              </a:solidFill>
              <a:latin typeface="Century725 Cn BT" panose="02040506070705020204" pitchFamily="18" charset="0"/>
            </a:endParaRPr>
          </a:p>
          <a:p>
            <a:pPr eaLnBrk="1" hangingPunct="1">
              <a:defRPr/>
            </a:pPr>
            <a:endParaRPr lang="en-US" altLang="en-US" sz="1200" b="1" dirty="0">
              <a:latin typeface="Century725 Cn BT" panose="02040506070705020204" pitchFamily="18" charset="0"/>
            </a:endParaRPr>
          </a:p>
          <a:p>
            <a:pPr eaLnBrk="1" hangingPunct="1">
              <a:defRPr/>
            </a:pPr>
            <a:r>
              <a:rPr lang="en-US" altLang="en-US" sz="2400" b="1" dirty="0">
                <a:latin typeface="Century725 Cn BT" panose="02040506070705020204" pitchFamily="18" charset="0"/>
              </a:rPr>
              <a:t>Biro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Sumber</a:t>
            </a:r>
            <a:r>
              <a:rPr lang="en-US" altLang="en-US" sz="2400" b="1" dirty="0">
                <a:latin typeface="Century725 Cn BT" panose="02040506070705020204" pitchFamily="18" charset="0"/>
              </a:rPr>
              <a:t>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Daya</a:t>
            </a:r>
            <a:r>
              <a:rPr lang="en-US" altLang="en-US" sz="2400" b="1" dirty="0">
                <a:latin typeface="Century725 Cn BT" panose="02040506070705020204" pitchFamily="18" charset="0"/>
              </a:rPr>
              <a:t>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Manusia</a:t>
            </a:r>
            <a:r>
              <a:rPr lang="en-US" altLang="en-US" sz="2400" b="1" dirty="0">
                <a:latin typeface="Century725 Cn BT" panose="02040506070705020204" pitchFamily="18" charset="0"/>
              </a:rPr>
              <a:t>,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Sekretariat</a:t>
            </a:r>
            <a:r>
              <a:rPr lang="en-US" altLang="en-US" sz="2400" b="1" dirty="0">
                <a:latin typeface="Century725 Cn BT" panose="02040506070705020204" pitchFamily="18" charset="0"/>
              </a:rPr>
              <a:t>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Jenderal</a:t>
            </a:r>
            <a:endParaRPr lang="en-US" altLang="en-US" sz="2400" b="1" dirty="0">
              <a:latin typeface="Century725 Cn BT" panose="02040506070705020204" pitchFamily="18" charset="0"/>
            </a:endParaRPr>
          </a:p>
          <a:p>
            <a:pPr eaLnBrk="1" hangingPunct="1">
              <a:defRPr/>
            </a:pPr>
            <a:r>
              <a:rPr lang="en-US" altLang="en-US" sz="2400" b="1" dirty="0">
                <a:latin typeface="Century725 Cn BT" panose="02040506070705020204" pitchFamily="18" charset="0"/>
              </a:rPr>
              <a:t>Gedung C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Lantai</a:t>
            </a:r>
            <a:r>
              <a:rPr lang="en-US" altLang="en-US" sz="2400" b="1" dirty="0">
                <a:latin typeface="Century725 Cn BT" panose="02040506070705020204" pitchFamily="18" charset="0"/>
              </a:rPr>
              <a:t> 12,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Komplek</a:t>
            </a:r>
            <a:r>
              <a:rPr lang="en-US" altLang="en-US" sz="2400" b="1" dirty="0">
                <a:latin typeface="Century725 Cn BT" panose="02040506070705020204" pitchFamily="18" charset="0"/>
              </a:rPr>
              <a:t>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Kemendikbudristek</a:t>
            </a:r>
            <a:endParaRPr lang="en-US" altLang="en-US" sz="2400" b="1" dirty="0">
              <a:latin typeface="Century725 Cn BT" panose="02040506070705020204" pitchFamily="18" charset="0"/>
            </a:endParaRPr>
          </a:p>
          <a:p>
            <a:pPr eaLnBrk="1" hangingPunct="1">
              <a:defRPr/>
            </a:pPr>
            <a:r>
              <a:rPr lang="en-US" altLang="en-US" sz="2400" b="1" dirty="0">
                <a:latin typeface="Century725 Cn BT" panose="02040506070705020204" pitchFamily="18" charset="0"/>
              </a:rPr>
              <a:t>Jalan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Jenderal</a:t>
            </a:r>
            <a:r>
              <a:rPr lang="en-US" altLang="en-US" sz="2400" b="1" dirty="0">
                <a:latin typeface="Century725 Cn BT" panose="02040506070705020204" pitchFamily="18" charset="0"/>
              </a:rPr>
              <a:t> Sudirman,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Senayan</a:t>
            </a:r>
            <a:r>
              <a:rPr lang="en-US" altLang="en-US" sz="2400" b="1" dirty="0">
                <a:latin typeface="Century725 Cn BT" panose="02040506070705020204" pitchFamily="18" charset="0"/>
              </a:rPr>
              <a:t>, Jakarta Pusat</a:t>
            </a:r>
          </a:p>
          <a:p>
            <a:pPr eaLnBrk="1" hangingPunct="1">
              <a:defRPr/>
            </a:pPr>
            <a:endParaRPr lang="en-US" altLang="en-US" sz="1400" b="1" dirty="0">
              <a:latin typeface="Century725 Cn BT" panose="02040506070705020204" pitchFamily="18" charset="0"/>
            </a:endParaRPr>
          </a:p>
        </p:txBody>
      </p:sp>
      <p:sp>
        <p:nvSpPr>
          <p:cNvPr id="6150" name="Rectangle 2">
            <a:extLst>
              <a:ext uri="{FF2B5EF4-FFF2-40B4-BE49-F238E27FC236}">
                <a16:creationId xmlns:a16="http://schemas.microsoft.com/office/drawing/2014/main" id="{B3D72ED4-38EC-4A20-A9DD-25ECAF2DB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7807" y="189846"/>
            <a:ext cx="419614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 dirty="0">
                <a:latin typeface="Arial" panose="020B0604020202020204" pitchFamily="34" charset="0"/>
              </a:rPr>
              <a:t>0818904966 dan 0811189472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 dirty="0">
                <a:latin typeface="Arial" panose="020B0604020202020204" pitchFamily="34" charset="0"/>
              </a:rPr>
              <a:t>agam.bayu@kemdikbud.go.id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 dirty="0">
                <a:latin typeface="Arial" panose="020B0604020202020204" pitchFamily="34" charset="0"/>
              </a:rPr>
              <a:t>Instagram: </a:t>
            </a:r>
            <a:r>
              <a:rPr lang="en-US" altLang="en-US" sz="2200" b="1" dirty="0" err="1">
                <a:latin typeface="Arial" panose="020B0604020202020204" pitchFamily="34" charset="0"/>
              </a:rPr>
              <a:t>agam_bayu</a:t>
            </a:r>
            <a:endParaRPr lang="en-US" altLang="en-US" sz="22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 dirty="0" err="1">
                <a:latin typeface="Arial" panose="020B0604020202020204" pitchFamily="34" charset="0"/>
              </a:rPr>
              <a:t>Youtube</a:t>
            </a:r>
            <a:r>
              <a:rPr lang="en-US" altLang="en-US" sz="2200" b="1" dirty="0">
                <a:latin typeface="Arial" panose="020B0604020202020204" pitchFamily="34" charset="0"/>
              </a:rPr>
              <a:t> :</a:t>
            </a:r>
            <a:r>
              <a:rPr lang="en-US" altLang="en-US" sz="2200" b="1" dirty="0" err="1">
                <a:latin typeface="Arial" panose="020B0604020202020204" pitchFamily="34" charset="0"/>
              </a:rPr>
              <a:t>agam</a:t>
            </a:r>
            <a:r>
              <a:rPr lang="en-US" altLang="en-US" sz="2200" b="1" dirty="0">
                <a:latin typeface="Arial" panose="020B0604020202020204" pitchFamily="34" charset="0"/>
              </a:rPr>
              <a:t> </a:t>
            </a:r>
            <a:r>
              <a:rPr lang="en-US" altLang="en-US" sz="2200" b="1" dirty="0" err="1">
                <a:latin typeface="Arial" panose="020B0604020202020204" pitchFamily="34" charset="0"/>
              </a:rPr>
              <a:t>bayu</a:t>
            </a:r>
            <a:r>
              <a:rPr lang="en-US" altLang="en-US" sz="2200" b="1" dirty="0">
                <a:latin typeface="Arial" panose="020B0604020202020204" pitchFamily="34" charset="0"/>
              </a:rPr>
              <a:t> official</a:t>
            </a:r>
          </a:p>
        </p:txBody>
      </p:sp>
      <p:sp>
        <p:nvSpPr>
          <p:cNvPr id="2" name="Persegi Panjang: Sudut Lengkung 1">
            <a:extLst>
              <a:ext uri="{FF2B5EF4-FFF2-40B4-BE49-F238E27FC236}">
                <a16:creationId xmlns:a16="http://schemas.microsoft.com/office/drawing/2014/main" id="{E178B3B4-7225-41C5-9A83-29A6352CA109}"/>
              </a:ext>
            </a:extLst>
          </p:cNvPr>
          <p:cNvSpPr/>
          <p:nvPr/>
        </p:nvSpPr>
        <p:spPr>
          <a:xfrm>
            <a:off x="164222" y="422059"/>
            <a:ext cx="3607507" cy="9821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Agam</a:t>
            </a:r>
            <a:r>
              <a:rPr lang="en-US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Bayu</a:t>
            </a:r>
            <a:endParaRPr lang="en-ID" sz="4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394CD9DF-B27B-4DE8-8FE8-7893F3F1B1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025" y="280028"/>
            <a:ext cx="3818780" cy="3700090"/>
          </a:xfrm>
          <a:prstGeom prst="rect">
            <a:avLst/>
          </a:prstGeom>
        </p:spPr>
      </p:pic>
      <p:sp>
        <p:nvSpPr>
          <p:cNvPr id="9" name="TextBox 7">
            <a:extLst>
              <a:ext uri="{FF2B5EF4-FFF2-40B4-BE49-F238E27FC236}">
                <a16:creationId xmlns:a16="http://schemas.microsoft.com/office/drawing/2014/main" id="{C258CB7E-0363-42A5-A4BE-59FCA1D5E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550" y="4166930"/>
            <a:ext cx="9628899" cy="2554545"/>
          </a:xfrm>
          <a:prstGeom prst="rect">
            <a:avLst/>
          </a:prstGeom>
          <a:solidFill>
            <a:schemeClr val="accent2">
              <a:lumMod val="20000"/>
              <a:lumOff val="80000"/>
              <a:alpha val="34000"/>
            </a:schemeClr>
          </a:solidFill>
          <a:ln w="50800" cmpd="dbl">
            <a:solidFill>
              <a:srgbClr val="000000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400" b="1" dirty="0">
              <a:latin typeface="Century725 Cn BT" panose="02040506070705020204" pitchFamily="18" charset="0"/>
            </a:endParaRPr>
          </a:p>
          <a:p>
            <a:pPr eaLnBrk="1" hangingPunct="1">
              <a:defRPr/>
            </a:pPr>
            <a:r>
              <a:rPr lang="en-US" altLang="en-US" sz="2400" b="1" dirty="0">
                <a:solidFill>
                  <a:srgbClr val="FF0000"/>
                </a:solidFill>
                <a:latin typeface="Century725 Cn BT" panose="02040506070705020204" pitchFamily="18" charset="0"/>
              </a:rPr>
              <a:t>PELAYANAN KAMI</a:t>
            </a:r>
          </a:p>
          <a:p>
            <a:pPr eaLnBrk="1" hangingPunct="1">
              <a:defRPr/>
            </a:pPr>
            <a:endParaRPr lang="en-US" altLang="en-US" sz="1200" b="1" dirty="0">
              <a:latin typeface="Century725 Cn BT" panose="02040506070705020204" pitchFamily="18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altLang="en-US" sz="2400" b="1" dirty="0" err="1">
                <a:latin typeface="Century725 Cn BT" panose="02040506070705020204" pitchFamily="18" charset="0"/>
              </a:rPr>
              <a:t>Pengembangan</a:t>
            </a:r>
            <a:r>
              <a:rPr lang="en-US" altLang="en-US" sz="2400" b="1" dirty="0">
                <a:latin typeface="Century725 Cn BT" panose="02040506070705020204" pitchFamily="18" charset="0"/>
              </a:rPr>
              <a:t>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Kompetensi</a:t>
            </a:r>
            <a:r>
              <a:rPr lang="en-US" altLang="en-US" sz="2400" b="1" dirty="0">
                <a:latin typeface="Century725 Cn BT" panose="02040506070705020204" pitchFamily="18" charset="0"/>
              </a:rPr>
              <a:t> (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Tugas</a:t>
            </a:r>
            <a:r>
              <a:rPr lang="en-US" altLang="en-US" sz="2400" b="1" dirty="0">
                <a:latin typeface="Century725 Cn BT" panose="02040506070705020204" pitchFamily="18" charset="0"/>
              </a:rPr>
              <a:t>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Belajar</a:t>
            </a:r>
            <a:r>
              <a:rPr lang="en-US" altLang="en-US" sz="2400" b="1" dirty="0">
                <a:latin typeface="Century725 Cn BT" panose="02040506070705020204" pitchFamily="18" charset="0"/>
              </a:rPr>
              <a:t>, Coaching,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Ujian</a:t>
            </a:r>
            <a:r>
              <a:rPr lang="en-US" altLang="en-US" sz="2400" b="1" dirty="0">
                <a:latin typeface="Century725 Cn BT" panose="02040506070705020204" pitchFamily="18" charset="0"/>
              </a:rPr>
              <a:t>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Dinas</a:t>
            </a:r>
            <a:r>
              <a:rPr lang="en-US" altLang="en-US" sz="2400" b="1" dirty="0">
                <a:latin typeface="Century725 Cn BT" panose="02040506070705020204" pitchFamily="18" charset="0"/>
              </a:rPr>
              <a:t>,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dll</a:t>
            </a:r>
            <a:r>
              <a:rPr lang="en-US" altLang="en-US" sz="2400" b="1" dirty="0">
                <a:latin typeface="Century725 Cn BT" panose="02040506070705020204" pitchFamily="18" charset="0"/>
              </a:rPr>
              <a:t>)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altLang="en-US" sz="2400" b="1" dirty="0" err="1">
                <a:latin typeface="Century725 Cn BT" panose="02040506070705020204" pitchFamily="18" charset="0"/>
              </a:rPr>
              <a:t>Penegakan</a:t>
            </a:r>
            <a:r>
              <a:rPr lang="en-US" altLang="en-US" sz="2400" b="1" dirty="0">
                <a:latin typeface="Century725 Cn BT" panose="02040506070705020204" pitchFamily="18" charset="0"/>
              </a:rPr>
              <a:t>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Disiplin</a:t>
            </a:r>
            <a:r>
              <a:rPr lang="en-US" altLang="en-US" sz="2400" b="1" dirty="0">
                <a:latin typeface="Century725 Cn BT" panose="02040506070705020204" pitchFamily="18" charset="0"/>
              </a:rPr>
              <a:t> dan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Kode</a:t>
            </a:r>
            <a:r>
              <a:rPr lang="en-US" altLang="en-US" sz="2400" b="1" dirty="0">
                <a:latin typeface="Century725 Cn BT" panose="02040506070705020204" pitchFamily="18" charset="0"/>
              </a:rPr>
              <a:t>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Etik</a:t>
            </a:r>
            <a:endParaRPr lang="en-US" altLang="en-US" sz="2400" b="1" dirty="0">
              <a:latin typeface="Century725 Cn BT" panose="02040506070705020204" pitchFamily="18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altLang="en-US" sz="2400" b="1" dirty="0" err="1">
                <a:latin typeface="Century725 Cn BT" panose="02040506070705020204" pitchFamily="18" charset="0"/>
              </a:rPr>
              <a:t>Penghargaan</a:t>
            </a:r>
            <a:r>
              <a:rPr lang="en-US" altLang="en-US" sz="2400" b="1" dirty="0">
                <a:latin typeface="Century725 Cn BT" panose="02040506070705020204" pitchFamily="18" charset="0"/>
              </a:rPr>
              <a:t> Satya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Lencana</a:t>
            </a:r>
            <a:r>
              <a:rPr lang="en-US" altLang="en-US" sz="2400" b="1" dirty="0">
                <a:latin typeface="Century725 Cn BT" panose="02040506070705020204" pitchFamily="18" charset="0"/>
              </a:rPr>
              <a:t>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Karya</a:t>
            </a:r>
            <a:r>
              <a:rPr lang="en-US" altLang="en-US" sz="2400" b="1" dirty="0">
                <a:latin typeface="Century725 Cn BT" panose="02040506070705020204" pitchFamily="18" charset="0"/>
              </a:rPr>
              <a:t> Satya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altLang="en-US" sz="2400" b="1" dirty="0" err="1">
                <a:latin typeface="Century725 Cn BT" panose="02040506070705020204" pitchFamily="18" charset="0"/>
              </a:rPr>
              <a:t>Urusan</a:t>
            </a:r>
            <a:r>
              <a:rPr lang="en-US" altLang="en-US" sz="2400" b="1" dirty="0">
                <a:latin typeface="Century725 Cn BT" panose="02040506070705020204" pitchFamily="18" charset="0"/>
              </a:rPr>
              <a:t>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Pemberhentian</a:t>
            </a:r>
            <a:r>
              <a:rPr lang="en-US" altLang="en-US" sz="2400" b="1" dirty="0">
                <a:latin typeface="Century725 Cn BT" panose="02040506070705020204" pitchFamily="18" charset="0"/>
              </a:rPr>
              <a:t> </a:t>
            </a:r>
            <a:r>
              <a:rPr lang="en-US" altLang="en-US" sz="2400" b="1" dirty="0" err="1">
                <a:latin typeface="Century725 Cn BT" panose="02040506070705020204" pitchFamily="18" charset="0"/>
              </a:rPr>
              <a:t>Pegawai</a:t>
            </a:r>
            <a:endParaRPr lang="en-US" altLang="en-US" sz="2400" b="1" dirty="0">
              <a:latin typeface="Century725 Cn BT" panose="02040506070705020204" pitchFamily="18" charset="0"/>
            </a:endParaRPr>
          </a:p>
          <a:p>
            <a:pPr eaLnBrk="1" hangingPunct="1">
              <a:defRPr/>
            </a:pPr>
            <a:endParaRPr lang="en-US" altLang="en-US" sz="1400" b="1" dirty="0">
              <a:latin typeface="Century725 Cn BT" panose="020405060707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79832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AD6DDE1-5430-4842-9249-5904783AA63D}"/>
              </a:ext>
            </a:extLst>
          </p:cNvPr>
          <p:cNvSpPr/>
          <p:nvPr/>
        </p:nvSpPr>
        <p:spPr>
          <a:xfrm>
            <a:off x="220718" y="823278"/>
            <a:ext cx="11729544" cy="658682"/>
          </a:xfrm>
          <a:prstGeom prst="round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PENGERTIAN KODE ETIK DAN KODE PERILAKU</a:t>
            </a:r>
            <a:endParaRPr lang="en-ID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937F2F5A-B008-48DC-89DE-21FD59AD41F2}"/>
              </a:ext>
            </a:extLst>
          </p:cNvPr>
          <p:cNvSpPr/>
          <p:nvPr/>
        </p:nvSpPr>
        <p:spPr>
          <a:xfrm>
            <a:off x="220717" y="2491251"/>
            <a:ext cx="3904021" cy="102196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Kode</a:t>
            </a:r>
            <a:r>
              <a:rPr lang="en-US" sz="3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Etik</a:t>
            </a:r>
            <a:endParaRPr lang="en-US" sz="3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2837DD39-5868-46D7-819B-F6D4BAB3964F}"/>
              </a:ext>
            </a:extLst>
          </p:cNvPr>
          <p:cNvSpPr/>
          <p:nvPr/>
        </p:nvSpPr>
        <p:spPr>
          <a:xfrm>
            <a:off x="220716" y="4933990"/>
            <a:ext cx="3904021" cy="102196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Kode</a:t>
            </a:r>
            <a:r>
              <a:rPr lang="en-US" sz="3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Perilaku</a:t>
            </a:r>
            <a:endParaRPr lang="en-US" sz="3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97385C9A-A17E-40AA-A7B1-EC3AD7FEBE47}"/>
              </a:ext>
            </a:extLst>
          </p:cNvPr>
          <p:cNvSpPr/>
          <p:nvPr/>
        </p:nvSpPr>
        <p:spPr>
          <a:xfrm>
            <a:off x="5165037" y="1984485"/>
            <a:ext cx="6785226" cy="2090558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Norma dan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asas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harus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dipatuhi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oleh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pegawai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dalam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melaksanakan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tugas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dan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fungsi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organisasi</a:t>
            </a:r>
            <a:endParaRPr lang="en-US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652901A6-632C-4527-B61C-4F86C094B80A}"/>
              </a:ext>
            </a:extLst>
          </p:cNvPr>
          <p:cNvSpPr/>
          <p:nvPr/>
        </p:nvSpPr>
        <p:spPr>
          <a:xfrm>
            <a:off x="5165037" y="4399692"/>
            <a:ext cx="6785226" cy="209055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Pedoman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sikap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dan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perbuatan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pegawai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dalam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melaksanakan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tugas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dan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fungsi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organisasi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sesuai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dengan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Kode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Etik</a:t>
            </a:r>
            <a:endParaRPr lang="en-US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2370FC0C-DBF0-4DC3-90E6-ADF50B3B0363}"/>
              </a:ext>
            </a:extLst>
          </p:cNvPr>
          <p:cNvSpPr/>
          <p:nvPr/>
        </p:nvSpPr>
        <p:spPr>
          <a:xfrm>
            <a:off x="4277139" y="2679409"/>
            <a:ext cx="735496" cy="606287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6DC40061-05CF-47BE-9FF6-C82772F35EC3}"/>
              </a:ext>
            </a:extLst>
          </p:cNvPr>
          <p:cNvSpPr/>
          <p:nvPr/>
        </p:nvSpPr>
        <p:spPr>
          <a:xfrm>
            <a:off x="4277139" y="5141827"/>
            <a:ext cx="735496" cy="606287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779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AD6DDE1-5430-4842-9249-5904783AA63D}"/>
              </a:ext>
            </a:extLst>
          </p:cNvPr>
          <p:cNvSpPr/>
          <p:nvPr/>
        </p:nvSpPr>
        <p:spPr>
          <a:xfrm>
            <a:off x="4600161" y="1260728"/>
            <a:ext cx="2991678" cy="506966"/>
          </a:xfrm>
          <a:prstGeom prst="round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KODE ETIK</a:t>
            </a:r>
            <a:endParaRPr lang="en-ID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937F2F5A-B008-48DC-89DE-21FD59AD41F2}"/>
              </a:ext>
            </a:extLst>
          </p:cNvPr>
          <p:cNvSpPr/>
          <p:nvPr/>
        </p:nvSpPr>
        <p:spPr>
          <a:xfrm>
            <a:off x="215346" y="1976984"/>
            <a:ext cx="4117753" cy="48425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INTEGRITAS</a:t>
            </a: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652901A6-632C-4527-B61C-4F86C094B80A}"/>
              </a:ext>
            </a:extLst>
          </p:cNvPr>
          <p:cNvSpPr/>
          <p:nvPr/>
        </p:nvSpPr>
        <p:spPr>
          <a:xfrm>
            <a:off x="215346" y="2536114"/>
            <a:ext cx="4107817" cy="178577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Keselarasan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pikiran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perkataan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, dan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perbuatan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serta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bertindak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baik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benar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menunjukkan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kewibawaan</a:t>
            </a:r>
            <a:endParaRPr lang="en-US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81B6373-F08E-46CD-8A2F-110C6897E9E2}"/>
              </a:ext>
            </a:extLst>
          </p:cNvPr>
          <p:cNvSpPr/>
          <p:nvPr/>
        </p:nvSpPr>
        <p:spPr>
          <a:xfrm>
            <a:off x="4467458" y="1917982"/>
            <a:ext cx="4263887" cy="504498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KREATIF DAN INOVATIF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CF1090D5-0F86-44A0-8E91-D4F47166F69C}"/>
              </a:ext>
            </a:extLst>
          </p:cNvPr>
          <p:cNvSpPr/>
          <p:nvPr/>
        </p:nvSpPr>
        <p:spPr>
          <a:xfrm>
            <a:off x="8885579" y="1961770"/>
            <a:ext cx="3101006" cy="50449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INISIATIF</a:t>
            </a: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228F0705-9801-4B5B-A800-9303CBCE6FC1}"/>
              </a:ext>
            </a:extLst>
          </p:cNvPr>
          <p:cNvSpPr/>
          <p:nvPr/>
        </p:nvSpPr>
        <p:spPr>
          <a:xfrm>
            <a:off x="215349" y="4474472"/>
            <a:ext cx="2653564" cy="546652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PEMBELAJAR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8F7F572A-69E6-4E8E-A309-7036A78B57D3}"/>
              </a:ext>
            </a:extLst>
          </p:cNvPr>
          <p:cNvSpPr/>
          <p:nvPr/>
        </p:nvSpPr>
        <p:spPr>
          <a:xfrm>
            <a:off x="4467459" y="2556354"/>
            <a:ext cx="4263887" cy="176553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Kemampuan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daya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cipta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dan/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atau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menciptakan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hal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baru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berbeda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dari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sudah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ada</a:t>
            </a:r>
            <a:endParaRPr lang="en-US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BAE280F6-9FC8-4355-B04D-CCCD1069CE9E}"/>
              </a:ext>
            </a:extLst>
          </p:cNvPr>
          <p:cNvSpPr/>
          <p:nvPr/>
        </p:nvSpPr>
        <p:spPr>
          <a:xfrm>
            <a:off x="8885579" y="2579902"/>
            <a:ext cx="3091071" cy="171843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Kemampuan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bertindak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melebihi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dibutuhkan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atau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dituntut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pekerjaan</a:t>
            </a:r>
            <a:endParaRPr lang="en-US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F181CD90-E135-4303-AB0E-AE81D7AA067F}"/>
              </a:ext>
            </a:extLst>
          </p:cNvPr>
          <p:cNvSpPr/>
          <p:nvPr/>
        </p:nvSpPr>
        <p:spPr>
          <a:xfrm>
            <a:off x="215349" y="5088834"/>
            <a:ext cx="2653565" cy="166693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Selalu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berusaha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mengembangkan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kompetensi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profesionalisme</a:t>
            </a:r>
            <a:endParaRPr lang="en-US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D9245166-F9A2-401F-BE64-B3B9A6921D0D}"/>
              </a:ext>
            </a:extLst>
          </p:cNvPr>
          <p:cNvSpPr/>
          <p:nvPr/>
        </p:nvSpPr>
        <p:spPr>
          <a:xfrm>
            <a:off x="2970138" y="4472173"/>
            <a:ext cx="3634235" cy="53678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MERITOKRASI</a:t>
            </a:r>
          </a:p>
        </p:txBody>
      </p:sp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C29FB4A4-E62A-455D-97E9-9AFE2FEE463F}"/>
              </a:ext>
            </a:extLst>
          </p:cNvPr>
          <p:cNvSpPr/>
          <p:nvPr/>
        </p:nvSpPr>
        <p:spPr>
          <a:xfrm>
            <a:off x="2991675" y="5088833"/>
            <a:ext cx="3634235" cy="166693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Menjunjung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tinggi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keadilan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memberi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penghargaan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bagi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pegawai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kompeten</a:t>
            </a:r>
            <a:endParaRPr lang="en-US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78E2360E-8EF1-49AD-B93F-28AC9363EEE6}"/>
              </a:ext>
            </a:extLst>
          </p:cNvPr>
          <p:cNvSpPr/>
          <p:nvPr/>
        </p:nvSpPr>
        <p:spPr>
          <a:xfrm>
            <a:off x="6748670" y="4467638"/>
            <a:ext cx="2242755" cy="53678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AKTIF</a:t>
            </a:r>
          </a:p>
        </p:txBody>
      </p:sp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id="{66ADA584-5CC8-4F40-97D4-38C8AC21A46A}"/>
              </a:ext>
            </a:extLst>
          </p:cNvPr>
          <p:cNvSpPr/>
          <p:nvPr/>
        </p:nvSpPr>
        <p:spPr>
          <a:xfrm>
            <a:off x="6748670" y="5088831"/>
            <a:ext cx="2242754" cy="166693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Senantiasa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berpartisipasi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setiap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kegiatan</a:t>
            </a:r>
            <a:endParaRPr lang="en-US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D82923DD-5119-4182-B37E-4159370EC2BD}"/>
              </a:ext>
            </a:extLst>
          </p:cNvPr>
          <p:cNvSpPr/>
          <p:nvPr/>
        </p:nvSpPr>
        <p:spPr>
          <a:xfrm>
            <a:off x="9114183" y="4460804"/>
            <a:ext cx="2852530" cy="56032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TANPA PAMRIH</a:t>
            </a:r>
          </a:p>
        </p:txBody>
      </p: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AD1868A8-F43F-4617-B3E8-686405F9488B}"/>
              </a:ext>
            </a:extLst>
          </p:cNvPr>
          <p:cNvSpPr/>
          <p:nvPr/>
        </p:nvSpPr>
        <p:spPr>
          <a:xfrm>
            <a:off x="9114183" y="5088831"/>
            <a:ext cx="2852530" cy="166693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Bekerja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tulus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ikhlas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, dan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penuh</a:t>
            </a:r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dedikasi</a:t>
            </a:r>
            <a:endParaRPr lang="en-US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9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AD6DDE1-5430-4842-9249-5904783AA63D}"/>
              </a:ext>
            </a:extLst>
          </p:cNvPr>
          <p:cNvSpPr/>
          <p:nvPr/>
        </p:nvSpPr>
        <p:spPr>
          <a:xfrm>
            <a:off x="3352800" y="465001"/>
            <a:ext cx="5486400" cy="395452"/>
          </a:xfrm>
          <a:prstGeom prst="round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PERILAKU INTEGRITAS</a:t>
            </a:r>
            <a:endParaRPr lang="en-ID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937F2F5A-B008-48DC-89DE-21FD59AD41F2}"/>
              </a:ext>
            </a:extLst>
          </p:cNvPr>
          <p:cNvSpPr/>
          <p:nvPr/>
        </p:nvSpPr>
        <p:spPr>
          <a:xfrm>
            <a:off x="119446" y="945990"/>
            <a:ext cx="625987" cy="34660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8F7F572A-69E6-4E8E-A309-7036A78B57D3}"/>
              </a:ext>
            </a:extLst>
          </p:cNvPr>
          <p:cNvSpPr/>
          <p:nvPr/>
        </p:nvSpPr>
        <p:spPr>
          <a:xfrm>
            <a:off x="861198" y="953616"/>
            <a:ext cx="11217787" cy="34660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Konsistensi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ucapan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perbuatan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2C3C0B8E-23D6-4E5B-80A3-CB77C86C2D62}"/>
              </a:ext>
            </a:extLst>
          </p:cNvPr>
          <p:cNvSpPr/>
          <p:nvPr/>
        </p:nvSpPr>
        <p:spPr>
          <a:xfrm>
            <a:off x="861198" y="1352214"/>
            <a:ext cx="11217787" cy="61499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Menjaga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citra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harkat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martabat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Kementerian di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forum,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formal dan informal di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luar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negeri</a:t>
            </a: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DA9AD2C4-0092-4AB6-BBE1-89255450F476}"/>
              </a:ext>
            </a:extLst>
          </p:cNvPr>
          <p:cNvSpPr/>
          <p:nvPr/>
        </p:nvSpPr>
        <p:spPr>
          <a:xfrm>
            <a:off x="119446" y="1362756"/>
            <a:ext cx="625987" cy="61499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2</a:t>
            </a:r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A48A0D03-2FCD-4CAF-A1B8-F6404509A210}"/>
              </a:ext>
            </a:extLst>
          </p:cNvPr>
          <p:cNvSpPr/>
          <p:nvPr/>
        </p:nvSpPr>
        <p:spPr>
          <a:xfrm>
            <a:off x="119446" y="2035485"/>
            <a:ext cx="625987" cy="61003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07167A0D-A5D0-4DFE-9BBB-2B8009FEC7E7}"/>
              </a:ext>
            </a:extLst>
          </p:cNvPr>
          <p:cNvSpPr/>
          <p:nvPr/>
        </p:nvSpPr>
        <p:spPr>
          <a:xfrm>
            <a:off x="861198" y="2031174"/>
            <a:ext cx="11217787" cy="61499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Berbicara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bertindak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jujur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pantas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kebenaran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79A4AE65-028F-4691-A423-52A156A71FF7}"/>
              </a:ext>
            </a:extLst>
          </p:cNvPr>
          <p:cNvSpPr/>
          <p:nvPr/>
        </p:nvSpPr>
        <p:spPr>
          <a:xfrm>
            <a:off x="119446" y="2729224"/>
            <a:ext cx="625987" cy="31244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B951ED2D-2FAD-4F06-AAB5-0997C6E025ED}"/>
              </a:ext>
            </a:extLst>
          </p:cNvPr>
          <p:cNvSpPr/>
          <p:nvPr/>
        </p:nvSpPr>
        <p:spPr>
          <a:xfrm>
            <a:off x="861198" y="2733399"/>
            <a:ext cx="11217787" cy="32126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Bertanggungjawab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segala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ucapan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perbuatan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lowchart: Alternate Process 27">
            <a:extLst>
              <a:ext uri="{FF2B5EF4-FFF2-40B4-BE49-F238E27FC236}">
                <a16:creationId xmlns:a16="http://schemas.microsoft.com/office/drawing/2014/main" id="{731EFCEC-F8DA-4DA7-B447-375F7FF4AA57}"/>
              </a:ext>
            </a:extLst>
          </p:cNvPr>
          <p:cNvSpPr/>
          <p:nvPr/>
        </p:nvSpPr>
        <p:spPr>
          <a:xfrm>
            <a:off x="851259" y="3126074"/>
            <a:ext cx="11217787" cy="61955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Menjaga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benturan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kepentingan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id="{7579E869-7738-4BE8-BE07-D6B23442E3AB}"/>
              </a:ext>
            </a:extLst>
          </p:cNvPr>
          <p:cNvSpPr/>
          <p:nvPr/>
        </p:nvSpPr>
        <p:spPr>
          <a:xfrm>
            <a:off x="851260" y="3785522"/>
            <a:ext cx="11217787" cy="61955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tanda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pengenal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kepegawaian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kedinasan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lowchart: Alternate Process 29">
            <a:extLst>
              <a:ext uri="{FF2B5EF4-FFF2-40B4-BE49-F238E27FC236}">
                <a16:creationId xmlns:a16="http://schemas.microsoft.com/office/drawing/2014/main" id="{23B130CD-A725-4DD6-858C-4BFC06CB364C}"/>
              </a:ext>
            </a:extLst>
          </p:cNvPr>
          <p:cNvSpPr/>
          <p:nvPr/>
        </p:nvSpPr>
        <p:spPr>
          <a:xfrm>
            <a:off x="851261" y="4488555"/>
            <a:ext cx="11217787" cy="34660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Berani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mengakui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kesalahan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bertanggungjawab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tugasnya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owchart: Alternate Process 30">
            <a:extLst>
              <a:ext uri="{FF2B5EF4-FFF2-40B4-BE49-F238E27FC236}">
                <a16:creationId xmlns:a16="http://schemas.microsoft.com/office/drawing/2014/main" id="{90375A7E-7B78-4206-B524-CAC7FE02ED9A}"/>
              </a:ext>
            </a:extLst>
          </p:cNvPr>
          <p:cNvSpPr/>
          <p:nvPr/>
        </p:nvSpPr>
        <p:spPr>
          <a:xfrm>
            <a:off x="861198" y="4894663"/>
            <a:ext cx="11217787" cy="31785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Saling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menghormati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sejawat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vertikal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horizontal</a:t>
            </a:r>
          </a:p>
        </p:txBody>
      </p:sp>
      <p:sp>
        <p:nvSpPr>
          <p:cNvPr id="32" name="Flowchart: Alternate Process 31">
            <a:extLst>
              <a:ext uri="{FF2B5EF4-FFF2-40B4-BE49-F238E27FC236}">
                <a16:creationId xmlns:a16="http://schemas.microsoft.com/office/drawing/2014/main" id="{AAA308B1-8066-4BAD-8926-4AE4445BB990}"/>
              </a:ext>
            </a:extLst>
          </p:cNvPr>
          <p:cNvSpPr/>
          <p:nvPr/>
        </p:nvSpPr>
        <p:spPr>
          <a:xfrm>
            <a:off x="851262" y="5292294"/>
            <a:ext cx="11217787" cy="30214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Menampilkan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hidup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sederhana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berempati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sesama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pegawai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Flowchart: Alternate Process 32">
            <a:extLst>
              <a:ext uri="{FF2B5EF4-FFF2-40B4-BE49-F238E27FC236}">
                <a16:creationId xmlns:a16="http://schemas.microsoft.com/office/drawing/2014/main" id="{B3B6DAA2-7ECA-4B2B-9E6A-51561A8F2309}"/>
              </a:ext>
            </a:extLst>
          </p:cNvPr>
          <p:cNvSpPr/>
          <p:nvPr/>
        </p:nvSpPr>
        <p:spPr>
          <a:xfrm>
            <a:off x="851262" y="5667043"/>
            <a:ext cx="11217787" cy="30214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Menunjukkan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kepedulian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ramah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santun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lowchart: Alternate Process 33">
            <a:extLst>
              <a:ext uri="{FF2B5EF4-FFF2-40B4-BE49-F238E27FC236}">
                <a16:creationId xmlns:a16="http://schemas.microsoft.com/office/drawing/2014/main" id="{9F905965-CFEC-469A-BE53-C6A5F33A660B}"/>
              </a:ext>
            </a:extLst>
          </p:cNvPr>
          <p:cNvSpPr/>
          <p:nvPr/>
        </p:nvSpPr>
        <p:spPr>
          <a:xfrm>
            <a:off x="854752" y="6034332"/>
            <a:ext cx="11217787" cy="320682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Menjunjung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kesetaraan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gender</a:t>
            </a:r>
          </a:p>
        </p:txBody>
      </p:sp>
      <p:sp>
        <p:nvSpPr>
          <p:cNvPr id="35" name="Flowchart: Alternate Process 34">
            <a:extLst>
              <a:ext uri="{FF2B5EF4-FFF2-40B4-BE49-F238E27FC236}">
                <a16:creationId xmlns:a16="http://schemas.microsoft.com/office/drawing/2014/main" id="{221F2966-66F7-4F35-81F0-360B0863F760}"/>
              </a:ext>
            </a:extLst>
          </p:cNvPr>
          <p:cNvSpPr/>
          <p:nvPr/>
        </p:nvSpPr>
        <p:spPr>
          <a:xfrm>
            <a:off x="854753" y="6434792"/>
            <a:ext cx="11217787" cy="35304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media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sosial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bijak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lowchart: Alternate Process 35">
            <a:extLst>
              <a:ext uri="{FF2B5EF4-FFF2-40B4-BE49-F238E27FC236}">
                <a16:creationId xmlns:a16="http://schemas.microsoft.com/office/drawing/2014/main" id="{448F2AB8-5888-4411-A210-01018ECD760B}"/>
              </a:ext>
            </a:extLst>
          </p:cNvPr>
          <p:cNvSpPr/>
          <p:nvPr/>
        </p:nvSpPr>
        <p:spPr>
          <a:xfrm>
            <a:off x="119446" y="3152641"/>
            <a:ext cx="625987" cy="61499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37" name="Flowchart: Alternate Process 36">
            <a:extLst>
              <a:ext uri="{FF2B5EF4-FFF2-40B4-BE49-F238E27FC236}">
                <a16:creationId xmlns:a16="http://schemas.microsoft.com/office/drawing/2014/main" id="{CDAABE3B-3B86-4C42-81FE-224FC4B9E20C}"/>
              </a:ext>
            </a:extLst>
          </p:cNvPr>
          <p:cNvSpPr/>
          <p:nvPr/>
        </p:nvSpPr>
        <p:spPr>
          <a:xfrm>
            <a:off x="119446" y="3813404"/>
            <a:ext cx="625987" cy="61499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6</a:t>
            </a:r>
          </a:p>
        </p:txBody>
      </p:sp>
      <p:sp>
        <p:nvSpPr>
          <p:cNvPr id="38" name="Flowchart: Alternate Process 37">
            <a:extLst>
              <a:ext uri="{FF2B5EF4-FFF2-40B4-BE49-F238E27FC236}">
                <a16:creationId xmlns:a16="http://schemas.microsoft.com/office/drawing/2014/main" id="{B2702E4A-7586-4BC7-9554-C1E669FD9B5F}"/>
              </a:ext>
            </a:extLst>
          </p:cNvPr>
          <p:cNvSpPr/>
          <p:nvPr/>
        </p:nvSpPr>
        <p:spPr>
          <a:xfrm>
            <a:off x="113008" y="4538168"/>
            <a:ext cx="625987" cy="31244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7</a:t>
            </a:r>
          </a:p>
        </p:txBody>
      </p:sp>
      <p:sp>
        <p:nvSpPr>
          <p:cNvPr id="39" name="Flowchart: Alternate Process 38">
            <a:extLst>
              <a:ext uri="{FF2B5EF4-FFF2-40B4-BE49-F238E27FC236}">
                <a16:creationId xmlns:a16="http://schemas.microsoft.com/office/drawing/2014/main" id="{8A7A5233-E5A1-4468-BDFC-1CBCA1129D16}"/>
              </a:ext>
            </a:extLst>
          </p:cNvPr>
          <p:cNvSpPr/>
          <p:nvPr/>
        </p:nvSpPr>
        <p:spPr>
          <a:xfrm>
            <a:off x="113009" y="4918134"/>
            <a:ext cx="625987" cy="31244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8</a:t>
            </a:r>
          </a:p>
        </p:txBody>
      </p:sp>
      <p:sp>
        <p:nvSpPr>
          <p:cNvPr id="40" name="Flowchart: Alternate Process 39">
            <a:extLst>
              <a:ext uri="{FF2B5EF4-FFF2-40B4-BE49-F238E27FC236}">
                <a16:creationId xmlns:a16="http://schemas.microsoft.com/office/drawing/2014/main" id="{3BA26045-C1ED-4AC5-9E75-A20CAA8CD030}"/>
              </a:ext>
            </a:extLst>
          </p:cNvPr>
          <p:cNvSpPr/>
          <p:nvPr/>
        </p:nvSpPr>
        <p:spPr>
          <a:xfrm>
            <a:off x="113010" y="5298100"/>
            <a:ext cx="625987" cy="31244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9</a:t>
            </a:r>
          </a:p>
        </p:txBody>
      </p:sp>
      <p:sp>
        <p:nvSpPr>
          <p:cNvPr id="41" name="Flowchart: Alternate Process 40">
            <a:extLst>
              <a:ext uri="{FF2B5EF4-FFF2-40B4-BE49-F238E27FC236}">
                <a16:creationId xmlns:a16="http://schemas.microsoft.com/office/drawing/2014/main" id="{7A02975D-52CC-4F3A-A00B-5201B9DF89DF}"/>
              </a:ext>
            </a:extLst>
          </p:cNvPr>
          <p:cNvSpPr/>
          <p:nvPr/>
        </p:nvSpPr>
        <p:spPr>
          <a:xfrm>
            <a:off x="113011" y="5668275"/>
            <a:ext cx="625987" cy="31244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10</a:t>
            </a:r>
          </a:p>
        </p:txBody>
      </p:sp>
      <p:sp>
        <p:nvSpPr>
          <p:cNvPr id="42" name="Flowchart: Alternate Process 41">
            <a:extLst>
              <a:ext uri="{FF2B5EF4-FFF2-40B4-BE49-F238E27FC236}">
                <a16:creationId xmlns:a16="http://schemas.microsoft.com/office/drawing/2014/main" id="{6B2BE71E-553F-48C1-9601-21AAEB48D28E}"/>
              </a:ext>
            </a:extLst>
          </p:cNvPr>
          <p:cNvSpPr/>
          <p:nvPr/>
        </p:nvSpPr>
        <p:spPr>
          <a:xfrm>
            <a:off x="119446" y="6038450"/>
            <a:ext cx="625987" cy="31244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11</a:t>
            </a:r>
          </a:p>
        </p:txBody>
      </p:sp>
      <p:sp>
        <p:nvSpPr>
          <p:cNvPr id="43" name="Flowchart: Alternate Process 42">
            <a:extLst>
              <a:ext uri="{FF2B5EF4-FFF2-40B4-BE49-F238E27FC236}">
                <a16:creationId xmlns:a16="http://schemas.microsoft.com/office/drawing/2014/main" id="{7EC6CA68-E11A-4B5C-A06B-40B0AF467CA7}"/>
              </a:ext>
            </a:extLst>
          </p:cNvPr>
          <p:cNvSpPr/>
          <p:nvPr/>
        </p:nvSpPr>
        <p:spPr>
          <a:xfrm>
            <a:off x="119446" y="6475393"/>
            <a:ext cx="625987" cy="31244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95577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AD6DDE1-5430-4842-9249-5904783AA63D}"/>
              </a:ext>
            </a:extLst>
          </p:cNvPr>
          <p:cNvSpPr/>
          <p:nvPr/>
        </p:nvSpPr>
        <p:spPr>
          <a:xfrm>
            <a:off x="2637182" y="935341"/>
            <a:ext cx="6917635" cy="444467"/>
          </a:xfrm>
          <a:prstGeom prst="round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PERILAKU KREATIF DAN INOVATIF</a:t>
            </a:r>
            <a:endParaRPr lang="en-ID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937F2F5A-B008-48DC-89DE-21FD59AD41F2}"/>
              </a:ext>
            </a:extLst>
          </p:cNvPr>
          <p:cNvSpPr/>
          <p:nvPr/>
        </p:nvSpPr>
        <p:spPr>
          <a:xfrm>
            <a:off x="119447" y="1561859"/>
            <a:ext cx="625987" cy="53033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8F7F572A-69E6-4E8E-A309-7036A78B57D3}"/>
              </a:ext>
            </a:extLst>
          </p:cNvPr>
          <p:cNvSpPr/>
          <p:nvPr/>
        </p:nvSpPr>
        <p:spPr>
          <a:xfrm>
            <a:off x="861201" y="1540269"/>
            <a:ext cx="11217787" cy="53338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berpikir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kritis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sistematis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mendorong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inovasi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bekerja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2C3C0B8E-23D6-4E5B-80A3-CB77C86C2D62}"/>
              </a:ext>
            </a:extLst>
          </p:cNvPr>
          <p:cNvSpPr/>
          <p:nvPr/>
        </p:nvSpPr>
        <p:spPr>
          <a:xfrm>
            <a:off x="861201" y="2200993"/>
            <a:ext cx="11217787" cy="52420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mengajukan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ide-ide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bekerja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DA9AD2C4-0092-4AB6-BBE1-89255450F476}"/>
              </a:ext>
            </a:extLst>
          </p:cNvPr>
          <p:cNvSpPr/>
          <p:nvPr/>
        </p:nvSpPr>
        <p:spPr>
          <a:xfrm>
            <a:off x="99584" y="2234017"/>
            <a:ext cx="625987" cy="49118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2</a:t>
            </a:r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A48A0D03-2FCD-4CAF-A1B8-F6404509A210}"/>
              </a:ext>
            </a:extLst>
          </p:cNvPr>
          <p:cNvSpPr/>
          <p:nvPr/>
        </p:nvSpPr>
        <p:spPr>
          <a:xfrm>
            <a:off x="119447" y="2874226"/>
            <a:ext cx="625987" cy="54975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07167A0D-A5D0-4DFE-9BBB-2B8009FEC7E7}"/>
              </a:ext>
            </a:extLst>
          </p:cNvPr>
          <p:cNvSpPr/>
          <p:nvPr/>
        </p:nvSpPr>
        <p:spPr>
          <a:xfrm>
            <a:off x="854748" y="2851529"/>
            <a:ext cx="11217787" cy="54499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Bersemangat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menghasilkan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ide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bermanfaat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79A4AE65-028F-4691-A423-52A156A71FF7}"/>
              </a:ext>
            </a:extLst>
          </p:cNvPr>
          <p:cNvSpPr/>
          <p:nvPr/>
        </p:nvSpPr>
        <p:spPr>
          <a:xfrm>
            <a:off x="119447" y="3579730"/>
            <a:ext cx="625987" cy="52210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B951ED2D-2FAD-4F06-AAB5-0997C6E025ED}"/>
              </a:ext>
            </a:extLst>
          </p:cNvPr>
          <p:cNvSpPr/>
          <p:nvPr/>
        </p:nvSpPr>
        <p:spPr>
          <a:xfrm>
            <a:off x="854749" y="3567266"/>
            <a:ext cx="11217787" cy="53338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inspirasi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pegawai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berkinerja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lowchart: Alternate Process 27">
            <a:extLst>
              <a:ext uri="{FF2B5EF4-FFF2-40B4-BE49-F238E27FC236}">
                <a16:creationId xmlns:a16="http://schemas.microsoft.com/office/drawing/2014/main" id="{731EFCEC-F8DA-4DA7-B447-375F7FF4AA57}"/>
              </a:ext>
            </a:extLst>
          </p:cNvPr>
          <p:cNvSpPr/>
          <p:nvPr/>
        </p:nvSpPr>
        <p:spPr>
          <a:xfrm>
            <a:off x="854750" y="4261113"/>
            <a:ext cx="11217787" cy="46714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Kreatif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rangka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penciptaan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inovasi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id="{7579E869-7738-4BE8-BE07-D6B23442E3AB}"/>
              </a:ext>
            </a:extLst>
          </p:cNvPr>
          <p:cNvSpPr/>
          <p:nvPr/>
        </p:nvSpPr>
        <p:spPr>
          <a:xfrm>
            <a:off x="874627" y="4888714"/>
            <a:ext cx="11217787" cy="51086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merespon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penciptaan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inovasi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lowchart: Alternate Process 29">
            <a:extLst>
              <a:ext uri="{FF2B5EF4-FFF2-40B4-BE49-F238E27FC236}">
                <a16:creationId xmlns:a16="http://schemas.microsoft.com/office/drawing/2014/main" id="{23B130CD-A725-4DD6-858C-4BFC06CB364C}"/>
              </a:ext>
            </a:extLst>
          </p:cNvPr>
          <p:cNvSpPr/>
          <p:nvPr/>
        </p:nvSpPr>
        <p:spPr>
          <a:xfrm>
            <a:off x="861201" y="5570321"/>
            <a:ext cx="11217787" cy="46713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Membangun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etos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kinerja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owchart: Alternate Process 30">
            <a:extLst>
              <a:ext uri="{FF2B5EF4-FFF2-40B4-BE49-F238E27FC236}">
                <a16:creationId xmlns:a16="http://schemas.microsoft.com/office/drawing/2014/main" id="{90375A7E-7B78-4206-B524-CAC7FE02ED9A}"/>
              </a:ext>
            </a:extLst>
          </p:cNvPr>
          <p:cNvSpPr/>
          <p:nvPr/>
        </p:nvSpPr>
        <p:spPr>
          <a:xfrm>
            <a:off x="854751" y="6162260"/>
            <a:ext cx="11217787" cy="46713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Menghargai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mengutamakan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keaslian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menghindari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perbuatan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plagiat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lowchart: Alternate Process 35">
            <a:extLst>
              <a:ext uri="{FF2B5EF4-FFF2-40B4-BE49-F238E27FC236}">
                <a16:creationId xmlns:a16="http://schemas.microsoft.com/office/drawing/2014/main" id="{448F2AB8-5888-4411-A210-01018ECD760B}"/>
              </a:ext>
            </a:extLst>
          </p:cNvPr>
          <p:cNvSpPr/>
          <p:nvPr/>
        </p:nvSpPr>
        <p:spPr>
          <a:xfrm>
            <a:off x="99585" y="4261107"/>
            <a:ext cx="625987" cy="46856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37" name="Flowchart: Alternate Process 36">
            <a:extLst>
              <a:ext uri="{FF2B5EF4-FFF2-40B4-BE49-F238E27FC236}">
                <a16:creationId xmlns:a16="http://schemas.microsoft.com/office/drawing/2014/main" id="{CDAABE3B-3B86-4C42-81FE-224FC4B9E20C}"/>
              </a:ext>
            </a:extLst>
          </p:cNvPr>
          <p:cNvSpPr/>
          <p:nvPr/>
        </p:nvSpPr>
        <p:spPr>
          <a:xfrm>
            <a:off x="99586" y="4931431"/>
            <a:ext cx="625987" cy="46815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6</a:t>
            </a:r>
          </a:p>
        </p:txBody>
      </p:sp>
      <p:sp>
        <p:nvSpPr>
          <p:cNvPr id="38" name="Flowchart: Alternate Process 37">
            <a:extLst>
              <a:ext uri="{FF2B5EF4-FFF2-40B4-BE49-F238E27FC236}">
                <a16:creationId xmlns:a16="http://schemas.microsoft.com/office/drawing/2014/main" id="{B2702E4A-7586-4BC7-9554-C1E669FD9B5F}"/>
              </a:ext>
            </a:extLst>
          </p:cNvPr>
          <p:cNvSpPr/>
          <p:nvPr/>
        </p:nvSpPr>
        <p:spPr>
          <a:xfrm>
            <a:off x="119447" y="5570321"/>
            <a:ext cx="625987" cy="46815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7</a:t>
            </a:r>
          </a:p>
        </p:txBody>
      </p:sp>
      <p:sp>
        <p:nvSpPr>
          <p:cNvPr id="39" name="Flowchart: Alternate Process 38">
            <a:extLst>
              <a:ext uri="{FF2B5EF4-FFF2-40B4-BE49-F238E27FC236}">
                <a16:creationId xmlns:a16="http://schemas.microsoft.com/office/drawing/2014/main" id="{8A7A5233-E5A1-4468-BDFC-1CBCA1129D16}"/>
              </a:ext>
            </a:extLst>
          </p:cNvPr>
          <p:cNvSpPr/>
          <p:nvPr/>
        </p:nvSpPr>
        <p:spPr>
          <a:xfrm>
            <a:off x="113013" y="6162260"/>
            <a:ext cx="625987" cy="44870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0184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AD6DDE1-5430-4842-9249-5904783AA63D}"/>
              </a:ext>
            </a:extLst>
          </p:cNvPr>
          <p:cNvSpPr/>
          <p:nvPr/>
        </p:nvSpPr>
        <p:spPr>
          <a:xfrm>
            <a:off x="3667538" y="676604"/>
            <a:ext cx="4432853" cy="447118"/>
          </a:xfrm>
          <a:prstGeom prst="round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PERILAKU INISIATIF</a:t>
            </a:r>
            <a:endParaRPr lang="en-ID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937F2F5A-B008-48DC-89DE-21FD59AD41F2}"/>
              </a:ext>
            </a:extLst>
          </p:cNvPr>
          <p:cNvSpPr/>
          <p:nvPr/>
        </p:nvSpPr>
        <p:spPr>
          <a:xfrm>
            <a:off x="99581" y="1224110"/>
            <a:ext cx="625987" cy="61800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8F7F572A-69E6-4E8E-A309-7036A78B57D3}"/>
              </a:ext>
            </a:extLst>
          </p:cNvPr>
          <p:cNvSpPr/>
          <p:nvPr/>
        </p:nvSpPr>
        <p:spPr>
          <a:xfrm>
            <a:off x="854752" y="1232041"/>
            <a:ext cx="11217787" cy="599218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memulai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tindakan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terkait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tanggung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jawabnya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mandiri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2C3C0B8E-23D6-4E5B-80A3-CB77C86C2D62}"/>
              </a:ext>
            </a:extLst>
          </p:cNvPr>
          <p:cNvSpPr/>
          <p:nvPr/>
        </p:nvSpPr>
        <p:spPr>
          <a:xfrm>
            <a:off x="854753" y="1891597"/>
            <a:ext cx="11217787" cy="33301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memastikan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keputusan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diambil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DA9AD2C4-0092-4AB6-BBE1-89255450F476}"/>
              </a:ext>
            </a:extLst>
          </p:cNvPr>
          <p:cNvSpPr/>
          <p:nvPr/>
        </p:nvSpPr>
        <p:spPr>
          <a:xfrm>
            <a:off x="99582" y="1908875"/>
            <a:ext cx="625987" cy="30666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2</a:t>
            </a:r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A48A0D03-2FCD-4CAF-A1B8-F6404509A210}"/>
              </a:ext>
            </a:extLst>
          </p:cNvPr>
          <p:cNvSpPr/>
          <p:nvPr/>
        </p:nvSpPr>
        <p:spPr>
          <a:xfrm>
            <a:off x="113014" y="2285347"/>
            <a:ext cx="625987" cy="61003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07167A0D-A5D0-4DFE-9BBB-2B8009FEC7E7}"/>
              </a:ext>
            </a:extLst>
          </p:cNvPr>
          <p:cNvSpPr/>
          <p:nvPr/>
        </p:nvSpPr>
        <p:spPr>
          <a:xfrm>
            <a:off x="854754" y="2274229"/>
            <a:ext cx="11217787" cy="61499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Mengambil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kesempatan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bertindak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menyelesaikan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kesulitan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memperbaiki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kewenangannya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79A4AE65-028F-4691-A423-52A156A71FF7}"/>
              </a:ext>
            </a:extLst>
          </p:cNvPr>
          <p:cNvSpPr/>
          <p:nvPr/>
        </p:nvSpPr>
        <p:spPr>
          <a:xfrm>
            <a:off x="119446" y="2957136"/>
            <a:ext cx="625987" cy="31244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B951ED2D-2FAD-4F06-AAB5-0997C6E025ED}"/>
              </a:ext>
            </a:extLst>
          </p:cNvPr>
          <p:cNvSpPr/>
          <p:nvPr/>
        </p:nvSpPr>
        <p:spPr>
          <a:xfrm>
            <a:off x="854755" y="2952168"/>
            <a:ext cx="11217787" cy="32126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Cepat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tanggap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mengambil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keputusan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kewenangannya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lowchart: Alternate Process 27">
            <a:extLst>
              <a:ext uri="{FF2B5EF4-FFF2-40B4-BE49-F238E27FC236}">
                <a16:creationId xmlns:a16="http://schemas.microsoft.com/office/drawing/2014/main" id="{731EFCEC-F8DA-4DA7-B447-375F7FF4AA57}"/>
              </a:ext>
            </a:extLst>
          </p:cNvPr>
          <p:cNvSpPr/>
          <p:nvPr/>
        </p:nvSpPr>
        <p:spPr>
          <a:xfrm>
            <a:off x="854756" y="3313245"/>
            <a:ext cx="11217787" cy="37218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Peduli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id="{7579E869-7738-4BE8-BE07-D6B23442E3AB}"/>
              </a:ext>
            </a:extLst>
          </p:cNvPr>
          <p:cNvSpPr/>
          <p:nvPr/>
        </p:nvSpPr>
        <p:spPr>
          <a:xfrm>
            <a:off x="854757" y="3725243"/>
            <a:ext cx="11217787" cy="34660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skala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prioritas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lowchart: Alternate Process 29">
            <a:extLst>
              <a:ext uri="{FF2B5EF4-FFF2-40B4-BE49-F238E27FC236}">
                <a16:creationId xmlns:a16="http://schemas.microsoft.com/office/drawing/2014/main" id="{23B130CD-A725-4DD6-858C-4BFC06CB364C}"/>
              </a:ext>
            </a:extLst>
          </p:cNvPr>
          <p:cNvSpPr/>
          <p:nvPr/>
        </p:nvSpPr>
        <p:spPr>
          <a:xfrm>
            <a:off x="874629" y="4121467"/>
            <a:ext cx="11217787" cy="34660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beradaptasi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owchart: Alternate Process 30">
            <a:extLst>
              <a:ext uri="{FF2B5EF4-FFF2-40B4-BE49-F238E27FC236}">
                <a16:creationId xmlns:a16="http://schemas.microsoft.com/office/drawing/2014/main" id="{90375A7E-7B78-4206-B524-CAC7FE02ED9A}"/>
              </a:ext>
            </a:extLst>
          </p:cNvPr>
          <p:cNvSpPr/>
          <p:nvPr/>
        </p:nvSpPr>
        <p:spPr>
          <a:xfrm>
            <a:off x="861198" y="4529682"/>
            <a:ext cx="11217787" cy="31785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Bersedia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bekerjasama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</a:t>
            </a:r>
          </a:p>
        </p:txBody>
      </p:sp>
      <p:sp>
        <p:nvSpPr>
          <p:cNvPr id="32" name="Flowchart: Alternate Process 31">
            <a:extLst>
              <a:ext uri="{FF2B5EF4-FFF2-40B4-BE49-F238E27FC236}">
                <a16:creationId xmlns:a16="http://schemas.microsoft.com/office/drawing/2014/main" id="{AAA308B1-8066-4BAD-8926-4AE4445BB990}"/>
              </a:ext>
            </a:extLst>
          </p:cNvPr>
          <p:cNvSpPr/>
          <p:nvPr/>
        </p:nvSpPr>
        <p:spPr>
          <a:xfrm>
            <a:off x="874629" y="4897152"/>
            <a:ext cx="11217787" cy="30214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Menyelesaikan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terbaik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Flowchart: Alternate Process 32">
            <a:extLst>
              <a:ext uri="{FF2B5EF4-FFF2-40B4-BE49-F238E27FC236}">
                <a16:creationId xmlns:a16="http://schemas.microsoft.com/office/drawing/2014/main" id="{B3B6DAA2-7ECA-4B2B-9E6A-51561A8F2309}"/>
              </a:ext>
            </a:extLst>
          </p:cNvPr>
          <p:cNvSpPr/>
          <p:nvPr/>
        </p:nvSpPr>
        <p:spPr>
          <a:xfrm>
            <a:off x="874629" y="5262673"/>
            <a:ext cx="11217787" cy="30214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kewenangannya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lowchart: Alternate Process 33">
            <a:extLst>
              <a:ext uri="{FF2B5EF4-FFF2-40B4-BE49-F238E27FC236}">
                <a16:creationId xmlns:a16="http://schemas.microsoft.com/office/drawing/2014/main" id="{9F905965-CFEC-469A-BE53-C6A5F33A660B}"/>
              </a:ext>
            </a:extLst>
          </p:cNvPr>
          <p:cNvSpPr/>
          <p:nvPr/>
        </p:nvSpPr>
        <p:spPr>
          <a:xfrm>
            <a:off x="874629" y="5637105"/>
            <a:ext cx="11217787" cy="320682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Bertindak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cekatan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mengatasi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kesulitan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lowchart: Alternate Process 34">
            <a:extLst>
              <a:ext uri="{FF2B5EF4-FFF2-40B4-BE49-F238E27FC236}">
                <a16:creationId xmlns:a16="http://schemas.microsoft.com/office/drawing/2014/main" id="{221F2966-66F7-4F35-81F0-360B0863F760}"/>
              </a:ext>
            </a:extLst>
          </p:cNvPr>
          <p:cNvSpPr/>
          <p:nvPr/>
        </p:nvSpPr>
        <p:spPr>
          <a:xfrm>
            <a:off x="874629" y="6030079"/>
            <a:ext cx="11217787" cy="68423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Bersedia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dan/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kewenangan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menyelesaikan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pekerjaannya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lowchart: Alternate Process 35">
            <a:extLst>
              <a:ext uri="{FF2B5EF4-FFF2-40B4-BE49-F238E27FC236}">
                <a16:creationId xmlns:a16="http://schemas.microsoft.com/office/drawing/2014/main" id="{448F2AB8-5888-4411-A210-01018ECD760B}"/>
              </a:ext>
            </a:extLst>
          </p:cNvPr>
          <p:cNvSpPr/>
          <p:nvPr/>
        </p:nvSpPr>
        <p:spPr>
          <a:xfrm>
            <a:off x="119446" y="3334182"/>
            <a:ext cx="625987" cy="37218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37" name="Flowchart: Alternate Process 36">
            <a:extLst>
              <a:ext uri="{FF2B5EF4-FFF2-40B4-BE49-F238E27FC236}">
                <a16:creationId xmlns:a16="http://schemas.microsoft.com/office/drawing/2014/main" id="{CDAABE3B-3B86-4C42-81FE-224FC4B9E20C}"/>
              </a:ext>
            </a:extLst>
          </p:cNvPr>
          <p:cNvSpPr/>
          <p:nvPr/>
        </p:nvSpPr>
        <p:spPr>
          <a:xfrm>
            <a:off x="119446" y="3748261"/>
            <a:ext cx="625987" cy="372188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6</a:t>
            </a:r>
          </a:p>
        </p:txBody>
      </p:sp>
      <p:sp>
        <p:nvSpPr>
          <p:cNvPr id="38" name="Flowchart: Alternate Process 37">
            <a:extLst>
              <a:ext uri="{FF2B5EF4-FFF2-40B4-BE49-F238E27FC236}">
                <a16:creationId xmlns:a16="http://schemas.microsoft.com/office/drawing/2014/main" id="{B2702E4A-7586-4BC7-9554-C1E669FD9B5F}"/>
              </a:ext>
            </a:extLst>
          </p:cNvPr>
          <p:cNvSpPr/>
          <p:nvPr/>
        </p:nvSpPr>
        <p:spPr>
          <a:xfrm>
            <a:off x="119446" y="4184936"/>
            <a:ext cx="625987" cy="31244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7</a:t>
            </a:r>
          </a:p>
        </p:txBody>
      </p:sp>
      <p:sp>
        <p:nvSpPr>
          <p:cNvPr id="39" name="Flowchart: Alternate Process 38">
            <a:extLst>
              <a:ext uri="{FF2B5EF4-FFF2-40B4-BE49-F238E27FC236}">
                <a16:creationId xmlns:a16="http://schemas.microsoft.com/office/drawing/2014/main" id="{8A7A5233-E5A1-4468-BDFC-1CBCA1129D16}"/>
              </a:ext>
            </a:extLst>
          </p:cNvPr>
          <p:cNvSpPr/>
          <p:nvPr/>
        </p:nvSpPr>
        <p:spPr>
          <a:xfrm>
            <a:off x="99583" y="4529682"/>
            <a:ext cx="625987" cy="31244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8</a:t>
            </a:r>
          </a:p>
        </p:txBody>
      </p:sp>
      <p:sp>
        <p:nvSpPr>
          <p:cNvPr id="40" name="Flowchart: Alternate Process 39">
            <a:extLst>
              <a:ext uri="{FF2B5EF4-FFF2-40B4-BE49-F238E27FC236}">
                <a16:creationId xmlns:a16="http://schemas.microsoft.com/office/drawing/2014/main" id="{3BA26045-C1ED-4AC5-9E75-A20CAA8CD030}"/>
              </a:ext>
            </a:extLst>
          </p:cNvPr>
          <p:cNvSpPr/>
          <p:nvPr/>
        </p:nvSpPr>
        <p:spPr>
          <a:xfrm>
            <a:off x="99584" y="4877480"/>
            <a:ext cx="625987" cy="31244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9</a:t>
            </a:r>
          </a:p>
        </p:txBody>
      </p:sp>
      <p:sp>
        <p:nvSpPr>
          <p:cNvPr id="41" name="Flowchart: Alternate Process 40">
            <a:extLst>
              <a:ext uri="{FF2B5EF4-FFF2-40B4-BE49-F238E27FC236}">
                <a16:creationId xmlns:a16="http://schemas.microsoft.com/office/drawing/2014/main" id="{7A02975D-52CC-4F3A-A00B-5201B9DF89DF}"/>
              </a:ext>
            </a:extLst>
          </p:cNvPr>
          <p:cNvSpPr/>
          <p:nvPr/>
        </p:nvSpPr>
        <p:spPr>
          <a:xfrm>
            <a:off x="99584" y="5268414"/>
            <a:ext cx="625987" cy="31244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10</a:t>
            </a:r>
          </a:p>
        </p:txBody>
      </p:sp>
      <p:sp>
        <p:nvSpPr>
          <p:cNvPr id="42" name="Flowchart: Alternate Process 41">
            <a:extLst>
              <a:ext uri="{FF2B5EF4-FFF2-40B4-BE49-F238E27FC236}">
                <a16:creationId xmlns:a16="http://schemas.microsoft.com/office/drawing/2014/main" id="{6B2BE71E-553F-48C1-9601-21AAEB48D28E}"/>
              </a:ext>
            </a:extLst>
          </p:cNvPr>
          <p:cNvSpPr/>
          <p:nvPr/>
        </p:nvSpPr>
        <p:spPr>
          <a:xfrm>
            <a:off x="119446" y="5645460"/>
            <a:ext cx="625987" cy="31244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11</a:t>
            </a:r>
          </a:p>
        </p:txBody>
      </p:sp>
      <p:sp>
        <p:nvSpPr>
          <p:cNvPr id="43" name="Flowchart: Alternate Process 42">
            <a:extLst>
              <a:ext uri="{FF2B5EF4-FFF2-40B4-BE49-F238E27FC236}">
                <a16:creationId xmlns:a16="http://schemas.microsoft.com/office/drawing/2014/main" id="{7EC6CA68-E11A-4B5C-A06B-40B0AF467CA7}"/>
              </a:ext>
            </a:extLst>
          </p:cNvPr>
          <p:cNvSpPr/>
          <p:nvPr/>
        </p:nvSpPr>
        <p:spPr>
          <a:xfrm>
            <a:off x="119446" y="6022506"/>
            <a:ext cx="625987" cy="66868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76302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AD6DDE1-5430-4842-9249-5904783AA63D}"/>
              </a:ext>
            </a:extLst>
          </p:cNvPr>
          <p:cNvSpPr/>
          <p:nvPr/>
        </p:nvSpPr>
        <p:spPr>
          <a:xfrm>
            <a:off x="3399183" y="792021"/>
            <a:ext cx="5098774" cy="447118"/>
          </a:xfrm>
          <a:prstGeom prst="round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PERILAKU PEMBELAJAR</a:t>
            </a:r>
            <a:endParaRPr lang="en-ID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937F2F5A-B008-48DC-89DE-21FD59AD41F2}"/>
              </a:ext>
            </a:extLst>
          </p:cNvPr>
          <p:cNvSpPr/>
          <p:nvPr/>
        </p:nvSpPr>
        <p:spPr>
          <a:xfrm>
            <a:off x="134456" y="1305726"/>
            <a:ext cx="625987" cy="41844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8F7F572A-69E6-4E8E-A309-7036A78B57D3}"/>
              </a:ext>
            </a:extLst>
          </p:cNvPr>
          <p:cNvSpPr/>
          <p:nvPr/>
        </p:nvSpPr>
        <p:spPr>
          <a:xfrm>
            <a:off x="854746" y="1315498"/>
            <a:ext cx="11217787" cy="399652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Berinisiatif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keterampilan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sikap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2C3C0B8E-23D6-4E5B-80A3-CB77C86C2D62}"/>
              </a:ext>
            </a:extLst>
          </p:cNvPr>
          <p:cNvSpPr/>
          <p:nvPr/>
        </p:nvSpPr>
        <p:spPr>
          <a:xfrm>
            <a:off x="854747" y="1769010"/>
            <a:ext cx="11217787" cy="41726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antusiasme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DA9AD2C4-0092-4AB6-BBE1-89255450F476}"/>
              </a:ext>
            </a:extLst>
          </p:cNvPr>
          <p:cNvSpPr/>
          <p:nvPr/>
        </p:nvSpPr>
        <p:spPr>
          <a:xfrm>
            <a:off x="119446" y="1791900"/>
            <a:ext cx="625987" cy="39437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2</a:t>
            </a:r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A48A0D03-2FCD-4CAF-A1B8-F6404509A210}"/>
              </a:ext>
            </a:extLst>
          </p:cNvPr>
          <p:cNvSpPr/>
          <p:nvPr/>
        </p:nvSpPr>
        <p:spPr>
          <a:xfrm>
            <a:off x="119446" y="2233437"/>
            <a:ext cx="625987" cy="61003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07167A0D-A5D0-4DFE-9BBB-2B8009FEC7E7}"/>
              </a:ext>
            </a:extLst>
          </p:cNvPr>
          <p:cNvSpPr/>
          <p:nvPr/>
        </p:nvSpPr>
        <p:spPr>
          <a:xfrm>
            <a:off x="861198" y="2230677"/>
            <a:ext cx="11217787" cy="61499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Aktif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terlibat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rangka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keterampilan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bersama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79A4AE65-028F-4691-A423-52A156A71FF7}"/>
              </a:ext>
            </a:extLst>
          </p:cNvPr>
          <p:cNvSpPr/>
          <p:nvPr/>
        </p:nvSpPr>
        <p:spPr>
          <a:xfrm>
            <a:off x="108141" y="2909709"/>
            <a:ext cx="625987" cy="31244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B951ED2D-2FAD-4F06-AAB5-0997C6E025ED}"/>
              </a:ext>
            </a:extLst>
          </p:cNvPr>
          <p:cNvSpPr/>
          <p:nvPr/>
        </p:nvSpPr>
        <p:spPr>
          <a:xfrm>
            <a:off x="861198" y="2922035"/>
            <a:ext cx="11217787" cy="32126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Bersedia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pimpinan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lowchart: Alternate Process 27">
            <a:extLst>
              <a:ext uri="{FF2B5EF4-FFF2-40B4-BE49-F238E27FC236}">
                <a16:creationId xmlns:a16="http://schemas.microsoft.com/office/drawing/2014/main" id="{731EFCEC-F8DA-4DA7-B447-375F7FF4AA57}"/>
              </a:ext>
            </a:extLst>
          </p:cNvPr>
          <p:cNvSpPr/>
          <p:nvPr/>
        </p:nvSpPr>
        <p:spPr>
          <a:xfrm>
            <a:off x="854748" y="3295057"/>
            <a:ext cx="11217787" cy="37218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wawasan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pekerjaannya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id="{7579E869-7738-4BE8-BE07-D6B23442E3AB}"/>
              </a:ext>
            </a:extLst>
          </p:cNvPr>
          <p:cNvSpPr/>
          <p:nvPr/>
        </p:nvSpPr>
        <p:spPr>
          <a:xfrm>
            <a:off x="874628" y="3717234"/>
            <a:ext cx="11217787" cy="36555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Bersedia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mempelajari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lowchart: Alternate Process 29">
            <a:extLst>
              <a:ext uri="{FF2B5EF4-FFF2-40B4-BE49-F238E27FC236}">
                <a16:creationId xmlns:a16="http://schemas.microsoft.com/office/drawing/2014/main" id="{23B130CD-A725-4DD6-858C-4BFC06CB364C}"/>
              </a:ext>
            </a:extLst>
          </p:cNvPr>
          <p:cNvSpPr/>
          <p:nvPr/>
        </p:nvSpPr>
        <p:spPr>
          <a:xfrm>
            <a:off x="854749" y="4122869"/>
            <a:ext cx="11217787" cy="36547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Bersikap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adaptif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owchart: Alternate Process 30">
            <a:extLst>
              <a:ext uri="{FF2B5EF4-FFF2-40B4-BE49-F238E27FC236}">
                <a16:creationId xmlns:a16="http://schemas.microsoft.com/office/drawing/2014/main" id="{90375A7E-7B78-4206-B524-CAC7FE02ED9A}"/>
              </a:ext>
            </a:extLst>
          </p:cNvPr>
          <p:cNvSpPr/>
          <p:nvPr/>
        </p:nvSpPr>
        <p:spPr>
          <a:xfrm>
            <a:off x="854750" y="4561591"/>
            <a:ext cx="11217787" cy="66974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Bersikap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terbuka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pemikiran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/orang lain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terkait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kinerja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Flowchart: Alternate Process 31">
            <a:extLst>
              <a:ext uri="{FF2B5EF4-FFF2-40B4-BE49-F238E27FC236}">
                <a16:creationId xmlns:a16="http://schemas.microsoft.com/office/drawing/2014/main" id="{AAA308B1-8066-4BAD-8926-4AE4445BB990}"/>
              </a:ext>
            </a:extLst>
          </p:cNvPr>
          <p:cNvSpPr/>
          <p:nvPr/>
        </p:nvSpPr>
        <p:spPr>
          <a:xfrm>
            <a:off x="854751" y="5306630"/>
            <a:ext cx="11217787" cy="345292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Bersedia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mempertimbangkan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pendapat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/orang lain</a:t>
            </a:r>
          </a:p>
        </p:txBody>
      </p:sp>
      <p:sp>
        <p:nvSpPr>
          <p:cNvPr id="33" name="Flowchart: Alternate Process 32">
            <a:extLst>
              <a:ext uri="{FF2B5EF4-FFF2-40B4-BE49-F238E27FC236}">
                <a16:creationId xmlns:a16="http://schemas.microsoft.com/office/drawing/2014/main" id="{B3B6DAA2-7ECA-4B2B-9E6A-51561A8F2309}"/>
              </a:ext>
            </a:extLst>
          </p:cNvPr>
          <p:cNvSpPr/>
          <p:nvPr/>
        </p:nvSpPr>
        <p:spPr>
          <a:xfrm>
            <a:off x="874628" y="5746550"/>
            <a:ext cx="11217787" cy="37218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Bersedia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belajar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bertanya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lowchart: Alternate Process 33">
            <a:extLst>
              <a:ext uri="{FF2B5EF4-FFF2-40B4-BE49-F238E27FC236}">
                <a16:creationId xmlns:a16="http://schemas.microsoft.com/office/drawing/2014/main" id="{9F905965-CFEC-469A-BE53-C6A5F33A660B}"/>
              </a:ext>
            </a:extLst>
          </p:cNvPr>
          <p:cNvSpPr/>
          <p:nvPr/>
        </p:nvSpPr>
        <p:spPr>
          <a:xfrm>
            <a:off x="874629" y="6194031"/>
            <a:ext cx="11217787" cy="45329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Membantu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menyelesaikan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pekerjaannya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lowchart: Alternate Process 35">
            <a:extLst>
              <a:ext uri="{FF2B5EF4-FFF2-40B4-BE49-F238E27FC236}">
                <a16:creationId xmlns:a16="http://schemas.microsoft.com/office/drawing/2014/main" id="{448F2AB8-5888-4411-A210-01018ECD760B}"/>
              </a:ext>
            </a:extLst>
          </p:cNvPr>
          <p:cNvSpPr/>
          <p:nvPr/>
        </p:nvSpPr>
        <p:spPr>
          <a:xfrm>
            <a:off x="119446" y="3295056"/>
            <a:ext cx="625987" cy="37218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37" name="Flowchart: Alternate Process 36">
            <a:extLst>
              <a:ext uri="{FF2B5EF4-FFF2-40B4-BE49-F238E27FC236}">
                <a16:creationId xmlns:a16="http://schemas.microsoft.com/office/drawing/2014/main" id="{CDAABE3B-3B86-4C42-81FE-224FC4B9E20C}"/>
              </a:ext>
            </a:extLst>
          </p:cNvPr>
          <p:cNvSpPr/>
          <p:nvPr/>
        </p:nvSpPr>
        <p:spPr>
          <a:xfrm>
            <a:off x="119446" y="3703836"/>
            <a:ext cx="625987" cy="38298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6</a:t>
            </a:r>
          </a:p>
        </p:txBody>
      </p:sp>
      <p:sp>
        <p:nvSpPr>
          <p:cNvPr id="38" name="Flowchart: Alternate Process 37">
            <a:extLst>
              <a:ext uri="{FF2B5EF4-FFF2-40B4-BE49-F238E27FC236}">
                <a16:creationId xmlns:a16="http://schemas.microsoft.com/office/drawing/2014/main" id="{B2702E4A-7586-4BC7-9554-C1E669FD9B5F}"/>
              </a:ext>
            </a:extLst>
          </p:cNvPr>
          <p:cNvSpPr/>
          <p:nvPr/>
        </p:nvSpPr>
        <p:spPr>
          <a:xfrm>
            <a:off x="113009" y="4154556"/>
            <a:ext cx="625987" cy="35834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7</a:t>
            </a:r>
          </a:p>
        </p:txBody>
      </p:sp>
      <p:sp>
        <p:nvSpPr>
          <p:cNvPr id="39" name="Flowchart: Alternate Process 38">
            <a:extLst>
              <a:ext uri="{FF2B5EF4-FFF2-40B4-BE49-F238E27FC236}">
                <a16:creationId xmlns:a16="http://schemas.microsoft.com/office/drawing/2014/main" id="{8A7A5233-E5A1-4468-BDFC-1CBCA1129D16}"/>
              </a:ext>
            </a:extLst>
          </p:cNvPr>
          <p:cNvSpPr/>
          <p:nvPr/>
        </p:nvSpPr>
        <p:spPr>
          <a:xfrm>
            <a:off x="99582" y="4580632"/>
            <a:ext cx="625987" cy="66615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8</a:t>
            </a:r>
          </a:p>
        </p:txBody>
      </p:sp>
      <p:sp>
        <p:nvSpPr>
          <p:cNvPr id="40" name="Flowchart: Alternate Process 39">
            <a:extLst>
              <a:ext uri="{FF2B5EF4-FFF2-40B4-BE49-F238E27FC236}">
                <a16:creationId xmlns:a16="http://schemas.microsoft.com/office/drawing/2014/main" id="{3BA26045-C1ED-4AC5-9E75-A20CAA8CD030}"/>
              </a:ext>
            </a:extLst>
          </p:cNvPr>
          <p:cNvSpPr/>
          <p:nvPr/>
        </p:nvSpPr>
        <p:spPr>
          <a:xfrm>
            <a:off x="99583" y="5306630"/>
            <a:ext cx="625987" cy="37218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9</a:t>
            </a:r>
          </a:p>
        </p:txBody>
      </p:sp>
      <p:sp>
        <p:nvSpPr>
          <p:cNvPr id="41" name="Flowchart: Alternate Process 40">
            <a:extLst>
              <a:ext uri="{FF2B5EF4-FFF2-40B4-BE49-F238E27FC236}">
                <a16:creationId xmlns:a16="http://schemas.microsoft.com/office/drawing/2014/main" id="{7A02975D-52CC-4F3A-A00B-5201B9DF89DF}"/>
              </a:ext>
            </a:extLst>
          </p:cNvPr>
          <p:cNvSpPr/>
          <p:nvPr/>
        </p:nvSpPr>
        <p:spPr>
          <a:xfrm>
            <a:off x="113010" y="5746549"/>
            <a:ext cx="625987" cy="37218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10</a:t>
            </a:r>
          </a:p>
        </p:txBody>
      </p:sp>
      <p:sp>
        <p:nvSpPr>
          <p:cNvPr id="42" name="Flowchart: Alternate Process 41">
            <a:extLst>
              <a:ext uri="{FF2B5EF4-FFF2-40B4-BE49-F238E27FC236}">
                <a16:creationId xmlns:a16="http://schemas.microsoft.com/office/drawing/2014/main" id="{6B2BE71E-553F-48C1-9601-21AAEB48D28E}"/>
              </a:ext>
            </a:extLst>
          </p:cNvPr>
          <p:cNvSpPr/>
          <p:nvPr/>
        </p:nvSpPr>
        <p:spPr>
          <a:xfrm>
            <a:off x="119446" y="6176109"/>
            <a:ext cx="625987" cy="40537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21109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AD6DDE1-5430-4842-9249-5904783AA63D}"/>
              </a:ext>
            </a:extLst>
          </p:cNvPr>
          <p:cNvSpPr/>
          <p:nvPr/>
        </p:nvSpPr>
        <p:spPr>
          <a:xfrm>
            <a:off x="2020956" y="798789"/>
            <a:ext cx="7991061" cy="485936"/>
          </a:xfrm>
          <a:prstGeom prst="round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PERILAKU MENJUNJUNG MERITOKRASI</a:t>
            </a:r>
            <a:endParaRPr lang="en-ID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937F2F5A-B008-48DC-89DE-21FD59AD41F2}"/>
              </a:ext>
            </a:extLst>
          </p:cNvPr>
          <p:cNvSpPr/>
          <p:nvPr/>
        </p:nvSpPr>
        <p:spPr>
          <a:xfrm>
            <a:off x="119447" y="1375060"/>
            <a:ext cx="625987" cy="70272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8F7F572A-69E6-4E8E-A309-7036A78B57D3}"/>
              </a:ext>
            </a:extLst>
          </p:cNvPr>
          <p:cNvSpPr/>
          <p:nvPr/>
        </p:nvSpPr>
        <p:spPr>
          <a:xfrm>
            <a:off x="854745" y="1380491"/>
            <a:ext cx="11217787" cy="69186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jalan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kesempatan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berkembang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dimiliki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2C3C0B8E-23D6-4E5B-80A3-CB77C86C2D62}"/>
              </a:ext>
            </a:extLst>
          </p:cNvPr>
          <p:cNvSpPr/>
          <p:nvPr/>
        </p:nvSpPr>
        <p:spPr>
          <a:xfrm>
            <a:off x="854746" y="2119799"/>
            <a:ext cx="11217787" cy="62995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ajakan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mendorong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meraih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kesuksesan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prosedural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DA9AD2C4-0092-4AB6-BBE1-89255450F476}"/>
              </a:ext>
            </a:extLst>
          </p:cNvPr>
          <p:cNvSpPr/>
          <p:nvPr/>
        </p:nvSpPr>
        <p:spPr>
          <a:xfrm>
            <a:off x="119447" y="2176624"/>
            <a:ext cx="625987" cy="62995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2</a:t>
            </a:r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A48A0D03-2FCD-4CAF-A1B8-F6404509A210}"/>
              </a:ext>
            </a:extLst>
          </p:cNvPr>
          <p:cNvSpPr/>
          <p:nvPr/>
        </p:nvSpPr>
        <p:spPr>
          <a:xfrm>
            <a:off x="113010" y="2818769"/>
            <a:ext cx="625987" cy="61499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07167A0D-A5D0-4DFE-9BBB-2B8009FEC7E7}"/>
              </a:ext>
            </a:extLst>
          </p:cNvPr>
          <p:cNvSpPr/>
          <p:nvPr/>
        </p:nvSpPr>
        <p:spPr>
          <a:xfrm>
            <a:off x="854747" y="2782727"/>
            <a:ext cx="11217787" cy="62995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Bersedia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terlibat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berpartisipasi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aktif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penegakan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prinsip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kesetaraan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kesamaan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keadilan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meraih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kesuksesan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79A4AE65-028F-4691-A423-52A156A71FF7}"/>
              </a:ext>
            </a:extLst>
          </p:cNvPr>
          <p:cNvSpPr/>
          <p:nvPr/>
        </p:nvSpPr>
        <p:spPr>
          <a:xfrm>
            <a:off x="113010" y="3478630"/>
            <a:ext cx="625987" cy="62995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B951ED2D-2FAD-4F06-AAB5-0997C6E025ED}"/>
              </a:ext>
            </a:extLst>
          </p:cNvPr>
          <p:cNvSpPr/>
          <p:nvPr/>
        </p:nvSpPr>
        <p:spPr>
          <a:xfrm>
            <a:off x="854748" y="3478629"/>
            <a:ext cx="11217787" cy="62995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terbuka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terkait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peluang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rekrutmen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pegawai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lowchart: Alternate Process 27">
            <a:extLst>
              <a:ext uri="{FF2B5EF4-FFF2-40B4-BE49-F238E27FC236}">
                <a16:creationId xmlns:a16="http://schemas.microsoft.com/office/drawing/2014/main" id="{731EFCEC-F8DA-4DA7-B447-375F7FF4AA57}"/>
              </a:ext>
            </a:extLst>
          </p:cNvPr>
          <p:cNvSpPr/>
          <p:nvPr/>
        </p:nvSpPr>
        <p:spPr>
          <a:xfrm>
            <a:off x="854749" y="4162592"/>
            <a:ext cx="11217787" cy="38275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Berkompetisi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jujur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terbuka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mengikuti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seleksi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pegawai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id="{7579E869-7738-4BE8-BE07-D6B23442E3AB}"/>
              </a:ext>
            </a:extLst>
          </p:cNvPr>
          <p:cNvSpPr/>
          <p:nvPr/>
        </p:nvSpPr>
        <p:spPr>
          <a:xfrm>
            <a:off x="738999" y="4631635"/>
            <a:ext cx="11453002" cy="38275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Mendukung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yg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mendapat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kesempatan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menduduki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jabatan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unit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kerjanya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lowchart: Alternate Process 29">
            <a:extLst>
              <a:ext uri="{FF2B5EF4-FFF2-40B4-BE49-F238E27FC236}">
                <a16:creationId xmlns:a16="http://schemas.microsoft.com/office/drawing/2014/main" id="{23B130CD-A725-4DD6-858C-4BFC06CB364C}"/>
              </a:ext>
            </a:extLst>
          </p:cNvPr>
          <p:cNvSpPr/>
          <p:nvPr/>
        </p:nvSpPr>
        <p:spPr>
          <a:xfrm>
            <a:off x="874628" y="5098760"/>
            <a:ext cx="11217787" cy="69186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Mengakui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persamaan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derajat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mengembangkan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sikap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tenggang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rasa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sesama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pegawai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owchart: Alternate Process 30">
            <a:extLst>
              <a:ext uri="{FF2B5EF4-FFF2-40B4-BE49-F238E27FC236}">
                <a16:creationId xmlns:a16="http://schemas.microsoft.com/office/drawing/2014/main" id="{90375A7E-7B78-4206-B524-CAC7FE02ED9A}"/>
              </a:ext>
            </a:extLst>
          </p:cNvPr>
          <p:cNvSpPr/>
          <p:nvPr/>
        </p:nvSpPr>
        <p:spPr>
          <a:xfrm>
            <a:off x="854749" y="5898643"/>
            <a:ext cx="11217787" cy="69186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Menghormati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menghargai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perbedaan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latar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belakang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warna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kulit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agama,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kelamin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status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pernikahan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umur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kedisabilitasan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6" name="Flowchart: Alternate Process 35">
            <a:extLst>
              <a:ext uri="{FF2B5EF4-FFF2-40B4-BE49-F238E27FC236}">
                <a16:creationId xmlns:a16="http://schemas.microsoft.com/office/drawing/2014/main" id="{448F2AB8-5888-4411-A210-01018ECD760B}"/>
              </a:ext>
            </a:extLst>
          </p:cNvPr>
          <p:cNvSpPr/>
          <p:nvPr/>
        </p:nvSpPr>
        <p:spPr>
          <a:xfrm>
            <a:off x="119447" y="4162592"/>
            <a:ext cx="625987" cy="407758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37" name="Flowchart: Alternate Process 36">
            <a:extLst>
              <a:ext uri="{FF2B5EF4-FFF2-40B4-BE49-F238E27FC236}">
                <a16:creationId xmlns:a16="http://schemas.microsoft.com/office/drawing/2014/main" id="{CDAABE3B-3B86-4C42-81FE-224FC4B9E20C}"/>
              </a:ext>
            </a:extLst>
          </p:cNvPr>
          <p:cNvSpPr/>
          <p:nvPr/>
        </p:nvSpPr>
        <p:spPr>
          <a:xfrm>
            <a:off x="119447" y="4616681"/>
            <a:ext cx="625987" cy="36227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6</a:t>
            </a:r>
          </a:p>
        </p:txBody>
      </p:sp>
      <p:sp>
        <p:nvSpPr>
          <p:cNvPr id="38" name="Flowchart: Alternate Process 37">
            <a:extLst>
              <a:ext uri="{FF2B5EF4-FFF2-40B4-BE49-F238E27FC236}">
                <a16:creationId xmlns:a16="http://schemas.microsoft.com/office/drawing/2014/main" id="{B2702E4A-7586-4BC7-9554-C1E669FD9B5F}"/>
              </a:ext>
            </a:extLst>
          </p:cNvPr>
          <p:cNvSpPr/>
          <p:nvPr/>
        </p:nvSpPr>
        <p:spPr>
          <a:xfrm>
            <a:off x="119447" y="5098760"/>
            <a:ext cx="625987" cy="69186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7</a:t>
            </a:r>
          </a:p>
        </p:txBody>
      </p:sp>
      <p:sp>
        <p:nvSpPr>
          <p:cNvPr id="39" name="Flowchart: Alternate Process 38">
            <a:extLst>
              <a:ext uri="{FF2B5EF4-FFF2-40B4-BE49-F238E27FC236}">
                <a16:creationId xmlns:a16="http://schemas.microsoft.com/office/drawing/2014/main" id="{8A7A5233-E5A1-4468-BDFC-1CBCA1129D16}"/>
              </a:ext>
            </a:extLst>
          </p:cNvPr>
          <p:cNvSpPr/>
          <p:nvPr/>
        </p:nvSpPr>
        <p:spPr>
          <a:xfrm>
            <a:off x="119447" y="5883286"/>
            <a:ext cx="625987" cy="69186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83170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AD6DDE1-5430-4842-9249-5904783AA63D}"/>
              </a:ext>
            </a:extLst>
          </p:cNvPr>
          <p:cNvSpPr/>
          <p:nvPr/>
        </p:nvSpPr>
        <p:spPr>
          <a:xfrm>
            <a:off x="3339548" y="661791"/>
            <a:ext cx="5098774" cy="447118"/>
          </a:xfrm>
          <a:prstGeom prst="round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PERILAKU AKTIF</a:t>
            </a:r>
            <a:endParaRPr lang="en-ID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937F2F5A-B008-48DC-89DE-21FD59AD41F2}"/>
              </a:ext>
            </a:extLst>
          </p:cNvPr>
          <p:cNvSpPr/>
          <p:nvPr/>
        </p:nvSpPr>
        <p:spPr>
          <a:xfrm>
            <a:off x="113007" y="1206093"/>
            <a:ext cx="625987" cy="41844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8F7F572A-69E6-4E8E-A309-7036A78B57D3}"/>
              </a:ext>
            </a:extLst>
          </p:cNvPr>
          <p:cNvSpPr/>
          <p:nvPr/>
        </p:nvSpPr>
        <p:spPr>
          <a:xfrm>
            <a:off x="854740" y="1180195"/>
            <a:ext cx="11217787" cy="45329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Berupaya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berpartisipasi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aktif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2C3C0B8E-23D6-4E5B-80A3-CB77C86C2D62}"/>
              </a:ext>
            </a:extLst>
          </p:cNvPr>
          <p:cNvSpPr/>
          <p:nvPr/>
        </p:nvSpPr>
        <p:spPr>
          <a:xfrm>
            <a:off x="854741" y="1678128"/>
            <a:ext cx="11217787" cy="5108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bekerja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gotong royong,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kolaboratif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sinergi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DA9AD2C4-0092-4AB6-BBE1-89255450F476}"/>
              </a:ext>
            </a:extLst>
          </p:cNvPr>
          <p:cNvSpPr/>
          <p:nvPr/>
        </p:nvSpPr>
        <p:spPr>
          <a:xfrm>
            <a:off x="113008" y="1764022"/>
            <a:ext cx="625987" cy="47402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2</a:t>
            </a:r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A48A0D03-2FCD-4CAF-A1B8-F6404509A210}"/>
              </a:ext>
            </a:extLst>
          </p:cNvPr>
          <p:cNvSpPr/>
          <p:nvPr/>
        </p:nvSpPr>
        <p:spPr>
          <a:xfrm>
            <a:off x="113009" y="2315938"/>
            <a:ext cx="625987" cy="48733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07167A0D-A5D0-4DFE-9BBB-2B8009FEC7E7}"/>
              </a:ext>
            </a:extLst>
          </p:cNvPr>
          <p:cNvSpPr/>
          <p:nvPr/>
        </p:nvSpPr>
        <p:spPr>
          <a:xfrm>
            <a:off x="854742" y="2280176"/>
            <a:ext cx="11217787" cy="5108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Menghormati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terlibat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bersama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79A4AE65-028F-4691-A423-52A156A71FF7}"/>
              </a:ext>
            </a:extLst>
          </p:cNvPr>
          <p:cNvSpPr/>
          <p:nvPr/>
        </p:nvSpPr>
        <p:spPr>
          <a:xfrm>
            <a:off x="113010" y="2858109"/>
            <a:ext cx="625987" cy="41859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B951ED2D-2FAD-4F06-AAB5-0997C6E025ED}"/>
              </a:ext>
            </a:extLst>
          </p:cNvPr>
          <p:cNvSpPr/>
          <p:nvPr/>
        </p:nvSpPr>
        <p:spPr>
          <a:xfrm>
            <a:off x="854743" y="2862951"/>
            <a:ext cx="11217787" cy="41859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kontribusi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dirasakan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manfaatnya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oleh orang lain</a:t>
            </a:r>
          </a:p>
        </p:txBody>
      </p:sp>
      <p:sp>
        <p:nvSpPr>
          <p:cNvPr id="28" name="Flowchart: Alternate Process 27">
            <a:extLst>
              <a:ext uri="{FF2B5EF4-FFF2-40B4-BE49-F238E27FC236}">
                <a16:creationId xmlns:a16="http://schemas.microsoft.com/office/drawing/2014/main" id="{731EFCEC-F8DA-4DA7-B447-375F7FF4AA57}"/>
              </a:ext>
            </a:extLst>
          </p:cNvPr>
          <p:cNvSpPr/>
          <p:nvPr/>
        </p:nvSpPr>
        <p:spPr>
          <a:xfrm>
            <a:off x="854744" y="3326193"/>
            <a:ext cx="11217787" cy="45329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Berperan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aktif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membantu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pimpinan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bersama-sama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menyelesaikan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id="{7579E869-7738-4BE8-BE07-D6B23442E3AB}"/>
              </a:ext>
            </a:extLst>
          </p:cNvPr>
          <p:cNvSpPr/>
          <p:nvPr/>
        </p:nvSpPr>
        <p:spPr>
          <a:xfrm>
            <a:off x="854744" y="3855251"/>
            <a:ext cx="11217787" cy="45329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Terlibat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sosial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diselenggarakan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lowchart: Alternate Process 29">
            <a:extLst>
              <a:ext uri="{FF2B5EF4-FFF2-40B4-BE49-F238E27FC236}">
                <a16:creationId xmlns:a16="http://schemas.microsoft.com/office/drawing/2014/main" id="{23B130CD-A725-4DD6-858C-4BFC06CB364C}"/>
              </a:ext>
            </a:extLst>
          </p:cNvPr>
          <p:cNvSpPr/>
          <p:nvPr/>
        </p:nvSpPr>
        <p:spPr>
          <a:xfrm>
            <a:off x="854745" y="4369174"/>
            <a:ext cx="11217787" cy="45329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Menciptakan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suasana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harmonis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owchart: Alternate Process 30">
            <a:extLst>
              <a:ext uri="{FF2B5EF4-FFF2-40B4-BE49-F238E27FC236}">
                <a16:creationId xmlns:a16="http://schemas.microsoft.com/office/drawing/2014/main" id="{90375A7E-7B78-4206-B524-CAC7FE02ED9A}"/>
              </a:ext>
            </a:extLst>
          </p:cNvPr>
          <p:cNvSpPr/>
          <p:nvPr/>
        </p:nvSpPr>
        <p:spPr>
          <a:xfrm>
            <a:off x="854746" y="4894433"/>
            <a:ext cx="11217787" cy="677408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Berpartisipasi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aktif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melibatkan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bersama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terus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menghasilkan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berkualitas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bermanfaat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Flowchart: Alternate Process 31">
            <a:extLst>
              <a:ext uri="{FF2B5EF4-FFF2-40B4-BE49-F238E27FC236}">
                <a16:creationId xmlns:a16="http://schemas.microsoft.com/office/drawing/2014/main" id="{AAA308B1-8066-4BAD-8926-4AE4445BB990}"/>
              </a:ext>
            </a:extLst>
          </p:cNvPr>
          <p:cNvSpPr/>
          <p:nvPr/>
        </p:nvSpPr>
        <p:spPr>
          <a:xfrm>
            <a:off x="874629" y="5661126"/>
            <a:ext cx="11217787" cy="45329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Berpikir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bertindak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menjaga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kebersamaan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kesetaraan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Flowchart: Alternate Process 32">
            <a:extLst>
              <a:ext uri="{FF2B5EF4-FFF2-40B4-BE49-F238E27FC236}">
                <a16:creationId xmlns:a16="http://schemas.microsoft.com/office/drawing/2014/main" id="{B3B6DAA2-7ECA-4B2B-9E6A-51561A8F2309}"/>
              </a:ext>
            </a:extLst>
          </p:cNvPr>
          <p:cNvSpPr/>
          <p:nvPr/>
        </p:nvSpPr>
        <p:spPr>
          <a:xfrm>
            <a:off x="874629" y="6203701"/>
            <a:ext cx="11217787" cy="47786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cepat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terbuka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adil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diskriminatif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lowchart: Alternate Process 35">
            <a:extLst>
              <a:ext uri="{FF2B5EF4-FFF2-40B4-BE49-F238E27FC236}">
                <a16:creationId xmlns:a16="http://schemas.microsoft.com/office/drawing/2014/main" id="{448F2AB8-5888-4411-A210-01018ECD760B}"/>
              </a:ext>
            </a:extLst>
          </p:cNvPr>
          <p:cNvSpPr/>
          <p:nvPr/>
        </p:nvSpPr>
        <p:spPr>
          <a:xfrm>
            <a:off x="113011" y="3332044"/>
            <a:ext cx="625987" cy="43281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37" name="Flowchart: Alternate Process 36">
            <a:extLst>
              <a:ext uri="{FF2B5EF4-FFF2-40B4-BE49-F238E27FC236}">
                <a16:creationId xmlns:a16="http://schemas.microsoft.com/office/drawing/2014/main" id="{CDAABE3B-3B86-4C42-81FE-224FC4B9E20C}"/>
              </a:ext>
            </a:extLst>
          </p:cNvPr>
          <p:cNvSpPr/>
          <p:nvPr/>
        </p:nvSpPr>
        <p:spPr>
          <a:xfrm>
            <a:off x="113012" y="3845544"/>
            <a:ext cx="625987" cy="43281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6</a:t>
            </a:r>
          </a:p>
        </p:txBody>
      </p:sp>
      <p:sp>
        <p:nvSpPr>
          <p:cNvPr id="38" name="Flowchart: Alternate Process 37">
            <a:extLst>
              <a:ext uri="{FF2B5EF4-FFF2-40B4-BE49-F238E27FC236}">
                <a16:creationId xmlns:a16="http://schemas.microsoft.com/office/drawing/2014/main" id="{B2702E4A-7586-4BC7-9554-C1E669FD9B5F}"/>
              </a:ext>
            </a:extLst>
          </p:cNvPr>
          <p:cNvSpPr/>
          <p:nvPr/>
        </p:nvSpPr>
        <p:spPr>
          <a:xfrm>
            <a:off x="113013" y="4361861"/>
            <a:ext cx="625987" cy="44635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7</a:t>
            </a:r>
          </a:p>
        </p:txBody>
      </p:sp>
      <p:sp>
        <p:nvSpPr>
          <p:cNvPr id="39" name="Flowchart: Alternate Process 38">
            <a:extLst>
              <a:ext uri="{FF2B5EF4-FFF2-40B4-BE49-F238E27FC236}">
                <a16:creationId xmlns:a16="http://schemas.microsoft.com/office/drawing/2014/main" id="{8A7A5233-E5A1-4468-BDFC-1CBCA1129D16}"/>
              </a:ext>
            </a:extLst>
          </p:cNvPr>
          <p:cNvSpPr/>
          <p:nvPr/>
        </p:nvSpPr>
        <p:spPr>
          <a:xfrm>
            <a:off x="113014" y="4928724"/>
            <a:ext cx="625987" cy="66615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8</a:t>
            </a:r>
          </a:p>
        </p:txBody>
      </p:sp>
      <p:sp>
        <p:nvSpPr>
          <p:cNvPr id="40" name="Flowchart: Alternate Process 39">
            <a:extLst>
              <a:ext uri="{FF2B5EF4-FFF2-40B4-BE49-F238E27FC236}">
                <a16:creationId xmlns:a16="http://schemas.microsoft.com/office/drawing/2014/main" id="{3BA26045-C1ED-4AC5-9E75-A20CAA8CD030}"/>
              </a:ext>
            </a:extLst>
          </p:cNvPr>
          <p:cNvSpPr/>
          <p:nvPr/>
        </p:nvSpPr>
        <p:spPr>
          <a:xfrm>
            <a:off x="119446" y="5685224"/>
            <a:ext cx="625987" cy="45329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9</a:t>
            </a:r>
          </a:p>
        </p:txBody>
      </p:sp>
      <p:sp>
        <p:nvSpPr>
          <p:cNvPr id="41" name="Flowchart: Alternate Process 40">
            <a:extLst>
              <a:ext uri="{FF2B5EF4-FFF2-40B4-BE49-F238E27FC236}">
                <a16:creationId xmlns:a16="http://schemas.microsoft.com/office/drawing/2014/main" id="{7A02975D-52CC-4F3A-A00B-5201B9DF89DF}"/>
              </a:ext>
            </a:extLst>
          </p:cNvPr>
          <p:cNvSpPr/>
          <p:nvPr/>
        </p:nvSpPr>
        <p:spPr>
          <a:xfrm>
            <a:off x="119477" y="6178222"/>
            <a:ext cx="625987" cy="47786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31167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AD6DDE1-5430-4842-9249-5904783AA63D}"/>
              </a:ext>
            </a:extLst>
          </p:cNvPr>
          <p:cNvSpPr/>
          <p:nvPr/>
        </p:nvSpPr>
        <p:spPr>
          <a:xfrm>
            <a:off x="2991679" y="1243735"/>
            <a:ext cx="5814392" cy="638347"/>
          </a:xfrm>
          <a:prstGeom prst="round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PERILAKU TANPA PAMRIH</a:t>
            </a:r>
            <a:endParaRPr lang="en-ID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937F2F5A-B008-48DC-89DE-21FD59AD41F2}"/>
              </a:ext>
            </a:extLst>
          </p:cNvPr>
          <p:cNvSpPr/>
          <p:nvPr/>
        </p:nvSpPr>
        <p:spPr>
          <a:xfrm>
            <a:off x="119447" y="2556454"/>
            <a:ext cx="625987" cy="61360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8F7F572A-69E6-4E8E-A309-7036A78B57D3}"/>
              </a:ext>
            </a:extLst>
          </p:cNvPr>
          <p:cNvSpPr/>
          <p:nvPr/>
        </p:nvSpPr>
        <p:spPr>
          <a:xfrm>
            <a:off x="884565" y="2531713"/>
            <a:ext cx="11217787" cy="63834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Bekerja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fungsinya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tanpa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mengharap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imbalan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2C3C0B8E-23D6-4E5B-80A3-CB77C86C2D62}"/>
              </a:ext>
            </a:extLst>
          </p:cNvPr>
          <p:cNvSpPr/>
          <p:nvPr/>
        </p:nvSpPr>
        <p:spPr>
          <a:xfrm>
            <a:off x="884566" y="3356514"/>
            <a:ext cx="11217787" cy="55855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Menolak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gratifikasi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DA9AD2C4-0092-4AB6-BBE1-89255450F476}"/>
              </a:ext>
            </a:extLst>
          </p:cNvPr>
          <p:cNvSpPr/>
          <p:nvPr/>
        </p:nvSpPr>
        <p:spPr>
          <a:xfrm>
            <a:off x="119447" y="3356514"/>
            <a:ext cx="625987" cy="55855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2</a:t>
            </a:r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A48A0D03-2FCD-4CAF-A1B8-F6404509A210}"/>
              </a:ext>
            </a:extLst>
          </p:cNvPr>
          <p:cNvSpPr/>
          <p:nvPr/>
        </p:nvSpPr>
        <p:spPr>
          <a:xfrm>
            <a:off x="119447" y="4100490"/>
            <a:ext cx="625987" cy="54975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07167A0D-A5D0-4DFE-9BBB-2B8009FEC7E7}"/>
              </a:ext>
            </a:extLst>
          </p:cNvPr>
          <p:cNvSpPr/>
          <p:nvPr/>
        </p:nvSpPr>
        <p:spPr>
          <a:xfrm>
            <a:off x="884566" y="4096092"/>
            <a:ext cx="11217787" cy="55855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penuh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selama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jam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79A4AE65-028F-4691-A423-52A156A71FF7}"/>
              </a:ext>
            </a:extLst>
          </p:cNvPr>
          <p:cNvSpPr/>
          <p:nvPr/>
        </p:nvSpPr>
        <p:spPr>
          <a:xfrm>
            <a:off x="99586" y="4815343"/>
            <a:ext cx="625987" cy="79847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B951ED2D-2FAD-4F06-AAB5-0997C6E025ED}"/>
              </a:ext>
            </a:extLst>
          </p:cNvPr>
          <p:cNvSpPr/>
          <p:nvPr/>
        </p:nvSpPr>
        <p:spPr>
          <a:xfrm>
            <a:off x="884567" y="4815793"/>
            <a:ext cx="11217787" cy="798472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Bersedia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melayani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 yang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membutuhkan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bantuan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layanan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lowchart: Alternate Process 27">
            <a:extLst>
              <a:ext uri="{FF2B5EF4-FFF2-40B4-BE49-F238E27FC236}">
                <a16:creationId xmlns:a16="http://schemas.microsoft.com/office/drawing/2014/main" id="{731EFCEC-F8DA-4DA7-B447-375F7FF4AA57}"/>
              </a:ext>
            </a:extLst>
          </p:cNvPr>
          <p:cNvSpPr/>
          <p:nvPr/>
        </p:nvSpPr>
        <p:spPr>
          <a:xfrm>
            <a:off x="884567" y="5785046"/>
            <a:ext cx="11217787" cy="65386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Melaporkan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gratifikasi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diterima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Unit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Gratifikasi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lowchart: Alternate Process 35">
            <a:extLst>
              <a:ext uri="{FF2B5EF4-FFF2-40B4-BE49-F238E27FC236}">
                <a16:creationId xmlns:a16="http://schemas.microsoft.com/office/drawing/2014/main" id="{448F2AB8-5888-4411-A210-01018ECD760B}"/>
              </a:ext>
            </a:extLst>
          </p:cNvPr>
          <p:cNvSpPr/>
          <p:nvPr/>
        </p:nvSpPr>
        <p:spPr>
          <a:xfrm>
            <a:off x="99586" y="5764711"/>
            <a:ext cx="625987" cy="6742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00029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AD6DDE1-5430-4842-9249-5904783AA63D}"/>
              </a:ext>
            </a:extLst>
          </p:cNvPr>
          <p:cNvSpPr/>
          <p:nvPr/>
        </p:nvSpPr>
        <p:spPr>
          <a:xfrm>
            <a:off x="1200977" y="1053021"/>
            <a:ext cx="9790045" cy="462063"/>
          </a:xfrm>
          <a:prstGeom prst="round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TATA CARA PELAPORAN PELANGGARAN ETIK DAN PERILAKU</a:t>
            </a:r>
            <a:endParaRPr lang="en-ID" sz="28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937F2F5A-B008-48DC-89DE-21FD59AD41F2}"/>
              </a:ext>
            </a:extLst>
          </p:cNvPr>
          <p:cNvSpPr/>
          <p:nvPr/>
        </p:nvSpPr>
        <p:spPr>
          <a:xfrm>
            <a:off x="119447" y="1639957"/>
            <a:ext cx="625987" cy="41380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8F7F572A-69E6-4E8E-A309-7036A78B57D3}"/>
              </a:ext>
            </a:extLst>
          </p:cNvPr>
          <p:cNvSpPr/>
          <p:nvPr/>
        </p:nvSpPr>
        <p:spPr>
          <a:xfrm>
            <a:off x="874628" y="1639957"/>
            <a:ext cx="11111964" cy="454688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Dugaan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pelanggaran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etik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perilaku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diperoleh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dari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laporan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pengaduan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pegawai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atau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masyarakat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2C3C0B8E-23D6-4E5B-80A3-CB77C86C2D62}"/>
              </a:ext>
            </a:extLst>
          </p:cNvPr>
          <p:cNvSpPr/>
          <p:nvPr/>
        </p:nvSpPr>
        <p:spPr>
          <a:xfrm>
            <a:off x="874628" y="2216439"/>
            <a:ext cx="11111964" cy="798472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Laporan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pengaduan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dugaan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pelanggaran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etik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perilaku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disampaikan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secara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tertulis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kepada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Mendikbudristek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memuat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:</a:t>
            </a: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DA9AD2C4-0092-4AB6-BBE1-89255450F476}"/>
              </a:ext>
            </a:extLst>
          </p:cNvPr>
          <p:cNvSpPr/>
          <p:nvPr/>
        </p:nvSpPr>
        <p:spPr>
          <a:xfrm>
            <a:off x="119446" y="2216439"/>
            <a:ext cx="625987" cy="798472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2</a:t>
            </a:r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07167A0D-A5D0-4DFE-9BBB-2B8009FEC7E7}"/>
              </a:ext>
            </a:extLst>
          </p:cNvPr>
          <p:cNvSpPr/>
          <p:nvPr/>
        </p:nvSpPr>
        <p:spPr>
          <a:xfrm>
            <a:off x="2285985" y="3148329"/>
            <a:ext cx="4522305" cy="55855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Bentuk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Pelanggaran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Etik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Perilaku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B951ED2D-2FAD-4F06-AAB5-0997C6E025ED}"/>
              </a:ext>
            </a:extLst>
          </p:cNvPr>
          <p:cNvSpPr/>
          <p:nvPr/>
        </p:nvSpPr>
        <p:spPr>
          <a:xfrm>
            <a:off x="2305877" y="3841813"/>
            <a:ext cx="4522305" cy="55855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Identitas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KTP dan No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Telepon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8" name="Flowchart: Alternate Process 27">
            <a:extLst>
              <a:ext uri="{FF2B5EF4-FFF2-40B4-BE49-F238E27FC236}">
                <a16:creationId xmlns:a16="http://schemas.microsoft.com/office/drawing/2014/main" id="{731EFCEC-F8DA-4DA7-B447-375F7FF4AA57}"/>
              </a:ext>
            </a:extLst>
          </p:cNvPr>
          <p:cNvSpPr/>
          <p:nvPr/>
        </p:nvSpPr>
        <p:spPr>
          <a:xfrm>
            <a:off x="2285985" y="4535297"/>
            <a:ext cx="4542199" cy="55855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Nama,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jabatan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, dan unit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kerja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terlapor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7F384C67-01AE-45F3-898E-41E785C77EB0}"/>
              </a:ext>
            </a:extLst>
          </p:cNvPr>
          <p:cNvSpPr/>
          <p:nvPr/>
        </p:nvSpPr>
        <p:spPr>
          <a:xfrm>
            <a:off x="2305878" y="5246428"/>
            <a:ext cx="4542199" cy="55855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Dokumen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pendukung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dan/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atau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saksi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FCBBDA6C-3964-4610-8127-A3DBA16101EA}"/>
              </a:ext>
            </a:extLst>
          </p:cNvPr>
          <p:cNvSpPr/>
          <p:nvPr/>
        </p:nvSpPr>
        <p:spPr>
          <a:xfrm>
            <a:off x="2285984" y="5957559"/>
            <a:ext cx="4542199" cy="55855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Waktu dan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Tempat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Kejadian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81965D7B-F182-4B6F-8DBF-4B7C8C105554}"/>
              </a:ext>
            </a:extLst>
          </p:cNvPr>
          <p:cNvSpPr/>
          <p:nvPr/>
        </p:nvSpPr>
        <p:spPr>
          <a:xfrm>
            <a:off x="1630017" y="3148329"/>
            <a:ext cx="530086" cy="55855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a.</a:t>
            </a:r>
          </a:p>
        </p:txBody>
      </p:sp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1C1BAA9D-38C0-44BB-A44C-954A919E2A32}"/>
              </a:ext>
            </a:extLst>
          </p:cNvPr>
          <p:cNvSpPr/>
          <p:nvPr/>
        </p:nvSpPr>
        <p:spPr>
          <a:xfrm>
            <a:off x="1630017" y="3840298"/>
            <a:ext cx="530086" cy="55855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b.</a:t>
            </a:r>
          </a:p>
        </p:txBody>
      </p: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C7CCC983-4E9D-4A23-89DC-15325C064E7F}"/>
              </a:ext>
            </a:extLst>
          </p:cNvPr>
          <p:cNvSpPr/>
          <p:nvPr/>
        </p:nvSpPr>
        <p:spPr>
          <a:xfrm>
            <a:off x="1630017" y="4535297"/>
            <a:ext cx="530086" cy="55855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c.</a:t>
            </a:r>
          </a:p>
        </p:txBody>
      </p:sp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id="{958E80C6-37BE-496E-B731-7218CE6DC60F}"/>
              </a:ext>
            </a:extLst>
          </p:cNvPr>
          <p:cNvSpPr/>
          <p:nvPr/>
        </p:nvSpPr>
        <p:spPr>
          <a:xfrm>
            <a:off x="1630017" y="5246428"/>
            <a:ext cx="530086" cy="55855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d.</a:t>
            </a:r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6E528836-910C-4091-AF1F-17CC76103C42}"/>
              </a:ext>
            </a:extLst>
          </p:cNvPr>
          <p:cNvSpPr/>
          <p:nvPr/>
        </p:nvSpPr>
        <p:spPr>
          <a:xfrm>
            <a:off x="1630017" y="5929852"/>
            <a:ext cx="530086" cy="55855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e.</a:t>
            </a:r>
          </a:p>
        </p:txBody>
      </p:sp>
    </p:spTree>
    <p:extLst>
      <p:ext uri="{BB962C8B-B14F-4D97-AF65-F5344CB8AC3E}">
        <p14:creationId xmlns:p14="http://schemas.microsoft.com/office/powerpoint/2010/main" val="262013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9" grpId="0" animBg="1"/>
      <p:bldP spid="23" grpId="0" animBg="1"/>
      <p:bldP spid="25" grpId="0" animBg="1"/>
      <p:bldP spid="27" grpId="0" animBg="1"/>
      <p:bldP spid="2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rsegi Panjang: Sudut Lengkung 12">
            <a:extLst>
              <a:ext uri="{FF2B5EF4-FFF2-40B4-BE49-F238E27FC236}">
                <a16:creationId xmlns:a16="http://schemas.microsoft.com/office/drawing/2014/main" id="{F176D068-A455-4082-B752-B32B989A5EDB}"/>
              </a:ext>
            </a:extLst>
          </p:cNvPr>
          <p:cNvSpPr/>
          <p:nvPr/>
        </p:nvSpPr>
        <p:spPr>
          <a:xfrm>
            <a:off x="374975" y="1511740"/>
            <a:ext cx="5111425" cy="1402149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KESANGGUPAN PNS</a:t>
            </a:r>
            <a:endParaRPr lang="en-ID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Persegi Panjang: Sudut Lengkung 13">
            <a:extLst>
              <a:ext uri="{FF2B5EF4-FFF2-40B4-BE49-F238E27FC236}">
                <a16:creationId xmlns:a16="http://schemas.microsoft.com/office/drawing/2014/main" id="{735169DF-0B76-4823-8975-98835E753CC4}"/>
              </a:ext>
            </a:extLst>
          </p:cNvPr>
          <p:cNvSpPr/>
          <p:nvPr/>
        </p:nvSpPr>
        <p:spPr>
          <a:xfrm>
            <a:off x="374974" y="3121572"/>
            <a:ext cx="5111425" cy="1574350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YANG DITENTUKAN</a:t>
            </a:r>
            <a:endParaRPr lang="en-ID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Persegi Panjang: Sudut Lengkung 14">
            <a:extLst>
              <a:ext uri="{FF2B5EF4-FFF2-40B4-BE49-F238E27FC236}">
                <a16:creationId xmlns:a16="http://schemas.microsoft.com/office/drawing/2014/main" id="{59BF51D1-6024-4F98-B66B-F592D41188E6}"/>
              </a:ext>
            </a:extLst>
          </p:cNvPr>
          <p:cNvSpPr/>
          <p:nvPr/>
        </p:nvSpPr>
        <p:spPr>
          <a:xfrm>
            <a:off x="374973" y="4996779"/>
            <a:ext cx="5111425" cy="1382717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APABILA </a:t>
            </a:r>
            <a:r>
              <a:rPr lang="en-US" sz="3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TIDAK DITAATI </a:t>
            </a:r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ATAU </a:t>
            </a:r>
            <a:r>
              <a:rPr lang="en-US" sz="3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DILANGGAR</a:t>
            </a:r>
            <a:endParaRPr lang="en-ID" sz="36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Persegi Panjang: Sudut Lengkung 15">
            <a:extLst>
              <a:ext uri="{FF2B5EF4-FFF2-40B4-BE49-F238E27FC236}">
                <a16:creationId xmlns:a16="http://schemas.microsoft.com/office/drawing/2014/main" id="{E76DF303-1F02-40CE-9BC0-E1ED41A90662}"/>
              </a:ext>
            </a:extLst>
          </p:cNvPr>
          <p:cNvSpPr/>
          <p:nvPr/>
        </p:nvSpPr>
        <p:spPr>
          <a:xfrm>
            <a:off x="5726280" y="4996780"/>
            <a:ext cx="6195849" cy="1382717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DIJATUHI HUKUMAN DISIPLIN</a:t>
            </a:r>
            <a:endParaRPr lang="en-ID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Persegi Panjang: Sudut Lengkung 16">
            <a:extLst>
              <a:ext uri="{FF2B5EF4-FFF2-40B4-BE49-F238E27FC236}">
                <a16:creationId xmlns:a16="http://schemas.microsoft.com/office/drawing/2014/main" id="{DECC881B-1EAB-464F-A286-74975E56D7C5}"/>
              </a:ext>
            </a:extLst>
          </p:cNvPr>
          <p:cNvSpPr/>
          <p:nvPr/>
        </p:nvSpPr>
        <p:spPr>
          <a:xfrm>
            <a:off x="5726280" y="3121572"/>
            <a:ext cx="6195849" cy="1648093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PERATURAN PER-UU-AN</a:t>
            </a:r>
            <a:endParaRPr lang="en-ID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Persegi Panjang: Sudut Lengkung 17">
            <a:extLst>
              <a:ext uri="{FF2B5EF4-FFF2-40B4-BE49-F238E27FC236}">
                <a16:creationId xmlns:a16="http://schemas.microsoft.com/office/drawing/2014/main" id="{31DB497B-C70D-451C-A06A-FCAC665D38FB}"/>
              </a:ext>
            </a:extLst>
          </p:cNvPr>
          <p:cNvSpPr/>
          <p:nvPr/>
        </p:nvSpPr>
        <p:spPr>
          <a:xfrm>
            <a:off x="5726280" y="1511740"/>
            <a:ext cx="6195848" cy="1382717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MENAATI </a:t>
            </a:r>
            <a:r>
              <a:rPr lang="en-US" sz="3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KEWAJIBAN</a:t>
            </a:r>
          </a:p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MENGHINDARI </a:t>
            </a:r>
            <a:r>
              <a:rPr lang="en-US" sz="3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LARANGAN</a:t>
            </a:r>
            <a:endParaRPr lang="en-ID" sz="36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Persegi Panjang 2">
            <a:extLst>
              <a:ext uri="{FF2B5EF4-FFF2-40B4-BE49-F238E27FC236}">
                <a16:creationId xmlns:a16="http://schemas.microsoft.com/office/drawing/2014/main" id="{8704222D-D845-4666-BDF9-AC40ADE011EC}"/>
              </a:ext>
            </a:extLst>
          </p:cNvPr>
          <p:cNvSpPr/>
          <p:nvPr/>
        </p:nvSpPr>
        <p:spPr>
          <a:xfrm>
            <a:off x="1124607" y="176629"/>
            <a:ext cx="979564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PENGERTIAN DISIPLIN PNS</a:t>
            </a:r>
            <a:endParaRPr lang="id-ID" sz="6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AD6DDE1-5430-4842-9249-5904783AA63D}"/>
              </a:ext>
            </a:extLst>
          </p:cNvPr>
          <p:cNvSpPr/>
          <p:nvPr/>
        </p:nvSpPr>
        <p:spPr>
          <a:xfrm>
            <a:off x="119445" y="976349"/>
            <a:ext cx="11946658" cy="464628"/>
          </a:xfrm>
          <a:prstGeom prst="round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TATA CARA PENANGANAN PELAPORAN PELANGGARAN ETIK DAN PERILAKU</a:t>
            </a:r>
            <a:endParaRPr lang="en-ID" sz="28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937F2F5A-B008-48DC-89DE-21FD59AD41F2}"/>
              </a:ext>
            </a:extLst>
          </p:cNvPr>
          <p:cNvSpPr/>
          <p:nvPr/>
        </p:nvSpPr>
        <p:spPr>
          <a:xfrm>
            <a:off x="119447" y="1630017"/>
            <a:ext cx="625987" cy="42374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8F7F572A-69E6-4E8E-A309-7036A78B57D3}"/>
              </a:ext>
            </a:extLst>
          </p:cNvPr>
          <p:cNvSpPr/>
          <p:nvPr/>
        </p:nvSpPr>
        <p:spPr>
          <a:xfrm>
            <a:off x="874628" y="1630017"/>
            <a:ext cx="11111964" cy="464628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Menteri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memerintahkan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Kepala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Biro SDM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untuk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melakukan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pemeriksaan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terhadap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laporan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2C3C0B8E-23D6-4E5B-80A3-CB77C86C2D62}"/>
              </a:ext>
            </a:extLst>
          </p:cNvPr>
          <p:cNvSpPr/>
          <p:nvPr/>
        </p:nvSpPr>
        <p:spPr>
          <a:xfrm>
            <a:off x="874628" y="2216439"/>
            <a:ext cx="11111964" cy="57154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Kepala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Biro SDM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kemudian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:</a:t>
            </a: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DA9AD2C4-0092-4AB6-BBE1-89255450F476}"/>
              </a:ext>
            </a:extLst>
          </p:cNvPr>
          <p:cNvSpPr/>
          <p:nvPr/>
        </p:nvSpPr>
        <p:spPr>
          <a:xfrm>
            <a:off x="119446" y="2216439"/>
            <a:ext cx="625987" cy="57154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2</a:t>
            </a:r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07167A0D-A5D0-4DFE-9BBB-2B8009FEC7E7}"/>
              </a:ext>
            </a:extLst>
          </p:cNvPr>
          <p:cNvSpPr/>
          <p:nvPr/>
        </p:nvSpPr>
        <p:spPr>
          <a:xfrm>
            <a:off x="2285984" y="2928249"/>
            <a:ext cx="9700607" cy="55855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Melakukan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pemeriksaan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cara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klarifikasi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dan/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atau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verifikasi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B951ED2D-2FAD-4F06-AAB5-0997C6E025ED}"/>
              </a:ext>
            </a:extLst>
          </p:cNvPr>
          <p:cNvSpPr/>
          <p:nvPr/>
        </p:nvSpPr>
        <p:spPr>
          <a:xfrm>
            <a:off x="2305878" y="3621181"/>
            <a:ext cx="9680715" cy="55855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Menyatakan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terjadi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atau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tidak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terjadinya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dugaan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pelanggaran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etik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perilaku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8" name="Flowchart: Alternate Process 27">
            <a:extLst>
              <a:ext uri="{FF2B5EF4-FFF2-40B4-BE49-F238E27FC236}">
                <a16:creationId xmlns:a16="http://schemas.microsoft.com/office/drawing/2014/main" id="{731EFCEC-F8DA-4DA7-B447-375F7FF4AA57}"/>
              </a:ext>
            </a:extLst>
          </p:cNvPr>
          <p:cNvSpPr/>
          <p:nvPr/>
        </p:nvSpPr>
        <p:spPr>
          <a:xfrm>
            <a:off x="2295931" y="4286128"/>
            <a:ext cx="9700607" cy="55855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Menyampaikan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hasil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pemeriksaan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kepada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Menteri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melalui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Sekjen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untuk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diproses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7F384C67-01AE-45F3-898E-41E785C77EB0}"/>
              </a:ext>
            </a:extLst>
          </p:cNvPr>
          <p:cNvSpPr/>
          <p:nvPr/>
        </p:nvSpPr>
        <p:spPr>
          <a:xfrm>
            <a:off x="874628" y="4951075"/>
            <a:ext cx="11121910" cy="71933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hal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Karo SDM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tidak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dapat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melaksanakan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pemeriksaan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karena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konflik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kepentingan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, Menteri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melalui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Sekjen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memerintahkan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Kepala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Biro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Hukum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untuk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melakukannya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 </a:t>
            </a:r>
          </a:p>
        </p:txBody>
      </p: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FCBBDA6C-3964-4610-8127-A3DBA16101EA}"/>
              </a:ext>
            </a:extLst>
          </p:cNvPr>
          <p:cNvSpPr/>
          <p:nvPr/>
        </p:nvSpPr>
        <p:spPr>
          <a:xfrm>
            <a:off x="864681" y="5790704"/>
            <a:ext cx="11121910" cy="80679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hal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Karo SDM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tidak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dapat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melaksanakan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pemeriksaan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karena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berhalangan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, Menteri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melalui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Sekjen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memerintahkan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PLH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atau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PLT Karo SDM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untuk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melakukannya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81965D7B-F182-4B6F-8DBF-4B7C8C105554}"/>
              </a:ext>
            </a:extLst>
          </p:cNvPr>
          <p:cNvSpPr/>
          <p:nvPr/>
        </p:nvSpPr>
        <p:spPr>
          <a:xfrm>
            <a:off x="1630017" y="2924431"/>
            <a:ext cx="530086" cy="55855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a.</a:t>
            </a:r>
          </a:p>
        </p:txBody>
      </p:sp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1C1BAA9D-38C0-44BB-A44C-954A919E2A32}"/>
              </a:ext>
            </a:extLst>
          </p:cNvPr>
          <p:cNvSpPr/>
          <p:nvPr/>
        </p:nvSpPr>
        <p:spPr>
          <a:xfrm>
            <a:off x="1630017" y="3585324"/>
            <a:ext cx="530086" cy="55855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b.</a:t>
            </a:r>
          </a:p>
        </p:txBody>
      </p: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C7CCC983-4E9D-4A23-89DC-15325C064E7F}"/>
              </a:ext>
            </a:extLst>
          </p:cNvPr>
          <p:cNvSpPr/>
          <p:nvPr/>
        </p:nvSpPr>
        <p:spPr>
          <a:xfrm>
            <a:off x="1630017" y="4246217"/>
            <a:ext cx="530086" cy="55855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c.</a:t>
            </a:r>
          </a:p>
        </p:txBody>
      </p:sp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id="{958E80C6-37BE-496E-B731-7218CE6DC60F}"/>
              </a:ext>
            </a:extLst>
          </p:cNvPr>
          <p:cNvSpPr/>
          <p:nvPr/>
        </p:nvSpPr>
        <p:spPr>
          <a:xfrm>
            <a:off x="119445" y="4948967"/>
            <a:ext cx="625986" cy="71933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3.</a:t>
            </a:r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6E528836-910C-4091-AF1F-17CC76103C42}"/>
              </a:ext>
            </a:extLst>
          </p:cNvPr>
          <p:cNvSpPr/>
          <p:nvPr/>
        </p:nvSpPr>
        <p:spPr>
          <a:xfrm>
            <a:off x="119445" y="5790704"/>
            <a:ext cx="625986" cy="80679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285820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9" grpId="0" animBg="1"/>
      <p:bldP spid="23" grpId="0" animBg="1"/>
      <p:bldP spid="25" grpId="0" animBg="1"/>
      <p:bldP spid="27" grpId="0" animBg="1"/>
      <p:bldP spid="2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AD6DDE1-5430-4842-9249-5904783AA63D}"/>
              </a:ext>
            </a:extLst>
          </p:cNvPr>
          <p:cNvSpPr/>
          <p:nvPr/>
        </p:nvSpPr>
        <p:spPr>
          <a:xfrm>
            <a:off x="2160103" y="1041373"/>
            <a:ext cx="7878419" cy="500164"/>
          </a:xfrm>
          <a:prstGeom prst="round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PENEGAKAN KODE ETIK DAN KODE PERILAKU</a:t>
            </a:r>
            <a:endParaRPr lang="en-ID" sz="28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937F2F5A-B008-48DC-89DE-21FD59AD41F2}"/>
              </a:ext>
            </a:extLst>
          </p:cNvPr>
          <p:cNvSpPr/>
          <p:nvPr/>
        </p:nvSpPr>
        <p:spPr>
          <a:xfrm>
            <a:off x="112990" y="1641005"/>
            <a:ext cx="387447" cy="50016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8F7F572A-69E6-4E8E-A309-7036A78B57D3}"/>
              </a:ext>
            </a:extLst>
          </p:cNvPr>
          <p:cNvSpPr/>
          <p:nvPr/>
        </p:nvSpPr>
        <p:spPr>
          <a:xfrm>
            <a:off x="560046" y="1651256"/>
            <a:ext cx="11456326" cy="50016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Pegawai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melakukan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pelanggaran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etik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perilaku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dikenai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sanksi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moral /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tindakan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administrasi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2C3C0B8E-23D6-4E5B-80A3-CB77C86C2D62}"/>
              </a:ext>
            </a:extLst>
          </p:cNvPr>
          <p:cNvSpPr/>
          <p:nvPr/>
        </p:nvSpPr>
        <p:spPr>
          <a:xfrm>
            <a:off x="576436" y="2198839"/>
            <a:ext cx="11370365" cy="46101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Sanksi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Moral</a:t>
            </a: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DA9AD2C4-0092-4AB6-BBE1-89255450F476}"/>
              </a:ext>
            </a:extLst>
          </p:cNvPr>
          <p:cNvSpPr/>
          <p:nvPr/>
        </p:nvSpPr>
        <p:spPr>
          <a:xfrm>
            <a:off x="96590" y="2204896"/>
            <a:ext cx="387447" cy="444572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2</a:t>
            </a:r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07167A0D-A5D0-4DFE-9BBB-2B8009FEC7E7}"/>
              </a:ext>
            </a:extLst>
          </p:cNvPr>
          <p:cNvSpPr/>
          <p:nvPr/>
        </p:nvSpPr>
        <p:spPr>
          <a:xfrm>
            <a:off x="2246194" y="2746927"/>
            <a:ext cx="9700607" cy="46101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Pernyataan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permohonan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maaf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dituangkan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surat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pernyataan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B951ED2D-2FAD-4F06-AAB5-0997C6E025ED}"/>
              </a:ext>
            </a:extLst>
          </p:cNvPr>
          <p:cNvSpPr/>
          <p:nvPr/>
        </p:nvSpPr>
        <p:spPr>
          <a:xfrm>
            <a:off x="2276037" y="3278768"/>
            <a:ext cx="9680715" cy="38658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Pernyataan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penyesalan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dituangkan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surat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pernyataan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7F384C67-01AE-45F3-898E-41E785C77EB0}"/>
              </a:ext>
            </a:extLst>
          </p:cNvPr>
          <p:cNvSpPr/>
          <p:nvPr/>
        </p:nvSpPr>
        <p:spPr>
          <a:xfrm>
            <a:off x="632879" y="3752425"/>
            <a:ext cx="11370365" cy="44472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Pernyataan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permohonan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maaf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penyesalan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dapat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dibacakan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secara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tertutup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atau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terbuka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FCBBDA6C-3964-4610-8127-A3DBA16101EA}"/>
              </a:ext>
            </a:extLst>
          </p:cNvPr>
          <p:cNvSpPr/>
          <p:nvPr/>
        </p:nvSpPr>
        <p:spPr>
          <a:xfrm>
            <a:off x="632879" y="4273141"/>
            <a:ext cx="11410122" cy="46101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Pernyataan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permohonan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maaf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penyesalan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secara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terbuka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dapat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disampaikan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melalui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:</a:t>
            </a: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81965D7B-F182-4B6F-8DBF-4B7C8C105554}"/>
              </a:ext>
            </a:extLst>
          </p:cNvPr>
          <p:cNvSpPr/>
          <p:nvPr/>
        </p:nvSpPr>
        <p:spPr>
          <a:xfrm>
            <a:off x="1630017" y="2746926"/>
            <a:ext cx="530086" cy="46101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a.</a:t>
            </a:r>
          </a:p>
        </p:txBody>
      </p:sp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1C1BAA9D-38C0-44BB-A44C-954A919E2A32}"/>
              </a:ext>
            </a:extLst>
          </p:cNvPr>
          <p:cNvSpPr/>
          <p:nvPr/>
        </p:nvSpPr>
        <p:spPr>
          <a:xfrm>
            <a:off x="1630017" y="3278768"/>
            <a:ext cx="530086" cy="39460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b.</a:t>
            </a:r>
          </a:p>
        </p:txBody>
      </p:sp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id="{958E80C6-37BE-496E-B731-7218CE6DC60F}"/>
              </a:ext>
            </a:extLst>
          </p:cNvPr>
          <p:cNvSpPr/>
          <p:nvPr/>
        </p:nvSpPr>
        <p:spPr>
          <a:xfrm>
            <a:off x="112990" y="3752424"/>
            <a:ext cx="387446" cy="44472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6E528836-910C-4091-AF1F-17CC76103C42}"/>
              </a:ext>
            </a:extLst>
          </p:cNvPr>
          <p:cNvSpPr/>
          <p:nvPr/>
        </p:nvSpPr>
        <p:spPr>
          <a:xfrm>
            <a:off x="112990" y="4269393"/>
            <a:ext cx="387446" cy="46100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506AD18E-32D4-474F-83FA-4FFA20FDDE04}"/>
              </a:ext>
            </a:extLst>
          </p:cNvPr>
          <p:cNvSpPr/>
          <p:nvPr/>
        </p:nvSpPr>
        <p:spPr>
          <a:xfrm>
            <a:off x="1603511" y="4866059"/>
            <a:ext cx="530086" cy="336512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a.</a:t>
            </a:r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42611241-8A53-48F7-B795-045FDEE379AB}"/>
              </a:ext>
            </a:extLst>
          </p:cNvPr>
          <p:cNvSpPr/>
          <p:nvPr/>
        </p:nvSpPr>
        <p:spPr>
          <a:xfrm>
            <a:off x="2246195" y="4866059"/>
            <a:ext cx="9700607" cy="36073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Upacara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Bendera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F44D81E9-1135-4288-8D67-E006C861E74C}"/>
              </a:ext>
            </a:extLst>
          </p:cNvPr>
          <p:cNvSpPr/>
          <p:nvPr/>
        </p:nvSpPr>
        <p:spPr>
          <a:xfrm>
            <a:off x="2246196" y="5274215"/>
            <a:ext cx="9700607" cy="36073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Forum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resmi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pegawai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id="{B121084A-90AB-4BBD-9172-CB7B372F9D7B}"/>
              </a:ext>
            </a:extLst>
          </p:cNvPr>
          <p:cNvSpPr/>
          <p:nvPr/>
        </p:nvSpPr>
        <p:spPr>
          <a:xfrm>
            <a:off x="2246197" y="5700452"/>
            <a:ext cx="9700607" cy="28616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Papan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Pengumuman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0" name="Flowchart: Alternate Process 29">
            <a:extLst>
              <a:ext uri="{FF2B5EF4-FFF2-40B4-BE49-F238E27FC236}">
                <a16:creationId xmlns:a16="http://schemas.microsoft.com/office/drawing/2014/main" id="{5E3535AF-257F-493C-B8D0-1F71F9348802}"/>
              </a:ext>
            </a:extLst>
          </p:cNvPr>
          <p:cNvSpPr/>
          <p:nvPr/>
        </p:nvSpPr>
        <p:spPr>
          <a:xfrm>
            <a:off x="2246198" y="6052116"/>
            <a:ext cx="9700607" cy="28616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Media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massa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;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atau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1" name="Flowchart: Alternate Process 30">
            <a:extLst>
              <a:ext uri="{FF2B5EF4-FFF2-40B4-BE49-F238E27FC236}">
                <a16:creationId xmlns:a16="http://schemas.microsoft.com/office/drawing/2014/main" id="{A1E6E056-272F-4A0D-9AF8-488B581EDC04}"/>
              </a:ext>
            </a:extLst>
          </p:cNvPr>
          <p:cNvSpPr/>
          <p:nvPr/>
        </p:nvSpPr>
        <p:spPr>
          <a:xfrm>
            <a:off x="2246199" y="6403780"/>
            <a:ext cx="9700607" cy="39551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Forum lain</a:t>
            </a:r>
          </a:p>
        </p:txBody>
      </p:sp>
      <p:sp>
        <p:nvSpPr>
          <p:cNvPr id="32" name="Flowchart: Alternate Process 31">
            <a:extLst>
              <a:ext uri="{FF2B5EF4-FFF2-40B4-BE49-F238E27FC236}">
                <a16:creationId xmlns:a16="http://schemas.microsoft.com/office/drawing/2014/main" id="{0790640D-54C1-4391-A777-1821043176DB}"/>
              </a:ext>
            </a:extLst>
          </p:cNvPr>
          <p:cNvSpPr/>
          <p:nvPr/>
        </p:nvSpPr>
        <p:spPr>
          <a:xfrm>
            <a:off x="1606822" y="5268072"/>
            <a:ext cx="530086" cy="36687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b.</a:t>
            </a:r>
          </a:p>
        </p:txBody>
      </p:sp>
      <p:sp>
        <p:nvSpPr>
          <p:cNvPr id="33" name="Flowchart: Alternate Process 32">
            <a:extLst>
              <a:ext uri="{FF2B5EF4-FFF2-40B4-BE49-F238E27FC236}">
                <a16:creationId xmlns:a16="http://schemas.microsoft.com/office/drawing/2014/main" id="{FAFB531A-9A8D-4C24-B393-6430AB12AD42}"/>
              </a:ext>
            </a:extLst>
          </p:cNvPr>
          <p:cNvSpPr/>
          <p:nvPr/>
        </p:nvSpPr>
        <p:spPr>
          <a:xfrm>
            <a:off x="1630017" y="5700452"/>
            <a:ext cx="530086" cy="27094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c.</a:t>
            </a:r>
          </a:p>
        </p:txBody>
      </p:sp>
      <p:sp>
        <p:nvSpPr>
          <p:cNvPr id="34" name="Flowchart: Alternate Process 33">
            <a:extLst>
              <a:ext uri="{FF2B5EF4-FFF2-40B4-BE49-F238E27FC236}">
                <a16:creationId xmlns:a16="http://schemas.microsoft.com/office/drawing/2014/main" id="{A46D5C14-48D6-47CB-ADCF-BC1884231B05}"/>
              </a:ext>
            </a:extLst>
          </p:cNvPr>
          <p:cNvSpPr/>
          <p:nvPr/>
        </p:nvSpPr>
        <p:spPr>
          <a:xfrm>
            <a:off x="1606822" y="6052115"/>
            <a:ext cx="530086" cy="28616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d.</a:t>
            </a:r>
          </a:p>
        </p:txBody>
      </p:sp>
      <p:sp>
        <p:nvSpPr>
          <p:cNvPr id="35" name="Flowchart: Alternate Process 34">
            <a:extLst>
              <a:ext uri="{FF2B5EF4-FFF2-40B4-BE49-F238E27FC236}">
                <a16:creationId xmlns:a16="http://schemas.microsoft.com/office/drawing/2014/main" id="{9A5B6D2C-E581-48A7-8D41-2F7CA9924043}"/>
              </a:ext>
            </a:extLst>
          </p:cNvPr>
          <p:cNvSpPr/>
          <p:nvPr/>
        </p:nvSpPr>
        <p:spPr>
          <a:xfrm>
            <a:off x="1630017" y="6403779"/>
            <a:ext cx="530086" cy="39551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e.</a:t>
            </a:r>
          </a:p>
        </p:txBody>
      </p:sp>
    </p:spTree>
    <p:extLst>
      <p:ext uri="{BB962C8B-B14F-4D97-AF65-F5344CB8AC3E}">
        <p14:creationId xmlns:p14="http://schemas.microsoft.com/office/powerpoint/2010/main" val="225841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9" grpId="0" animBg="1"/>
      <p:bldP spid="23" grpId="0" animBg="1"/>
      <p:bldP spid="25" grpId="0" animBg="1"/>
      <p:bldP spid="27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4" grpId="0" animBg="1"/>
      <p:bldP spid="26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AD6DDE1-5430-4842-9249-5904783AA63D}"/>
              </a:ext>
            </a:extLst>
          </p:cNvPr>
          <p:cNvSpPr/>
          <p:nvPr/>
        </p:nvSpPr>
        <p:spPr>
          <a:xfrm>
            <a:off x="2160103" y="809572"/>
            <a:ext cx="7878419" cy="401565"/>
          </a:xfrm>
          <a:prstGeom prst="round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PENEGAKAN KODE ETIK DAN KODE PERILAKU</a:t>
            </a:r>
            <a:endParaRPr lang="en-ID" sz="28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937F2F5A-B008-48DC-89DE-21FD59AD41F2}"/>
              </a:ext>
            </a:extLst>
          </p:cNvPr>
          <p:cNvSpPr/>
          <p:nvPr/>
        </p:nvSpPr>
        <p:spPr>
          <a:xfrm>
            <a:off x="103724" y="1342037"/>
            <a:ext cx="387447" cy="40156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8F7F572A-69E6-4E8E-A309-7036A78B57D3}"/>
              </a:ext>
            </a:extLst>
          </p:cNvPr>
          <p:cNvSpPr/>
          <p:nvPr/>
        </p:nvSpPr>
        <p:spPr>
          <a:xfrm>
            <a:off x="566796" y="1330921"/>
            <a:ext cx="11456326" cy="40156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Pelaksanaan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sanksi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moral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dituangkan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berita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acara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pelaksanaan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Putusan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Sidang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Etik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2C3C0B8E-23D6-4E5B-80A3-CB77C86C2D62}"/>
              </a:ext>
            </a:extLst>
          </p:cNvPr>
          <p:cNvSpPr/>
          <p:nvPr/>
        </p:nvSpPr>
        <p:spPr>
          <a:xfrm>
            <a:off x="589898" y="1799247"/>
            <a:ext cx="11469233" cy="34347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hal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pengenaan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sanksi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moral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dianggap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tidak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cukup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pegawai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bisa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dikenai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tindakan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administratif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DA9AD2C4-0092-4AB6-BBE1-89255450F476}"/>
              </a:ext>
            </a:extLst>
          </p:cNvPr>
          <p:cNvSpPr/>
          <p:nvPr/>
        </p:nvSpPr>
        <p:spPr>
          <a:xfrm>
            <a:off x="103725" y="1799246"/>
            <a:ext cx="387447" cy="37432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6</a:t>
            </a: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7F384C67-01AE-45F3-898E-41E785C77EB0}"/>
              </a:ext>
            </a:extLst>
          </p:cNvPr>
          <p:cNvSpPr/>
          <p:nvPr/>
        </p:nvSpPr>
        <p:spPr>
          <a:xfrm>
            <a:off x="589898" y="2229219"/>
            <a:ext cx="11370365" cy="32989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Pelanggaran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etik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perilaku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merupakan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pelanggaran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disiplin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diproses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sesuai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ketentuan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FCBBDA6C-3964-4610-8127-A3DBA16101EA}"/>
              </a:ext>
            </a:extLst>
          </p:cNvPr>
          <p:cNvSpPr/>
          <p:nvPr/>
        </p:nvSpPr>
        <p:spPr>
          <a:xfrm>
            <a:off x="589898" y="3257523"/>
            <a:ext cx="11410122" cy="46101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Menteri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membentuk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Majelis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Etik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untuk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memproses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perkara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pelanggaran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etik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perilaku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id="{958E80C6-37BE-496E-B731-7218CE6DC60F}"/>
              </a:ext>
            </a:extLst>
          </p:cNvPr>
          <p:cNvSpPr/>
          <p:nvPr/>
        </p:nvSpPr>
        <p:spPr>
          <a:xfrm>
            <a:off x="103726" y="2229219"/>
            <a:ext cx="405248" cy="32989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7</a:t>
            </a:r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6E528836-910C-4091-AF1F-17CC76103C42}"/>
              </a:ext>
            </a:extLst>
          </p:cNvPr>
          <p:cNvSpPr/>
          <p:nvPr/>
        </p:nvSpPr>
        <p:spPr>
          <a:xfrm>
            <a:off x="103726" y="3257523"/>
            <a:ext cx="387446" cy="46100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506AD18E-32D4-474F-83FA-4FFA20FDDE04}"/>
              </a:ext>
            </a:extLst>
          </p:cNvPr>
          <p:cNvSpPr/>
          <p:nvPr/>
        </p:nvSpPr>
        <p:spPr>
          <a:xfrm>
            <a:off x="1630017" y="3805031"/>
            <a:ext cx="530086" cy="34347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a.</a:t>
            </a:r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42611241-8A53-48F7-B795-045FDEE379AB}"/>
              </a:ext>
            </a:extLst>
          </p:cNvPr>
          <p:cNvSpPr/>
          <p:nvPr/>
        </p:nvSpPr>
        <p:spPr>
          <a:xfrm>
            <a:off x="2256143" y="3805031"/>
            <a:ext cx="9700607" cy="34347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Memeriksa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memutus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perkara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pelanggaran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etik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perilaku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F44D81E9-1135-4288-8D67-E006C861E74C}"/>
              </a:ext>
            </a:extLst>
          </p:cNvPr>
          <p:cNvSpPr/>
          <p:nvPr/>
        </p:nvSpPr>
        <p:spPr>
          <a:xfrm>
            <a:off x="2256143" y="4197782"/>
            <a:ext cx="9700607" cy="46101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Memeriksa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terlapor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dituangkan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Berita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Acara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Pemeriksaan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id="{B121084A-90AB-4BBD-9172-CB7B372F9D7B}"/>
              </a:ext>
            </a:extLst>
          </p:cNvPr>
          <p:cNvSpPr/>
          <p:nvPr/>
        </p:nvSpPr>
        <p:spPr>
          <a:xfrm>
            <a:off x="2256142" y="4721695"/>
            <a:ext cx="9700607" cy="46101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Memeriksa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keterangan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dari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pihak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lain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atau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pejabat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lain yang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dipandang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perlu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0" name="Flowchart: Alternate Process 29">
            <a:extLst>
              <a:ext uri="{FF2B5EF4-FFF2-40B4-BE49-F238E27FC236}">
                <a16:creationId xmlns:a16="http://schemas.microsoft.com/office/drawing/2014/main" id="{5E3535AF-257F-493C-B8D0-1F71F9348802}"/>
              </a:ext>
            </a:extLst>
          </p:cNvPr>
          <p:cNvSpPr/>
          <p:nvPr/>
        </p:nvSpPr>
        <p:spPr>
          <a:xfrm>
            <a:off x="2256141" y="5258835"/>
            <a:ext cx="9700607" cy="46101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Mendengar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pembelaan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diri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dari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terlapor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1" name="Flowchart: Alternate Process 30">
            <a:extLst>
              <a:ext uri="{FF2B5EF4-FFF2-40B4-BE49-F238E27FC236}">
                <a16:creationId xmlns:a16="http://schemas.microsoft.com/office/drawing/2014/main" id="{A1E6E056-272F-4A0D-9AF8-488B581EDC04}"/>
              </a:ext>
            </a:extLst>
          </p:cNvPr>
          <p:cNvSpPr/>
          <p:nvPr/>
        </p:nvSpPr>
        <p:spPr>
          <a:xfrm>
            <a:off x="2256140" y="5792284"/>
            <a:ext cx="9700607" cy="46101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Memberi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rekomendasi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kepada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PPK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atau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PYB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atau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Pejabat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lain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yg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ditunjuk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2" name="Flowchart: Alternate Process 31">
            <a:extLst>
              <a:ext uri="{FF2B5EF4-FFF2-40B4-BE49-F238E27FC236}">
                <a16:creationId xmlns:a16="http://schemas.microsoft.com/office/drawing/2014/main" id="{0790640D-54C1-4391-A777-1821043176DB}"/>
              </a:ext>
            </a:extLst>
          </p:cNvPr>
          <p:cNvSpPr/>
          <p:nvPr/>
        </p:nvSpPr>
        <p:spPr>
          <a:xfrm>
            <a:off x="1630017" y="4186859"/>
            <a:ext cx="530086" cy="46101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b.</a:t>
            </a:r>
          </a:p>
        </p:txBody>
      </p:sp>
      <p:sp>
        <p:nvSpPr>
          <p:cNvPr id="33" name="Flowchart: Alternate Process 32">
            <a:extLst>
              <a:ext uri="{FF2B5EF4-FFF2-40B4-BE49-F238E27FC236}">
                <a16:creationId xmlns:a16="http://schemas.microsoft.com/office/drawing/2014/main" id="{FAFB531A-9A8D-4C24-B393-6430AB12AD42}"/>
              </a:ext>
            </a:extLst>
          </p:cNvPr>
          <p:cNvSpPr/>
          <p:nvPr/>
        </p:nvSpPr>
        <p:spPr>
          <a:xfrm>
            <a:off x="1630017" y="4708160"/>
            <a:ext cx="530086" cy="46101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c.</a:t>
            </a:r>
          </a:p>
        </p:txBody>
      </p:sp>
      <p:sp>
        <p:nvSpPr>
          <p:cNvPr id="34" name="Flowchart: Alternate Process 33">
            <a:extLst>
              <a:ext uri="{FF2B5EF4-FFF2-40B4-BE49-F238E27FC236}">
                <a16:creationId xmlns:a16="http://schemas.microsoft.com/office/drawing/2014/main" id="{A46D5C14-48D6-47CB-ADCF-BC1884231B05}"/>
              </a:ext>
            </a:extLst>
          </p:cNvPr>
          <p:cNvSpPr/>
          <p:nvPr/>
        </p:nvSpPr>
        <p:spPr>
          <a:xfrm>
            <a:off x="1630017" y="5229461"/>
            <a:ext cx="530086" cy="46101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d.</a:t>
            </a:r>
          </a:p>
        </p:txBody>
      </p:sp>
      <p:sp>
        <p:nvSpPr>
          <p:cNvPr id="35" name="Flowchart: Alternate Process 34">
            <a:extLst>
              <a:ext uri="{FF2B5EF4-FFF2-40B4-BE49-F238E27FC236}">
                <a16:creationId xmlns:a16="http://schemas.microsoft.com/office/drawing/2014/main" id="{9A5B6D2C-E581-48A7-8D41-2F7CA9924043}"/>
              </a:ext>
            </a:extLst>
          </p:cNvPr>
          <p:cNvSpPr/>
          <p:nvPr/>
        </p:nvSpPr>
        <p:spPr>
          <a:xfrm>
            <a:off x="1630017" y="5771524"/>
            <a:ext cx="530086" cy="46101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e.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A82DC06-EF39-43AC-8305-4A24188095C8}"/>
              </a:ext>
            </a:extLst>
          </p:cNvPr>
          <p:cNvSpPr/>
          <p:nvPr/>
        </p:nvSpPr>
        <p:spPr>
          <a:xfrm>
            <a:off x="2073963" y="2735648"/>
            <a:ext cx="7878419" cy="435377"/>
          </a:xfrm>
          <a:prstGeom prst="round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MAJELIS ETIK</a:t>
            </a:r>
            <a:endParaRPr lang="en-ID" sz="28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6" name="Flowchart: Alternate Process 35">
            <a:extLst>
              <a:ext uri="{FF2B5EF4-FFF2-40B4-BE49-F238E27FC236}">
                <a16:creationId xmlns:a16="http://schemas.microsoft.com/office/drawing/2014/main" id="{A3E54304-C281-4906-AE72-95F7465D5E92}"/>
              </a:ext>
            </a:extLst>
          </p:cNvPr>
          <p:cNvSpPr/>
          <p:nvPr/>
        </p:nvSpPr>
        <p:spPr>
          <a:xfrm>
            <a:off x="546625" y="6339793"/>
            <a:ext cx="11410122" cy="46101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Menyusun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laporan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hasil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pemeriksaan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7" name="Flowchart: Alternate Process 36">
            <a:extLst>
              <a:ext uri="{FF2B5EF4-FFF2-40B4-BE49-F238E27FC236}">
                <a16:creationId xmlns:a16="http://schemas.microsoft.com/office/drawing/2014/main" id="{D1C7C363-7519-4995-9849-24A0C14ECDE7}"/>
              </a:ext>
            </a:extLst>
          </p:cNvPr>
          <p:cNvSpPr/>
          <p:nvPr/>
        </p:nvSpPr>
        <p:spPr>
          <a:xfrm>
            <a:off x="105127" y="6333344"/>
            <a:ext cx="387446" cy="46100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0004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9" grpId="0" animBg="1"/>
      <p:bldP spid="23" grpId="0" animBg="1"/>
      <p:bldP spid="14" grpId="0" animBg="1"/>
      <p:bldP spid="15" grpId="0" animBg="1"/>
      <p:bldP spid="20" grpId="0" animBg="1"/>
      <p:bldP spid="21" grpId="0" animBg="1"/>
      <p:bldP spid="22" grpId="0" animBg="1"/>
      <p:bldP spid="24" grpId="0" animBg="1"/>
      <p:bldP spid="26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28" grpId="0" animBg="1"/>
      <p:bldP spid="36" grpId="0" animBg="1"/>
      <p:bldP spid="3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AD6DDE1-5430-4842-9249-5904783AA63D}"/>
              </a:ext>
            </a:extLst>
          </p:cNvPr>
          <p:cNvSpPr/>
          <p:nvPr/>
        </p:nvSpPr>
        <p:spPr>
          <a:xfrm>
            <a:off x="2156790" y="623701"/>
            <a:ext cx="7878419" cy="500164"/>
          </a:xfrm>
          <a:prstGeom prst="round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KEANGGOTAAN MAJELIS ETIK</a:t>
            </a:r>
            <a:endParaRPr lang="en-ID" sz="28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937F2F5A-B008-48DC-89DE-21FD59AD41F2}"/>
              </a:ext>
            </a:extLst>
          </p:cNvPr>
          <p:cNvSpPr/>
          <p:nvPr/>
        </p:nvSpPr>
        <p:spPr>
          <a:xfrm>
            <a:off x="83847" y="1359439"/>
            <a:ext cx="387447" cy="50016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8F7F572A-69E6-4E8E-A309-7036A78B57D3}"/>
              </a:ext>
            </a:extLst>
          </p:cNvPr>
          <p:cNvSpPr/>
          <p:nvPr/>
        </p:nvSpPr>
        <p:spPr>
          <a:xfrm>
            <a:off x="589893" y="1359439"/>
            <a:ext cx="11456326" cy="50016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Keanggotaan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Majelis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Etik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berjumlah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5 (lima) orang</a:t>
            </a: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2C3C0B8E-23D6-4E5B-80A3-CB77C86C2D62}"/>
              </a:ext>
            </a:extLst>
          </p:cNvPr>
          <p:cNvSpPr/>
          <p:nvPr/>
        </p:nvSpPr>
        <p:spPr>
          <a:xfrm>
            <a:off x="2256140" y="2043048"/>
            <a:ext cx="9835777" cy="46101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1 (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satu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) orang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Ketua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merangkap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anggota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DA9AD2C4-0092-4AB6-BBE1-89255450F476}"/>
              </a:ext>
            </a:extLst>
          </p:cNvPr>
          <p:cNvSpPr/>
          <p:nvPr/>
        </p:nvSpPr>
        <p:spPr>
          <a:xfrm>
            <a:off x="1585799" y="2041921"/>
            <a:ext cx="535642" cy="444572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a.</a:t>
            </a: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7F384C67-01AE-45F3-898E-41E785C77EB0}"/>
              </a:ext>
            </a:extLst>
          </p:cNvPr>
          <p:cNvSpPr/>
          <p:nvPr/>
        </p:nvSpPr>
        <p:spPr>
          <a:xfrm>
            <a:off x="2256140" y="2633705"/>
            <a:ext cx="9743880" cy="44472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1 (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satu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) orang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Sekretaris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merangkap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anggota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FCBBDA6C-3964-4610-8127-A3DBA16101EA}"/>
              </a:ext>
            </a:extLst>
          </p:cNvPr>
          <p:cNvSpPr/>
          <p:nvPr/>
        </p:nvSpPr>
        <p:spPr>
          <a:xfrm>
            <a:off x="568259" y="3856841"/>
            <a:ext cx="11410122" cy="46101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Ketua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Majelis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Etik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dipilih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oleh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anggota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berdasarkan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suara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terbanyak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id="{958E80C6-37BE-496E-B731-7218CE6DC60F}"/>
              </a:ext>
            </a:extLst>
          </p:cNvPr>
          <p:cNvSpPr/>
          <p:nvPr/>
        </p:nvSpPr>
        <p:spPr>
          <a:xfrm>
            <a:off x="1607894" y="2625688"/>
            <a:ext cx="520174" cy="44472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b.</a:t>
            </a:r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6E528836-910C-4091-AF1F-17CC76103C42}"/>
              </a:ext>
            </a:extLst>
          </p:cNvPr>
          <p:cNvSpPr/>
          <p:nvPr/>
        </p:nvSpPr>
        <p:spPr>
          <a:xfrm>
            <a:off x="111588" y="3856842"/>
            <a:ext cx="387446" cy="46100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2</a:t>
            </a:r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42611241-8A53-48F7-B795-045FDEE379AB}"/>
              </a:ext>
            </a:extLst>
          </p:cNvPr>
          <p:cNvSpPr/>
          <p:nvPr/>
        </p:nvSpPr>
        <p:spPr>
          <a:xfrm>
            <a:off x="589893" y="4519765"/>
            <a:ext cx="11366853" cy="46101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Unsur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keanggotaan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Majelis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Etik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terdiri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dari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id="{B121084A-90AB-4BBD-9172-CB7B372F9D7B}"/>
              </a:ext>
            </a:extLst>
          </p:cNvPr>
          <p:cNvSpPr/>
          <p:nvPr/>
        </p:nvSpPr>
        <p:spPr>
          <a:xfrm>
            <a:off x="2243233" y="5137322"/>
            <a:ext cx="9700607" cy="46101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Pejabat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pimpinan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tinggi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madya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0" name="Flowchart: Alternate Process 29">
            <a:extLst>
              <a:ext uri="{FF2B5EF4-FFF2-40B4-BE49-F238E27FC236}">
                <a16:creationId xmlns:a16="http://schemas.microsoft.com/office/drawing/2014/main" id="{5E3535AF-257F-493C-B8D0-1F71F9348802}"/>
              </a:ext>
            </a:extLst>
          </p:cNvPr>
          <p:cNvSpPr/>
          <p:nvPr/>
        </p:nvSpPr>
        <p:spPr>
          <a:xfrm>
            <a:off x="2243233" y="5754879"/>
            <a:ext cx="9700607" cy="46101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Pejabat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pimpinan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tinggi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pratama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3" name="Flowchart: Alternate Process 32">
            <a:extLst>
              <a:ext uri="{FF2B5EF4-FFF2-40B4-BE49-F238E27FC236}">
                <a16:creationId xmlns:a16="http://schemas.microsoft.com/office/drawing/2014/main" id="{FAFB531A-9A8D-4C24-B393-6430AB12AD42}"/>
              </a:ext>
            </a:extLst>
          </p:cNvPr>
          <p:cNvSpPr/>
          <p:nvPr/>
        </p:nvSpPr>
        <p:spPr>
          <a:xfrm>
            <a:off x="1624461" y="5137322"/>
            <a:ext cx="530086" cy="46101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a.</a:t>
            </a:r>
          </a:p>
        </p:txBody>
      </p:sp>
      <p:sp>
        <p:nvSpPr>
          <p:cNvPr id="34" name="Flowchart: Alternate Process 33">
            <a:extLst>
              <a:ext uri="{FF2B5EF4-FFF2-40B4-BE49-F238E27FC236}">
                <a16:creationId xmlns:a16="http://schemas.microsoft.com/office/drawing/2014/main" id="{A46D5C14-48D6-47CB-ADCF-BC1884231B05}"/>
              </a:ext>
            </a:extLst>
          </p:cNvPr>
          <p:cNvSpPr/>
          <p:nvPr/>
        </p:nvSpPr>
        <p:spPr>
          <a:xfrm>
            <a:off x="1624461" y="5725889"/>
            <a:ext cx="530086" cy="46101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b.</a:t>
            </a:r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8B0D9438-678D-4A92-AD9E-46F9ECC9E84F}"/>
              </a:ext>
            </a:extLst>
          </p:cNvPr>
          <p:cNvSpPr/>
          <p:nvPr/>
        </p:nvSpPr>
        <p:spPr>
          <a:xfrm>
            <a:off x="2256140" y="3229863"/>
            <a:ext cx="9743880" cy="44472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3 (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tiga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) orang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anggota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96866173-79A2-48E3-9F6D-C38964DF5A38}"/>
              </a:ext>
            </a:extLst>
          </p:cNvPr>
          <p:cNvSpPr/>
          <p:nvPr/>
        </p:nvSpPr>
        <p:spPr>
          <a:xfrm>
            <a:off x="1629417" y="3231606"/>
            <a:ext cx="520174" cy="44472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c.</a:t>
            </a:r>
          </a:p>
        </p:txBody>
      </p:sp>
      <p:sp>
        <p:nvSpPr>
          <p:cNvPr id="38" name="Flowchart: Alternate Process 37">
            <a:extLst>
              <a:ext uri="{FF2B5EF4-FFF2-40B4-BE49-F238E27FC236}">
                <a16:creationId xmlns:a16="http://schemas.microsoft.com/office/drawing/2014/main" id="{A31DF57F-C154-4025-B830-2D0C0EEC3DB9}"/>
              </a:ext>
            </a:extLst>
          </p:cNvPr>
          <p:cNvSpPr/>
          <p:nvPr/>
        </p:nvSpPr>
        <p:spPr>
          <a:xfrm>
            <a:off x="111588" y="4519765"/>
            <a:ext cx="387446" cy="46100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2908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9" grpId="0" animBg="1"/>
      <p:bldP spid="23" grpId="0" animBg="1"/>
      <p:bldP spid="14" grpId="0" animBg="1"/>
      <p:bldP spid="15" grpId="0" animBg="1"/>
      <p:bldP spid="20" grpId="0" animBg="1"/>
      <p:bldP spid="21" grpId="0" animBg="1"/>
      <p:bldP spid="24" grpId="0" animBg="1"/>
      <p:bldP spid="29" grpId="0" animBg="1"/>
      <p:bldP spid="30" grpId="0" animBg="1"/>
      <p:bldP spid="33" grpId="0" animBg="1"/>
      <p:bldP spid="34" grpId="0" animBg="1"/>
      <p:bldP spid="25" grpId="0" animBg="1"/>
      <p:bldP spid="27" grpId="0" animBg="1"/>
      <p:bldP spid="3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AD6DDE1-5430-4842-9249-5904783AA63D}"/>
              </a:ext>
            </a:extLst>
          </p:cNvPr>
          <p:cNvSpPr/>
          <p:nvPr/>
        </p:nvSpPr>
        <p:spPr>
          <a:xfrm>
            <a:off x="2087216" y="652439"/>
            <a:ext cx="7878419" cy="500164"/>
          </a:xfrm>
          <a:prstGeom prst="round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KRITERIA ANGGOTA MAJELIS ETIK</a:t>
            </a:r>
            <a:endParaRPr lang="en-ID" sz="28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937F2F5A-B008-48DC-89DE-21FD59AD41F2}"/>
              </a:ext>
            </a:extLst>
          </p:cNvPr>
          <p:cNvSpPr/>
          <p:nvPr/>
        </p:nvSpPr>
        <p:spPr>
          <a:xfrm>
            <a:off x="83847" y="1359439"/>
            <a:ext cx="387447" cy="50016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8F7F572A-69E6-4E8E-A309-7036A78B57D3}"/>
              </a:ext>
            </a:extLst>
          </p:cNvPr>
          <p:cNvSpPr/>
          <p:nvPr/>
        </p:nvSpPr>
        <p:spPr>
          <a:xfrm>
            <a:off x="589893" y="1359439"/>
            <a:ext cx="11456326" cy="50016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Tidak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menjadi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pihak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terlapor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2C3C0B8E-23D6-4E5B-80A3-CB77C86C2D62}"/>
              </a:ext>
            </a:extLst>
          </p:cNvPr>
          <p:cNvSpPr/>
          <p:nvPr/>
        </p:nvSpPr>
        <p:spPr>
          <a:xfrm>
            <a:off x="589894" y="2043048"/>
            <a:ext cx="11502024" cy="46101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Tidak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menjadi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pimpinan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pada unit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kerja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terlapor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DA9AD2C4-0092-4AB6-BBE1-89255450F476}"/>
              </a:ext>
            </a:extLst>
          </p:cNvPr>
          <p:cNvSpPr/>
          <p:nvPr/>
        </p:nvSpPr>
        <p:spPr>
          <a:xfrm>
            <a:off x="83847" y="2059486"/>
            <a:ext cx="417043" cy="444572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2</a:t>
            </a: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7F384C67-01AE-45F3-898E-41E785C77EB0}"/>
              </a:ext>
            </a:extLst>
          </p:cNvPr>
          <p:cNvSpPr/>
          <p:nvPr/>
        </p:nvSpPr>
        <p:spPr>
          <a:xfrm>
            <a:off x="567043" y="2721364"/>
            <a:ext cx="11502025" cy="44472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Tidak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memangku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jabatan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atau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pangkat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lebih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rendah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dari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jabatan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pangkat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terlapor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FCBBDA6C-3964-4610-8127-A3DBA16101EA}"/>
              </a:ext>
            </a:extLst>
          </p:cNvPr>
          <p:cNvSpPr/>
          <p:nvPr/>
        </p:nvSpPr>
        <p:spPr>
          <a:xfrm>
            <a:off x="568258" y="3381915"/>
            <a:ext cx="11410122" cy="46101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Tidak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pernah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mendapatkan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sanksi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pelanggaran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etik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perilaku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hukuman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disiplin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sanksi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pidana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id="{958E80C6-37BE-496E-B731-7218CE6DC60F}"/>
              </a:ext>
            </a:extLst>
          </p:cNvPr>
          <p:cNvSpPr/>
          <p:nvPr/>
        </p:nvSpPr>
        <p:spPr>
          <a:xfrm>
            <a:off x="81602" y="2703942"/>
            <a:ext cx="417043" cy="44472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6E528836-910C-4091-AF1F-17CC76103C42}"/>
              </a:ext>
            </a:extLst>
          </p:cNvPr>
          <p:cNvSpPr/>
          <p:nvPr/>
        </p:nvSpPr>
        <p:spPr>
          <a:xfrm>
            <a:off x="97942" y="3373204"/>
            <a:ext cx="387446" cy="46100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42611241-8A53-48F7-B795-045FDEE379AB}"/>
              </a:ext>
            </a:extLst>
          </p:cNvPr>
          <p:cNvSpPr/>
          <p:nvPr/>
        </p:nvSpPr>
        <p:spPr>
          <a:xfrm>
            <a:off x="567043" y="4046627"/>
            <a:ext cx="11366853" cy="46101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Tidak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memiliki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konflik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kepentingan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terlapor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8" name="Flowchart: Alternate Process 37">
            <a:extLst>
              <a:ext uri="{FF2B5EF4-FFF2-40B4-BE49-F238E27FC236}">
                <a16:creationId xmlns:a16="http://schemas.microsoft.com/office/drawing/2014/main" id="{A31DF57F-C154-4025-B830-2D0C0EEC3DB9}"/>
              </a:ext>
            </a:extLst>
          </p:cNvPr>
          <p:cNvSpPr/>
          <p:nvPr/>
        </p:nvSpPr>
        <p:spPr>
          <a:xfrm>
            <a:off x="81602" y="4046629"/>
            <a:ext cx="387446" cy="46100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5B8487BA-3F59-4002-B9EC-BA532BFA7FE6}"/>
              </a:ext>
            </a:extLst>
          </p:cNvPr>
          <p:cNvSpPr/>
          <p:nvPr/>
        </p:nvSpPr>
        <p:spPr>
          <a:xfrm>
            <a:off x="567043" y="4711340"/>
            <a:ext cx="11366853" cy="46101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Tidak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terkait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dugaan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pelanggaran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etik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perilaku</a:t>
            </a:r>
            <a:r>
              <a:rPr lang="en-US" sz="2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dilaporkan</a:t>
            </a:r>
            <a:endParaRPr lang="en-US" sz="2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B386517C-DCA9-4881-B7B9-3B9F3F376E41}"/>
              </a:ext>
            </a:extLst>
          </p:cNvPr>
          <p:cNvSpPr/>
          <p:nvPr/>
        </p:nvSpPr>
        <p:spPr>
          <a:xfrm>
            <a:off x="64381" y="4711340"/>
            <a:ext cx="387446" cy="46100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4849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9" grpId="0" animBg="1"/>
      <p:bldP spid="23" grpId="0" animBg="1"/>
      <p:bldP spid="14" grpId="0" animBg="1"/>
      <p:bldP spid="15" grpId="0" animBg="1"/>
      <p:bldP spid="20" grpId="0" animBg="1"/>
      <p:bldP spid="21" grpId="0" animBg="1"/>
      <p:bldP spid="24" grpId="0" animBg="1"/>
      <p:bldP spid="38" grpId="0" animBg="1"/>
      <p:bldP spid="22" grpId="0" animBg="1"/>
      <p:bldP spid="2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Panjang: Sudut Lengkung 6">
            <a:extLst>
              <a:ext uri="{FF2B5EF4-FFF2-40B4-BE49-F238E27FC236}">
                <a16:creationId xmlns:a16="http://schemas.microsoft.com/office/drawing/2014/main" id="{626C7D04-8B8B-4BC9-AFF5-1D8956351FC2}"/>
              </a:ext>
            </a:extLst>
          </p:cNvPr>
          <p:cNvSpPr/>
          <p:nvPr/>
        </p:nvSpPr>
        <p:spPr>
          <a:xfrm>
            <a:off x="894523" y="1759226"/>
            <a:ext cx="10545416" cy="293204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>
                <a:alpha val="9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>
                <a:solidFill>
                  <a:schemeClr val="tx1"/>
                </a:solidFill>
              </a:rPr>
              <a:t>TERIMA KASIH</a:t>
            </a:r>
            <a:endParaRPr lang="en-ID" sz="11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44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rsegi Panjang: Sudut Lengkung 4">
            <a:extLst>
              <a:ext uri="{FF2B5EF4-FFF2-40B4-BE49-F238E27FC236}">
                <a16:creationId xmlns:a16="http://schemas.microsoft.com/office/drawing/2014/main" id="{4F717536-B3E4-4680-8BEF-B00D380590D1}"/>
              </a:ext>
            </a:extLst>
          </p:cNvPr>
          <p:cNvSpPr/>
          <p:nvPr/>
        </p:nvSpPr>
        <p:spPr>
          <a:xfrm>
            <a:off x="206810" y="2306037"/>
            <a:ext cx="2914764" cy="2938625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UCAPAN</a:t>
            </a:r>
          </a:p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TULISAN</a:t>
            </a:r>
          </a:p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PERBUATAN</a:t>
            </a:r>
            <a:endParaRPr lang="en-ID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Persegi Panjang: Sudut Lengkung 7">
            <a:extLst>
              <a:ext uri="{FF2B5EF4-FFF2-40B4-BE49-F238E27FC236}">
                <a16:creationId xmlns:a16="http://schemas.microsoft.com/office/drawing/2014/main" id="{EFEBF840-687E-4A4A-93A6-7B8C55725DCC}"/>
              </a:ext>
            </a:extLst>
          </p:cNvPr>
          <p:cNvSpPr/>
          <p:nvPr/>
        </p:nvSpPr>
        <p:spPr>
          <a:xfrm>
            <a:off x="3372123" y="2306036"/>
            <a:ext cx="3638278" cy="2938626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TIDAK MENAATI </a:t>
            </a:r>
            <a:r>
              <a:rPr lang="en-US" sz="3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KEWAJIBAN </a:t>
            </a:r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DAN/ATAU MELANGGAR </a:t>
            </a:r>
            <a:r>
              <a:rPr lang="en-US" sz="3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LARANGAN</a:t>
            </a:r>
            <a:endParaRPr lang="en-ID" sz="36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Persegi Panjang: Sudut Lengkung 8">
            <a:extLst>
              <a:ext uri="{FF2B5EF4-FFF2-40B4-BE49-F238E27FC236}">
                <a16:creationId xmlns:a16="http://schemas.microsoft.com/office/drawing/2014/main" id="{1C6D381E-8E43-42BB-BEBD-7CF2F616C37F}"/>
              </a:ext>
            </a:extLst>
          </p:cNvPr>
          <p:cNvSpPr/>
          <p:nvPr/>
        </p:nvSpPr>
        <p:spPr>
          <a:xfrm>
            <a:off x="7260950" y="2306036"/>
            <a:ext cx="4607777" cy="2938626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YANG DILAKUKAN    </a:t>
            </a:r>
            <a:r>
              <a:rPr lang="en-US" sz="3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 DALAM </a:t>
            </a:r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JAM KERJA MAUPUN </a:t>
            </a:r>
            <a:r>
              <a:rPr lang="en-US" sz="3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 LUAR </a:t>
            </a:r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JAM KERJA</a:t>
            </a:r>
            <a:endParaRPr lang="en-ID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Persegi Panjang 9">
            <a:extLst>
              <a:ext uri="{FF2B5EF4-FFF2-40B4-BE49-F238E27FC236}">
                <a16:creationId xmlns:a16="http://schemas.microsoft.com/office/drawing/2014/main" id="{DB41607D-6387-451E-BC95-BE9BD57A9EDA}"/>
              </a:ext>
            </a:extLst>
          </p:cNvPr>
          <p:cNvSpPr/>
          <p:nvPr/>
        </p:nvSpPr>
        <p:spPr>
          <a:xfrm>
            <a:off x="1082566" y="750094"/>
            <a:ext cx="1040524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PELANGGARAN DISIPLIN PNS</a:t>
            </a:r>
            <a:endParaRPr lang="id-ID" sz="6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ersegi Panjang: Sudut Lengkung 13">
            <a:extLst>
              <a:ext uri="{FF2B5EF4-FFF2-40B4-BE49-F238E27FC236}">
                <a16:creationId xmlns:a16="http://schemas.microsoft.com/office/drawing/2014/main" id="{735169DF-0B76-4823-8975-98835E753CC4}"/>
              </a:ext>
            </a:extLst>
          </p:cNvPr>
          <p:cNvSpPr/>
          <p:nvPr/>
        </p:nvSpPr>
        <p:spPr>
          <a:xfrm>
            <a:off x="1418897" y="2191080"/>
            <a:ext cx="4067502" cy="1387007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KEWAJIBAN</a:t>
            </a:r>
            <a:endParaRPr lang="en-ID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Persegi Panjang: Sudut Lengkung 16">
            <a:extLst>
              <a:ext uri="{FF2B5EF4-FFF2-40B4-BE49-F238E27FC236}">
                <a16:creationId xmlns:a16="http://schemas.microsoft.com/office/drawing/2014/main" id="{DECC881B-1EAB-464F-A286-74975E56D7C5}"/>
              </a:ext>
            </a:extLst>
          </p:cNvPr>
          <p:cNvSpPr/>
          <p:nvPr/>
        </p:nvSpPr>
        <p:spPr>
          <a:xfrm>
            <a:off x="6992778" y="2217414"/>
            <a:ext cx="3780325" cy="1387007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LARANGAN</a:t>
            </a:r>
            <a:endParaRPr lang="en-ID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Persegi Panjang 2">
            <a:extLst>
              <a:ext uri="{FF2B5EF4-FFF2-40B4-BE49-F238E27FC236}">
                <a16:creationId xmlns:a16="http://schemas.microsoft.com/office/drawing/2014/main" id="{8704222D-D845-4666-BDF9-AC40ADE011EC}"/>
              </a:ext>
            </a:extLst>
          </p:cNvPr>
          <p:cNvSpPr/>
          <p:nvPr/>
        </p:nvSpPr>
        <p:spPr>
          <a:xfrm>
            <a:off x="1198179" y="478116"/>
            <a:ext cx="979564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LINGKUP</a:t>
            </a:r>
            <a:r>
              <a:rPr lang="en-US" sz="6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DISIPLIN PNS</a:t>
            </a:r>
            <a:endParaRPr lang="id-ID" sz="6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Persegi Panjang: Sudut Lengkung 13">
            <a:extLst>
              <a:ext uri="{FF2B5EF4-FFF2-40B4-BE49-F238E27FC236}">
                <a16:creationId xmlns:a16="http://schemas.microsoft.com/office/drawing/2014/main" id="{B81E9666-15A3-48AF-A6A0-BDC53545304F}"/>
              </a:ext>
            </a:extLst>
          </p:cNvPr>
          <p:cNvSpPr/>
          <p:nvPr/>
        </p:nvSpPr>
        <p:spPr>
          <a:xfrm>
            <a:off x="1418897" y="5158408"/>
            <a:ext cx="4067502" cy="1221475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 BUTIR</a:t>
            </a:r>
            <a:endParaRPr lang="en-ID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0EA44D7-9F66-4C45-86B8-4560B17EA77B}"/>
              </a:ext>
            </a:extLst>
          </p:cNvPr>
          <p:cNvSpPr/>
          <p:nvPr/>
        </p:nvSpPr>
        <p:spPr>
          <a:xfrm>
            <a:off x="3130826" y="3916017"/>
            <a:ext cx="904460" cy="8448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Persegi Panjang: Sudut Lengkung 16">
            <a:extLst>
              <a:ext uri="{FF2B5EF4-FFF2-40B4-BE49-F238E27FC236}">
                <a16:creationId xmlns:a16="http://schemas.microsoft.com/office/drawing/2014/main" id="{C70FA3CF-4918-42FE-9EFB-885B1D09E8B4}"/>
              </a:ext>
            </a:extLst>
          </p:cNvPr>
          <p:cNvSpPr/>
          <p:nvPr/>
        </p:nvSpPr>
        <p:spPr>
          <a:xfrm>
            <a:off x="6992778" y="5158408"/>
            <a:ext cx="3780325" cy="1221475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 BUTIR</a:t>
            </a:r>
            <a:endParaRPr lang="en-ID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BAA60BCB-A1EC-4CF2-A7BD-E67306E17E2D}"/>
              </a:ext>
            </a:extLst>
          </p:cNvPr>
          <p:cNvSpPr/>
          <p:nvPr/>
        </p:nvSpPr>
        <p:spPr>
          <a:xfrm>
            <a:off x="8521148" y="3959001"/>
            <a:ext cx="904460" cy="8448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3273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5" grpId="0" animBg="1"/>
      <p:bldP spid="2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rsegi Panjang: Sudut Lengkung 4">
            <a:extLst>
              <a:ext uri="{FF2B5EF4-FFF2-40B4-BE49-F238E27FC236}">
                <a16:creationId xmlns:a16="http://schemas.microsoft.com/office/drawing/2014/main" id="{4F717536-B3E4-4680-8BEF-B00D380590D1}"/>
              </a:ext>
            </a:extLst>
          </p:cNvPr>
          <p:cNvSpPr/>
          <p:nvPr/>
        </p:nvSpPr>
        <p:spPr>
          <a:xfrm>
            <a:off x="140371" y="675860"/>
            <a:ext cx="5793290" cy="6182140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indent="-357188">
              <a:buFont typeface="+mj-lt"/>
              <a:buAutoNum type="arabicPeriod"/>
            </a:pP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Setia dan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taat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kepada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Pancasila, UUD 45, NKRI, dan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pemerintah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Menjaga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persatuan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dan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kesatuan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bangsa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Melaksanakan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kebijakan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pemerintah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Menaati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peraturan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perundang-undangan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Melaksanakan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tugas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kedinasan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Menunjukkan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integritas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dalam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sikap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perilaku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ucapan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dan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tindakan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Menyimpan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rahasia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jabatan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Bersedia</a:t>
            </a:r>
            <a:r>
              <a:rPr lang="en-US" sz="2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ditempatkan</a:t>
            </a:r>
            <a:r>
              <a:rPr lang="en-US" sz="2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di </a:t>
            </a:r>
            <a:r>
              <a:rPr lang="en-US" sz="20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seluruh</a:t>
            </a:r>
            <a:r>
              <a:rPr lang="en-US" sz="2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NKRI</a:t>
            </a: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Mengucap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sumpah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PNS</a:t>
            </a: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Mengucap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sumpah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jabatan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Mengutamakan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kepentingan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negara</a:t>
            </a: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Melaporkan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hal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yang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berbahaya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Melaporkan</a:t>
            </a:r>
            <a:r>
              <a:rPr lang="en-US" sz="2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harta</a:t>
            </a:r>
            <a:r>
              <a:rPr lang="en-US" sz="2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kekayaan</a:t>
            </a:r>
            <a:endParaRPr lang="en-US" sz="20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Masuk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kerja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sesuai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ketentuan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jam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kerja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Memelihara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BMN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sebaik-baiknya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Memberi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kesempatan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bawahan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untuk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mengembangkan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kompetensi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Menolak</a:t>
            </a:r>
            <a:r>
              <a:rPr lang="en-US" sz="2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gratifikasi</a:t>
            </a:r>
            <a:endParaRPr lang="en-US" sz="20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Persegi Panjang: Sudut Lengkung 6">
            <a:extLst>
              <a:ext uri="{FF2B5EF4-FFF2-40B4-BE49-F238E27FC236}">
                <a16:creationId xmlns:a16="http://schemas.microsoft.com/office/drawing/2014/main" id="{F783E4B7-2E17-4D18-9BF8-9DF48BA6E1B6}"/>
              </a:ext>
            </a:extLst>
          </p:cNvPr>
          <p:cNvSpPr/>
          <p:nvPr/>
        </p:nvSpPr>
        <p:spPr>
          <a:xfrm>
            <a:off x="6095999" y="675860"/>
            <a:ext cx="5955629" cy="5953540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-2682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Menyalahgunakan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wewenang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68288" indent="-2682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Menjadi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perantara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untuk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mendapat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untung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68288" indent="-2682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Menjadi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pegawai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negara lain</a:t>
            </a:r>
          </a:p>
          <a:p>
            <a:pPr marL="268288" indent="-2682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Bekerja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pada Lembaga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Internasional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tanpa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izin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68288" indent="-2682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Bekerja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pada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perusahaan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asing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konsultan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asin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LSM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asing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tanpa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izin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68288" indent="-2682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Memiliki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menjual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membeli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menggadaikan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menyewakan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meminjamkan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BMN</a:t>
            </a:r>
          </a:p>
          <a:p>
            <a:pPr marL="268288" indent="-2682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Melakukan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pungutan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di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luar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ketentuan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68288" indent="-2682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Melakukan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kegiatan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yang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merugikan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negara</a:t>
            </a:r>
          </a:p>
          <a:p>
            <a:pPr marL="268288" indent="-2682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Bertindak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sewenang-wenang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kepada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bawahan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68288" indent="-2682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Menghalangi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berjalannya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tugas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kedinasan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68288" indent="-2682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Menerima</a:t>
            </a:r>
            <a:r>
              <a:rPr lang="en-US" sz="2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gratifikasi</a:t>
            </a:r>
            <a:endParaRPr lang="en-US" sz="20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68288" indent="-2682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Meminta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sesuatu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berhubungan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dengan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jabatan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68288" indent="-2682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Melakukan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atau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tidak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melakukan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tindakan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yang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dapat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merugikan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bagi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yang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dilayani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68288" indent="-2682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Mendukung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Capres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Cawapres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Ka Daerah/ Wakil Ka Daerah, DPR, DPRD, dan DPD</a:t>
            </a:r>
          </a:p>
        </p:txBody>
      </p:sp>
      <p:sp>
        <p:nvSpPr>
          <p:cNvPr id="4" name="Persegi Panjang: Sudut Lengkung 12">
            <a:extLst>
              <a:ext uri="{FF2B5EF4-FFF2-40B4-BE49-F238E27FC236}">
                <a16:creationId xmlns:a16="http://schemas.microsoft.com/office/drawing/2014/main" id="{010AB80F-2407-48E5-86B0-EF62A49E0CB6}"/>
              </a:ext>
            </a:extLst>
          </p:cNvPr>
          <p:cNvSpPr/>
          <p:nvPr/>
        </p:nvSpPr>
        <p:spPr>
          <a:xfrm>
            <a:off x="365036" y="80505"/>
            <a:ext cx="5111425" cy="486025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 KEWAJIBAN</a:t>
            </a:r>
            <a:endParaRPr lang="en-ID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rsegi Panjang: Sudut Lengkung 12">
            <a:extLst>
              <a:ext uri="{FF2B5EF4-FFF2-40B4-BE49-F238E27FC236}">
                <a16:creationId xmlns:a16="http://schemas.microsoft.com/office/drawing/2014/main" id="{A98FB898-9ECA-407A-A0F2-A275D9A27E0D}"/>
              </a:ext>
            </a:extLst>
          </p:cNvPr>
          <p:cNvSpPr/>
          <p:nvPr/>
        </p:nvSpPr>
        <p:spPr>
          <a:xfrm>
            <a:off x="6361644" y="74871"/>
            <a:ext cx="5111425" cy="486025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 LARANGAN</a:t>
            </a:r>
            <a:endParaRPr lang="en-ID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59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rsegi Panjang: Sudut Lengkung 4">
            <a:extLst>
              <a:ext uri="{FF2B5EF4-FFF2-40B4-BE49-F238E27FC236}">
                <a16:creationId xmlns:a16="http://schemas.microsoft.com/office/drawing/2014/main" id="{4F717536-B3E4-4680-8BEF-B00D380590D1}"/>
              </a:ext>
            </a:extLst>
          </p:cNvPr>
          <p:cNvSpPr/>
          <p:nvPr/>
        </p:nvSpPr>
        <p:spPr>
          <a:xfrm>
            <a:off x="149168" y="3507232"/>
            <a:ext cx="3395396" cy="1828801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RINGAN</a:t>
            </a: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Teguran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Lisan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Teguran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Tertulis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Pernyataan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Tidak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Puas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Persegi Panjang 9">
            <a:extLst>
              <a:ext uri="{FF2B5EF4-FFF2-40B4-BE49-F238E27FC236}">
                <a16:creationId xmlns:a16="http://schemas.microsoft.com/office/drawing/2014/main" id="{DB41607D-6387-451E-BC95-BE9BD57A9EDA}"/>
              </a:ext>
            </a:extLst>
          </p:cNvPr>
          <p:cNvSpPr/>
          <p:nvPr/>
        </p:nvSpPr>
        <p:spPr>
          <a:xfrm>
            <a:off x="588580" y="134852"/>
            <a:ext cx="1081514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TINGKAT HUKUMAN DISIPLIN</a:t>
            </a:r>
            <a:endParaRPr lang="id-ID" sz="6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rsegi Panjang: Sudut Lengkung 5">
            <a:extLst>
              <a:ext uri="{FF2B5EF4-FFF2-40B4-BE49-F238E27FC236}">
                <a16:creationId xmlns:a16="http://schemas.microsoft.com/office/drawing/2014/main" id="{1C2C4850-B681-4E22-A148-311D228CC5A5}"/>
              </a:ext>
            </a:extLst>
          </p:cNvPr>
          <p:cNvSpPr/>
          <p:nvPr/>
        </p:nvSpPr>
        <p:spPr>
          <a:xfrm>
            <a:off x="3764987" y="2038503"/>
            <a:ext cx="3907857" cy="2822256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SEDANG</a:t>
            </a: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Pemotongan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Tunkin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25%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selama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6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bulan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Pemotongan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Tunkin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25%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selama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9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bulan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Pemotongan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Tunkin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25%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selama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12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bulan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Persegi Panjang: Sudut Lengkung 6">
            <a:extLst>
              <a:ext uri="{FF2B5EF4-FFF2-40B4-BE49-F238E27FC236}">
                <a16:creationId xmlns:a16="http://schemas.microsoft.com/office/drawing/2014/main" id="{F783E4B7-2E17-4D18-9BF8-9DF48BA6E1B6}"/>
              </a:ext>
            </a:extLst>
          </p:cNvPr>
          <p:cNvSpPr/>
          <p:nvPr/>
        </p:nvSpPr>
        <p:spPr>
          <a:xfrm>
            <a:off x="7893267" y="1299874"/>
            <a:ext cx="4049029" cy="3312863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BERAT</a:t>
            </a: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Diturunkan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jabatan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setingkat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lebih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rendah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12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bulan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Dibebaskan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dari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jabatan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menjadi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pelaksana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12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bulan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Diberhentikan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dengan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hormat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tidak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atas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permintaan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sendiri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Persegi Panjang: Sudut Lengkung 13">
            <a:extLst>
              <a:ext uri="{FF2B5EF4-FFF2-40B4-BE49-F238E27FC236}">
                <a16:creationId xmlns:a16="http://schemas.microsoft.com/office/drawing/2014/main" id="{0D3D3FEA-6720-4033-BA1A-3508604B94FF}"/>
              </a:ext>
            </a:extLst>
          </p:cNvPr>
          <p:cNvSpPr/>
          <p:nvPr/>
        </p:nvSpPr>
        <p:spPr>
          <a:xfrm>
            <a:off x="3909593" y="5811307"/>
            <a:ext cx="3618643" cy="925910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Berlaku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PP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Gaji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baru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sudah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diundangkan</a:t>
            </a:r>
            <a:endParaRPr lang="en-ID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275FB205-80FA-439D-AB6D-669B10915ABD}"/>
              </a:ext>
            </a:extLst>
          </p:cNvPr>
          <p:cNvSpPr/>
          <p:nvPr/>
        </p:nvSpPr>
        <p:spPr>
          <a:xfrm flipV="1">
            <a:off x="5461839" y="4998103"/>
            <a:ext cx="634161" cy="6758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60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031" y="873952"/>
            <a:ext cx="11767931" cy="1077026"/>
          </a:xfrm>
          <a:prstGeom prst="rect">
            <a:avLst/>
          </a:prstGeom>
          <a:solidFill>
            <a:schemeClr val="accent5">
              <a:lumMod val="20000"/>
              <a:lumOff val="80000"/>
              <a:alpha val="85000"/>
            </a:schemeClr>
          </a:solidFill>
        </p:spPr>
        <p:txBody>
          <a:bodyPr wrap="square" rtlCol="0">
            <a:spAutoFit/>
          </a:bodyPr>
          <a:lstStyle/>
          <a:p>
            <a:pPr marL="497393" marR="60112" lvl="2" indent="-457189" algn="just">
              <a:spcAft>
                <a:spcPts val="800"/>
              </a:spcAft>
              <a:buFont typeface="+mj-lt"/>
              <a:buAutoNum type="alphaLcPeriod"/>
            </a:pP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melakukan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penyelewengan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terhadap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Pancasila dan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Undang-Undang</a:t>
            </a:r>
            <a:r>
              <a:rPr lang="en-US" sz="2133" b="1" spc="60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Dasar</a:t>
            </a:r>
            <a:r>
              <a:rPr lang="en-US" sz="2133" b="1" spc="73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Negara</a:t>
            </a:r>
            <a:r>
              <a:rPr lang="en-US" sz="2133" b="1" spc="67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Republik</a:t>
            </a:r>
            <a:r>
              <a:rPr lang="en-US" sz="2133" b="1" spc="60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spc="13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I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ndone</a:t>
            </a:r>
            <a:r>
              <a:rPr lang="en-US" sz="2133" b="1" spc="7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s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ia</a:t>
            </a:r>
            <a:r>
              <a:rPr lang="en-US" sz="2133" b="1" spc="67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spc="-13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T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ahun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1945</a:t>
            </a:r>
            <a:r>
              <a:rPr lang="id-ID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id-ID" sz="2133" b="1" dirty="0">
                <a:solidFill>
                  <a:srgbClr val="FF0000"/>
                </a:solidFill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(tidak melihat lamanya pidana penjara atau kurungan yang telah diputus oleh pengadilan yang telah memiliki kekuatan </a:t>
            </a:r>
            <a:r>
              <a:rPr lang="en-US" sz="2133" b="1" dirty="0">
                <a:solidFill>
                  <a:srgbClr val="FF0000"/>
                </a:solidFill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id-ID" sz="2133" b="1" dirty="0">
                <a:solidFill>
                  <a:srgbClr val="FF0000"/>
                </a:solidFill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hukum tetap)</a:t>
            </a:r>
            <a:r>
              <a:rPr lang="en-US" sz="2133" b="1" dirty="0">
                <a:solidFill>
                  <a:srgbClr val="FF0000"/>
                </a:solidFill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;</a:t>
            </a:r>
            <a:endParaRPr lang="en-US" sz="2133" b="1" dirty="0">
              <a:solidFill>
                <a:srgbClr val="FF0000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A71752-80EA-4CB1-B031-1ECBCC1626B2}"/>
              </a:ext>
            </a:extLst>
          </p:cNvPr>
          <p:cNvSpPr txBox="1"/>
          <p:nvPr/>
        </p:nvSpPr>
        <p:spPr>
          <a:xfrm>
            <a:off x="212031" y="2110690"/>
            <a:ext cx="11767931" cy="1733488"/>
          </a:xfrm>
          <a:prstGeom prst="rect">
            <a:avLst/>
          </a:prstGeom>
          <a:solidFill>
            <a:schemeClr val="accent5">
              <a:lumMod val="20000"/>
              <a:lumOff val="80000"/>
              <a:alpha val="85000"/>
            </a:schemeClr>
          </a:solidFill>
        </p:spPr>
        <p:txBody>
          <a:bodyPr wrap="square" rtlCol="0">
            <a:spAutoFit/>
          </a:bodyPr>
          <a:lstStyle/>
          <a:p>
            <a:pPr marL="497404" marR="60112" lvl="2" indent="-457200" algn="just">
              <a:spcAft>
                <a:spcPts val="800"/>
              </a:spcAft>
              <a:buFont typeface="+mj-lt"/>
              <a:buAutoNum type="alphaLcPeriod" startAt="2"/>
            </a:pP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dipidana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dengan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pidana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penjara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atau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kurungan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berdasarkan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putusan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pengadilan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yang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telah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memiliki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kekuatan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hukum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tetap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karena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melakukan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tindak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pidana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kejahatan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Jabatan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atau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tindak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pidana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kejahatan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yang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ada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hubungannya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dengan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Jabata</a:t>
            </a:r>
            <a:r>
              <a:rPr lang="id-ID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n </a:t>
            </a:r>
            <a:r>
              <a:rPr lang="id-ID" sz="2133" b="1" dirty="0">
                <a:solidFill>
                  <a:srgbClr val="FF0000"/>
                </a:solidFill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(tidak melihat lamanya pidana penjara atau kurungan yang telah diputus oleh pengadilan yang telah memiliki kekuatan hukum tetap)</a:t>
            </a:r>
            <a:r>
              <a:rPr lang="id-ID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	</a:t>
            </a:r>
            <a:endParaRPr lang="en-US" sz="2133" b="1" dirty="0">
              <a:latin typeface="Roboto" panose="020B0604020202020204" charset="0"/>
              <a:ea typeface="Roboto" panose="020B0604020202020204" charset="0"/>
              <a:cs typeface="Bookman Old Style" panose="0205060405050502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501B75-BD93-4F56-A5D1-EC4FE6549B75}"/>
              </a:ext>
            </a:extLst>
          </p:cNvPr>
          <p:cNvSpPr txBox="1"/>
          <p:nvPr/>
        </p:nvSpPr>
        <p:spPr>
          <a:xfrm>
            <a:off x="212031" y="4535452"/>
            <a:ext cx="11767931" cy="2061718"/>
          </a:xfrm>
          <a:prstGeom prst="rect">
            <a:avLst/>
          </a:prstGeom>
          <a:solidFill>
            <a:schemeClr val="accent5">
              <a:lumMod val="20000"/>
              <a:lumOff val="80000"/>
              <a:alpha val="85000"/>
            </a:schemeClr>
          </a:solidFill>
        </p:spPr>
        <p:txBody>
          <a:bodyPr wrap="square" rtlCol="0">
            <a:spAutoFit/>
          </a:bodyPr>
          <a:lstStyle/>
          <a:p>
            <a:pPr marL="497404" marR="60112" lvl="2" indent="-457200" algn="just">
              <a:spcAft>
                <a:spcPts val="800"/>
              </a:spcAft>
              <a:buFont typeface="+mj-lt"/>
              <a:buAutoNum type="alphaLcPeriod" startAt="4"/>
            </a:pP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dipidana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dengan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pidana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penjara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berdasarkan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putusan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pengadilan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yang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telah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memiliki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kekuatan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hukum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tetap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karena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melakukan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tindak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pidana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dengan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hukuman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pidana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penjara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paling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singkat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2 (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dua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)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tahun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dan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pidana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yang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dilakukan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dengan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berencana</a:t>
            </a:r>
            <a:r>
              <a:rPr lang="id-ID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id-ID" sz="2133" b="1" dirty="0">
                <a:solidFill>
                  <a:srgbClr val="FF0000"/>
                </a:solidFill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(yaitu tindak pidana yang salah satu unsurnya yaitu dengan rencana lebih dahulu sebagaimana dimaksud dalam peraturan perundang-undangan yang mengatur mengenai tindak pidana)</a:t>
            </a:r>
            <a:r>
              <a:rPr lang="en-US" sz="2133" b="1" dirty="0">
                <a:solidFill>
                  <a:srgbClr val="FF0000"/>
                </a:solidFill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.</a:t>
            </a:r>
            <a:endParaRPr lang="id-ID" sz="2133" b="1" dirty="0">
              <a:solidFill>
                <a:srgbClr val="FF0000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A380EF-ACCB-43E4-8894-936715AB71D9}"/>
              </a:ext>
            </a:extLst>
          </p:cNvPr>
          <p:cNvSpPr txBox="1"/>
          <p:nvPr/>
        </p:nvSpPr>
        <p:spPr>
          <a:xfrm>
            <a:off x="212031" y="4003890"/>
            <a:ext cx="11767931" cy="420564"/>
          </a:xfrm>
          <a:prstGeom prst="rect">
            <a:avLst/>
          </a:prstGeom>
          <a:solidFill>
            <a:schemeClr val="accent5">
              <a:lumMod val="20000"/>
              <a:lumOff val="80000"/>
              <a:alpha val="85000"/>
            </a:schemeClr>
          </a:solidFill>
        </p:spPr>
        <p:txBody>
          <a:bodyPr wrap="square" rtlCol="0">
            <a:spAutoFit/>
          </a:bodyPr>
          <a:lstStyle/>
          <a:p>
            <a:pPr marL="497404" marR="60112" lvl="2" indent="-457200" algn="just">
              <a:spcAft>
                <a:spcPts val="800"/>
              </a:spcAft>
              <a:buFont typeface="+mj-lt"/>
              <a:buAutoNum type="alphaLcPeriod" startAt="3"/>
            </a:pP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menjadi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anggota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dan/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atau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pengurus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partai</a:t>
            </a:r>
            <a:r>
              <a:rPr lang="en-US" sz="2133" b="1" dirty="0">
                <a:solidFill>
                  <a:srgbClr val="FF0000"/>
                </a:solidFill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politik</a:t>
            </a:r>
            <a:r>
              <a:rPr lang="en-US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; at</a:t>
            </a:r>
            <a:r>
              <a:rPr lang="id-ID" sz="2133" b="1" dirty="0">
                <a:latin typeface="Roboto" panose="020B0604020202020204" charset="0"/>
                <a:ea typeface="Roboto" panose="020B0604020202020204" charset="0"/>
                <a:cs typeface="Bookman Old Style" panose="02050604050505020204" pitchFamily="18" charset="0"/>
              </a:rPr>
              <a:t>au </a:t>
            </a:r>
            <a:endParaRPr lang="en-US" sz="2133" b="1" dirty="0">
              <a:latin typeface="Roboto" panose="020B0604020202020204" charset="0"/>
              <a:ea typeface="Roboto" panose="020B0604020202020204" charset="0"/>
              <a:cs typeface="Bookman Old Style" panose="02050604050505020204" pitchFamily="18" charset="0"/>
            </a:endParaRPr>
          </a:p>
        </p:txBody>
      </p:sp>
      <p:sp>
        <p:nvSpPr>
          <p:cNvPr id="7" name="Persegi Panjang: Sudut Lengkung 34">
            <a:extLst>
              <a:ext uri="{FF2B5EF4-FFF2-40B4-BE49-F238E27FC236}">
                <a16:creationId xmlns:a16="http://schemas.microsoft.com/office/drawing/2014/main" id="{12833BA7-FA47-4A0D-9560-CFF396E1E727}"/>
              </a:ext>
            </a:extLst>
          </p:cNvPr>
          <p:cNvSpPr/>
          <p:nvPr/>
        </p:nvSpPr>
        <p:spPr>
          <a:xfrm>
            <a:off x="1083366" y="123119"/>
            <a:ext cx="10025268" cy="60115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PEMBERHENTIAN TIDAK DENGAN HORMAT</a:t>
            </a:r>
            <a:endParaRPr lang="en-US" sz="4000" b="1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400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rsegi Panjang: Sudut Lengkung 4">
            <a:extLst>
              <a:ext uri="{FF2B5EF4-FFF2-40B4-BE49-F238E27FC236}">
                <a16:creationId xmlns:a16="http://schemas.microsoft.com/office/drawing/2014/main" id="{4F717536-B3E4-4680-8BEF-B00D380590D1}"/>
              </a:ext>
            </a:extLst>
          </p:cNvPr>
          <p:cNvSpPr/>
          <p:nvPr/>
        </p:nvSpPr>
        <p:spPr>
          <a:xfrm>
            <a:off x="3058510" y="5081752"/>
            <a:ext cx="6327228" cy="1573924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HUKUMAN DISIPLIN RINGAN</a:t>
            </a:r>
          </a:p>
          <a:p>
            <a:pPr marL="357188" indent="-357188">
              <a:buFont typeface="+mj-lt"/>
              <a:buAutoNum type="arabicPeriod"/>
            </a:pP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hari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kerja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Teguran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Lisan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</a:t>
            </a:r>
          </a:p>
          <a:p>
            <a:pPr marL="357188" indent="-357188">
              <a:buFont typeface="+mj-lt"/>
              <a:buAutoNum type="arabicPeriod"/>
            </a:pP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4 - 6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hari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kerja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Teguran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Tertulis</a:t>
            </a:r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7 - 10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hari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kerja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Pernyataan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Tidak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Puas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Persegi Panjang 9">
            <a:extLst>
              <a:ext uri="{FF2B5EF4-FFF2-40B4-BE49-F238E27FC236}">
                <a16:creationId xmlns:a16="http://schemas.microsoft.com/office/drawing/2014/main" id="{DB41607D-6387-451E-BC95-BE9BD57A9EDA}"/>
              </a:ext>
            </a:extLst>
          </p:cNvPr>
          <p:cNvSpPr/>
          <p:nvPr/>
        </p:nvSpPr>
        <p:spPr>
          <a:xfrm>
            <a:off x="588580" y="-192516"/>
            <a:ext cx="1081514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SANKSI LIMITATIF ALPHA</a:t>
            </a:r>
            <a:endParaRPr lang="id-ID" sz="6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Persegi Panjang: Sudut Lengkung 7">
            <a:extLst>
              <a:ext uri="{FF2B5EF4-FFF2-40B4-BE49-F238E27FC236}">
                <a16:creationId xmlns:a16="http://schemas.microsoft.com/office/drawing/2014/main" id="{B1C49B23-7B03-4E76-9798-E0E6C0969D46}"/>
              </a:ext>
            </a:extLst>
          </p:cNvPr>
          <p:cNvSpPr/>
          <p:nvPr/>
        </p:nvSpPr>
        <p:spPr>
          <a:xfrm>
            <a:off x="1818108" y="3167323"/>
            <a:ext cx="8808029" cy="1573924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HUKUMAN DISIPLIN SEDANG</a:t>
            </a:r>
          </a:p>
          <a:p>
            <a:pPr marL="357188" indent="-357188">
              <a:buFont typeface="+mj-lt"/>
              <a:buAutoNum type="arabicPeriod"/>
            </a:pP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11 - 13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hari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kerja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Pemotongan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Tunkin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25%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selama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6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bulan</a:t>
            </a:r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14 - 16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hari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kerja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Pemotongan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Tunkin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25%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selama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9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bulan</a:t>
            </a:r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17 - 20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hari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kerja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Pemotongan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Tunkin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25%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selama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12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bulan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Persegi Panjang: Sudut Lengkung 8">
            <a:extLst>
              <a:ext uri="{FF2B5EF4-FFF2-40B4-BE49-F238E27FC236}">
                <a16:creationId xmlns:a16="http://schemas.microsoft.com/office/drawing/2014/main" id="{7B6D4457-AEC3-4A6C-AE33-8CC7C6D88679}"/>
              </a:ext>
            </a:extLst>
          </p:cNvPr>
          <p:cNvSpPr/>
          <p:nvPr/>
        </p:nvSpPr>
        <p:spPr>
          <a:xfrm>
            <a:off x="498898" y="915480"/>
            <a:ext cx="11446451" cy="1914429"/>
          </a:xfrm>
          <a:prstGeom prst="roundRect">
            <a:avLst/>
          </a:prstGeom>
          <a:noFill/>
          <a:ln w="793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HUKUMAN DISIPLIN BERAT</a:t>
            </a:r>
          </a:p>
          <a:p>
            <a:pPr marL="357188" indent="-357188">
              <a:buFont typeface="+mj-lt"/>
              <a:buAutoNum type="arabicPeriod"/>
            </a:pP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21 - 24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hari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kerja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Diturunkan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jabatan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setingkat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lebih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rendah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12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bulan</a:t>
            </a:r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25 - 27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hari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kerja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Dibebaskan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dari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jabatan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menjadi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pelaksana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12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bulan</a:t>
            </a:r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28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hari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kerja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atau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&gt; 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Diberhentikan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dengan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hormat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Tidak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Atas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Permintaan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Sendiri</a:t>
            </a:r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Wingdings" panose="05000000000000000000" pitchFamily="2" charset="2"/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Alpha 10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hari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kerja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secara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terus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menerus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sz="23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Diberhentikan</a:t>
            </a:r>
            <a:r>
              <a:rPr lang="en-US" sz="23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3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dengan</a:t>
            </a:r>
            <a:r>
              <a:rPr lang="en-US" sz="23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3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hormat</a:t>
            </a:r>
            <a:r>
              <a:rPr lang="en-US" sz="23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TAPS</a:t>
            </a:r>
            <a:endParaRPr lang="en-US" sz="23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987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2840</Words>
  <Application>Microsoft Office PowerPoint</Application>
  <PresentationFormat>Widescreen</PresentationFormat>
  <Paragraphs>582</Paragraphs>
  <Slides>35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Bookman Old Style</vt:lpstr>
      <vt:lpstr>Calibri</vt:lpstr>
      <vt:lpstr>Calibri Light</vt:lpstr>
      <vt:lpstr>Century725 Cn BT</vt:lpstr>
      <vt:lpstr>Franklin Gothic Medium</vt:lpstr>
      <vt:lpstr>Roboto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</cp:lastModifiedBy>
  <cp:revision>122</cp:revision>
  <dcterms:created xsi:type="dcterms:W3CDTF">2020-01-29T13:53:06Z</dcterms:created>
  <dcterms:modified xsi:type="dcterms:W3CDTF">2022-02-04T01:45:05Z</dcterms:modified>
</cp:coreProperties>
</file>