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4" r:id="rId5"/>
    <p:sldId id="261" r:id="rId6"/>
    <p:sldId id="270" r:id="rId7"/>
    <p:sldId id="265" r:id="rId8"/>
    <p:sldId id="268" r:id="rId9"/>
    <p:sldId id="273" r:id="rId10"/>
    <p:sldId id="271" r:id="rId11"/>
    <p:sldId id="262" r:id="rId12"/>
    <p:sldId id="281" r:id="rId13"/>
    <p:sldId id="274" r:id="rId14"/>
    <p:sldId id="266" r:id="rId15"/>
    <p:sldId id="272" r:id="rId16"/>
    <p:sldId id="277" r:id="rId17"/>
    <p:sldId id="280" r:id="rId18"/>
    <p:sldId id="279" r:id="rId19"/>
    <p:sldId id="278" r:id="rId20"/>
    <p:sldId id="276" r:id="rId21"/>
    <p:sldId id="263" r:id="rId22"/>
    <p:sldId id="275" r:id="rId23"/>
    <p:sldId id="283" r:id="rId24"/>
    <p:sldId id="284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 descr="unsri berwarna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tretch>
            <a:fillRect/>
          </a:stretch>
        </p:blipFill>
        <p:spPr>
          <a:xfrm>
            <a:off x="500034" y="714356"/>
            <a:ext cx="1071570" cy="1117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14ECC7-4366-4F78-B98F-E79D66665B33}" type="datetimeFigureOut">
              <a:rPr lang="id-ID" smtClean="0"/>
              <a:pPr/>
              <a:t>04/10/2011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8F44B0-80D4-4C42-914B-9F99D4BEDB6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ad's%20Documents\Hoebink\Dokumen\MEMBRANE\Membrane%20fabrication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929618" cy="1143008"/>
          </a:xfr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d-ID" sz="6600" dirty="0" smtClean="0">
                <a:solidFill>
                  <a:srgbClr val="FFC000"/>
                </a:solidFill>
                <a:latin typeface="Occidental" pitchFamily="2" charset="0"/>
              </a:rPr>
              <a:t>TEKNOLOGI MEMBRAN</a:t>
            </a:r>
            <a:endParaRPr lang="id-ID" sz="6600" dirty="0">
              <a:solidFill>
                <a:srgbClr val="FFC000"/>
              </a:solidFill>
              <a:latin typeface="Occidental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48" y="4071942"/>
            <a:ext cx="4568548" cy="571504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>
                <a:solidFill>
                  <a:srgbClr val="FFC000"/>
                </a:solidFill>
              </a:rPr>
              <a:t>DR. IR. SUBRIYER NASIR, MS</a:t>
            </a:r>
            <a:endParaRPr lang="id-ID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AD"/>
              </a:clrFrom>
              <a:clrTo>
                <a:srgbClr val="FFF8AD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-40000"/>
          </a:blip>
          <a:srcRect/>
          <a:stretch>
            <a:fillRect/>
          </a:stretch>
        </p:blipFill>
        <p:spPr bwMode="auto">
          <a:xfrm>
            <a:off x="-32" y="4423508"/>
            <a:ext cx="4071966" cy="243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0662" y="0"/>
            <a:ext cx="3643338" cy="242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996941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9927" y="5214974"/>
            <a:ext cx="219407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1500174"/>
            <a:ext cx="7072362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714356"/>
            <a:ext cx="7082788" cy="550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85918" y="428604"/>
            <a:ext cx="6786610" cy="58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28794" y="785794"/>
          <a:ext cx="6858048" cy="5476002"/>
        </p:xfrm>
        <a:graphic>
          <a:graphicData uri="http://schemas.openxmlformats.org/drawingml/2006/table">
            <a:tbl>
              <a:tblPr/>
              <a:tblGrid>
                <a:gridCol w="2139808"/>
                <a:gridCol w="4562172"/>
                <a:gridCol w="156068"/>
              </a:tblGrid>
              <a:tr h="400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Fouling causes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Ways of treatment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7956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Suspended solid and particles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Gravity or pressure filters, cartridge filter MF membranes</a:t>
                      </a:r>
                      <a:r>
                        <a:rPr lang="id-ID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26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Colloids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Filtering through sand filters after coagulation/ flocculation process (gravitation and pressure filters) UF membrane</a:t>
                      </a:r>
                      <a:r>
                        <a:rPr lang="id-ID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Scaling 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Acid addition, anti scaling addition, water softening, temperature change.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Metal oxidation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Cleaning with acid, usage of non-corrosive materials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Biological Fouling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Disinfection, filtering (</a:t>
                      </a:r>
                      <a:r>
                        <a:rPr lang="en-A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dechlorination</a:t>
                      </a: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 is needed after chlorine disinfection)</a:t>
                      </a:r>
                      <a:r>
                        <a:rPr lang="id-ID" sz="1600" b="1" dirty="0">
                          <a:latin typeface="Times New Roman"/>
                          <a:ea typeface="Times New Roman"/>
                          <a:cs typeface="Times New Roman"/>
                        </a:rPr>
                        <a:t>, UV pretreatment.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Organics Fouling</a:t>
                      </a:r>
                      <a:endParaRPr lang="id-ID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Times New Roman"/>
                          <a:ea typeface="Times New Roman"/>
                          <a:cs typeface="Times New Roman"/>
                        </a:rPr>
                        <a:t>Coagulation and filtering, adsorption by activated carbon, oxidation, MF and UF membranes</a:t>
                      </a:r>
                      <a:r>
                        <a:rPr lang="id-ID" sz="16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4678" y="3571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Fouling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10000"/>
          </a:blip>
          <a:srcRect/>
          <a:stretch>
            <a:fillRect/>
          </a:stretch>
        </p:blipFill>
        <p:spPr bwMode="auto">
          <a:xfrm>
            <a:off x="1285852" y="2500306"/>
            <a:ext cx="7307436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786019" y="357166"/>
            <a:ext cx="6357981" cy="608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328612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Jenis Membran</a:t>
            </a:r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42050" y="3000372"/>
            <a:ext cx="457282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8860" y="71435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28860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28860" y="321468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28860" y="392906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28860" y="46434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28860" y="528638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714481" y="1643050"/>
            <a:ext cx="6502620" cy="4371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40000" contrast="-10000"/>
          </a:blip>
          <a:srcRect/>
          <a:stretch>
            <a:fillRect/>
          </a:stretch>
        </p:blipFill>
        <p:spPr bwMode="auto">
          <a:xfrm>
            <a:off x="1305669" y="1214422"/>
            <a:ext cx="752809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85268" y="285728"/>
            <a:ext cx="7402429" cy="55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00B0F0"/>
                </a:solidFill>
              </a:rPr>
              <a:t>Cake Formation</a:t>
            </a:r>
            <a:endParaRPr lang="id-ID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28596" y="500042"/>
            <a:ext cx="8915450" cy="501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607220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00B0F0"/>
                </a:solidFill>
              </a:rPr>
              <a:t>Concentration Polarization</a:t>
            </a:r>
            <a:endParaRPr lang="id-ID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928670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solidFill>
                  <a:srgbClr val="FFFF00"/>
                </a:solidFill>
              </a:rPr>
              <a:t>Membran </a:t>
            </a:r>
            <a:r>
              <a:rPr lang="id-ID" sz="2000" dirty="0" smtClean="0"/>
              <a:t>: </a:t>
            </a:r>
            <a:r>
              <a:rPr lang="id-ID" sz="2000" dirty="0" smtClean="0">
                <a:solidFill>
                  <a:srgbClr val="0070C0"/>
                </a:solidFill>
              </a:rPr>
              <a:t>Suatu pemisahan antarfasa yang mengontrol secara selektif transport material antara fasa tersebut (Strathmann).</a:t>
            </a:r>
            <a:endParaRPr lang="id-ID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071678"/>
            <a:ext cx="7429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solidFill>
                  <a:srgbClr val="0070C0"/>
                </a:solidFill>
              </a:rPr>
              <a:t>Membran dibutuhkan dalam :</a:t>
            </a:r>
          </a:p>
          <a:p>
            <a:pPr algn="just">
              <a:buFont typeface="Arial" pitchFamily="34" charset="0"/>
              <a:buChar char="•"/>
            </a:pPr>
            <a:r>
              <a:rPr lang="id-ID" sz="2000" dirty="0" smtClean="0">
                <a:solidFill>
                  <a:srgbClr val="0070C0"/>
                </a:solidFill>
              </a:rPr>
              <a:t>  Pemisahan material padatan halus yang compresible,  terdispersi dalam cairan dan mempunyai densitas yang berdekatan dengan  fasa liquid, mempunyai viskositas tinggi atau bersifat gelatinous</a:t>
            </a:r>
          </a:p>
          <a:p>
            <a:pPr algn="just">
              <a:buFont typeface="Arial" pitchFamily="34" charset="0"/>
              <a:buChar char="•"/>
            </a:pPr>
            <a:r>
              <a:rPr lang="id-ID" sz="2000" dirty="0" smtClean="0">
                <a:solidFill>
                  <a:srgbClr val="0070C0"/>
                </a:solidFill>
              </a:rPr>
              <a:t> Pemisahan zat-zat yang mempunyai berat molekul rendah, non volatile organic atau zat-zat “pharmaceutical” dan garam-garam terlarut.</a:t>
            </a:r>
          </a:p>
          <a:p>
            <a:pPr algn="just">
              <a:buFont typeface="Arial" pitchFamily="34" charset="0"/>
              <a:buChar char="•"/>
            </a:pPr>
            <a:r>
              <a:rPr lang="id-ID" sz="2000" dirty="0" smtClean="0">
                <a:solidFill>
                  <a:srgbClr val="0070C0"/>
                </a:solidFill>
              </a:rPr>
              <a:t> Pemisahan material-material biologi yang sangat sensitif terhadap lingkungan fisik dan kimianya.  </a:t>
            </a:r>
          </a:p>
          <a:p>
            <a:pPr algn="just"/>
            <a:endParaRPr lang="id-ID" sz="2000" dirty="0" smtClean="0">
              <a:solidFill>
                <a:srgbClr val="0070C0"/>
              </a:solidFill>
            </a:endParaRPr>
          </a:p>
          <a:p>
            <a:pPr algn="just"/>
            <a:r>
              <a:rPr lang="id-ID" sz="2000" dirty="0" smtClean="0">
                <a:solidFill>
                  <a:srgbClr val="92D050"/>
                </a:solidFill>
              </a:rPr>
              <a:t>Pemisahan suatu produk yang sulit dan mahal bila ditinjau secara ekonomi, berkembang pesat dalam industri bioteknologi dan food technology.</a:t>
            </a:r>
            <a:endParaRPr lang="id-ID" sz="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785918" y="395358"/>
            <a:ext cx="6286544" cy="60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42000" contrast="29000"/>
          </a:blip>
          <a:srcRect/>
          <a:stretch>
            <a:fillRect/>
          </a:stretch>
        </p:blipFill>
        <p:spPr bwMode="auto">
          <a:xfrm>
            <a:off x="1643042" y="1737856"/>
            <a:ext cx="6715172" cy="43532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854866" y="714356"/>
            <a:ext cx="728415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673639" y="1643050"/>
            <a:ext cx="808474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71737" y="1714489"/>
            <a:ext cx="4000528" cy="6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Filtrasi Konvensional</a:t>
            </a:r>
            <a:endParaRPr lang="id-ID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250030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Rc = Tahanan Cake</a:t>
            </a:r>
          </a:p>
          <a:p>
            <a:r>
              <a:rPr lang="id-ID" dirty="0" smtClean="0"/>
              <a:t>V= Total volume filtrat</a:t>
            </a:r>
          </a:p>
          <a:p>
            <a:r>
              <a:rPr lang="el-GR" dirty="0" smtClean="0">
                <a:latin typeface="Cambria Math"/>
                <a:ea typeface="Cambria Math"/>
              </a:rPr>
              <a:t>Δ</a:t>
            </a:r>
            <a:r>
              <a:rPr lang="id-ID" smtClean="0"/>
              <a:t>P = Pressure drops antara cake dan media filter (Pa)</a:t>
            </a:r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mbrane fabric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1" y="928670"/>
            <a:ext cx="7072352" cy="5304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714480" y="2000240"/>
            <a:ext cx="650085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571604" y="1571612"/>
            <a:ext cx="714380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8794" y="785794"/>
            <a:ext cx="6656085" cy="5198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43042" y="1285860"/>
            <a:ext cx="6572296" cy="521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107154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Filtrasi dengan Membran</a:t>
            </a:r>
            <a:endParaRPr lang="id-ID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00024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1</a:t>
            </a:r>
            <a:r>
              <a:rPr lang="id-ID" sz="2400" b="1" dirty="0" smtClean="0">
                <a:solidFill>
                  <a:srgbClr val="FFFF00"/>
                </a:solidFill>
              </a:rPr>
              <a:t>. Cross Flow</a:t>
            </a:r>
            <a:endParaRPr lang="id-ID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 bwMode="auto">
          <a:xfrm>
            <a:off x="2214546" y="2786058"/>
            <a:ext cx="6357982" cy="33474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7290" y="2285992"/>
            <a:ext cx="6862891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164305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2. Dead-end filtrattion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1217</TotalTime>
  <Words>252</Words>
  <Application>Microsoft Office PowerPoint</Application>
  <PresentationFormat>On-screen Show (4:3)</PresentationFormat>
  <Paragraphs>40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Verve</vt:lpstr>
      <vt:lpstr>TEKNOLOGI MEMBRAN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MEMBRAN</dc:title>
  <dc:creator>Subriyer Nasir</dc:creator>
  <cp:lastModifiedBy>Subriyer</cp:lastModifiedBy>
  <cp:revision>58</cp:revision>
  <dcterms:created xsi:type="dcterms:W3CDTF">2009-09-07T15:04:49Z</dcterms:created>
  <dcterms:modified xsi:type="dcterms:W3CDTF">2011-10-04T00:44:11Z</dcterms:modified>
</cp:coreProperties>
</file>