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2" r:id="rId3"/>
    <p:sldId id="294" r:id="rId4"/>
    <p:sldId id="295" r:id="rId5"/>
    <p:sldId id="297" r:id="rId6"/>
    <p:sldId id="258" r:id="rId7"/>
    <p:sldId id="287" r:id="rId8"/>
    <p:sldId id="288" r:id="rId9"/>
    <p:sldId id="260" r:id="rId10"/>
    <p:sldId id="289" r:id="rId11"/>
    <p:sldId id="298" r:id="rId12"/>
    <p:sldId id="259" r:id="rId13"/>
    <p:sldId id="290" r:id="rId14"/>
    <p:sldId id="291" r:id="rId15"/>
    <p:sldId id="293" r:id="rId16"/>
    <p:sldId id="261" r:id="rId17"/>
    <p:sldId id="285" r:id="rId18"/>
    <p:sldId id="296" r:id="rId19"/>
    <p:sldId id="28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89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43"/>
  </p:normalViewPr>
  <p:slideViewPr>
    <p:cSldViewPr snapToGrid="0" snapToObjects="1">
      <p:cViewPr varScale="1">
        <p:scale>
          <a:sx n="67" d="100"/>
          <a:sy n="67" d="100"/>
        </p:scale>
        <p:origin x="62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4F32D-82FF-6448-AEBB-716590479E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0FB5E4-7CCC-4D40-A148-7BF2A177E8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C159F6-0989-4942-93D9-FCE5B9744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F4F0-4C98-5B46-BF90-EB0C4120BEAF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7A87B-11DE-4E4E-940B-1513DCE45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0AE24-B70E-AD4A-804B-8C210F911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215C-EB4D-B346-8A22-5D2A6DB2D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26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C969E-AD31-114F-9552-576988D74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92B576-D0B8-1646-AB50-DBC140D826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880C36-955A-3847-A14C-62866D770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F4F0-4C98-5B46-BF90-EB0C4120BEAF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9B0783-25DE-8841-86EB-FE57D7F1D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3C3218-3344-E24F-A8F1-0160F060B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215C-EB4D-B346-8A22-5D2A6DB2D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34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942CA0-5344-F440-951F-9CF1275F34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0B81BD-116F-DE44-AAC7-16379379D1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3DD1B-B0D9-B34A-BED8-F96FA9113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F4F0-4C98-5B46-BF90-EB0C4120BEAF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83E5C-2974-D241-B101-C24FBF4ED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8BF83-2CED-AE45-91D9-17517308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215C-EB4D-B346-8A22-5D2A6DB2D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295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E2486-34A7-3541-BF02-9488753E8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FC1F2-DCB1-8047-A1E2-251151F97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D1868-E483-0845-9609-DE9F988BC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F4F0-4C98-5B46-BF90-EB0C4120BEAF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39CFB1-88B7-DA41-9D58-9BEEB20AF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74B8A-E74C-0246-83B3-3281F7B54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215C-EB4D-B346-8A22-5D2A6DB2D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37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A13C1-066F-6E44-8253-901547B8C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562BFA-CC30-AF4A-8B19-09D3A828E9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F42D6-4E42-BC43-B443-58AD5D82D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F4F0-4C98-5B46-BF90-EB0C4120BEAF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A8559-4962-0940-9374-43C055AFD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BF6B0-F604-4741-B0C5-19310ADD7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215C-EB4D-B346-8A22-5D2A6DB2D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53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F8CE5-5D45-8E4B-B235-4AF5736DB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7E106-AFA7-B740-88CD-6032F92624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C0D1B6-B886-BB4C-9D24-6787F2A5E9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1BAB8C-57C5-114A-B1E1-4231DB0B5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F4F0-4C98-5B46-BF90-EB0C4120BEAF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2914A1-2D93-4F41-8B1F-24515ADEE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AAA0D-D3B9-7341-B299-ED25E0B16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215C-EB4D-B346-8A22-5D2A6DB2D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52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89F37-F8A9-7C48-8F19-8C8592232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A401A2-CB94-2244-A78C-318E42018C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28CD1-074F-8243-B6E4-23235F7778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82966D-9A20-EE42-9B83-9FEAEAF8C6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556745-D028-514C-8F52-68D0AB915A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D3CD54-A8D5-6E4B-A3BD-BD23D0542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F4F0-4C98-5B46-BF90-EB0C4120BEAF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3771DE-EC9F-1E44-BC95-8B4449D33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B492AC-B010-8D47-930C-EABD55A0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215C-EB4D-B346-8A22-5D2A6DB2D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43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1D4D4-688D-3C4B-93B7-08D405CDB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EEFA09-76BF-2F4E-91AF-E4CF6836C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F4F0-4C98-5B46-BF90-EB0C4120BEAF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F91E93-D430-EB45-A8A5-6522C220F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BBA73B-7B30-0740-91EA-FD515106C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215C-EB4D-B346-8A22-5D2A6DB2D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802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BEB09C-6649-2F4B-891D-E2B727D64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F4F0-4C98-5B46-BF90-EB0C4120BEAF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4BA145-3274-EB4F-B278-AB1869CE4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2DEC17-8057-0C4F-9D42-526D2DFD5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215C-EB4D-B346-8A22-5D2A6DB2D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980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829D5-94D6-FB4E-B080-AC0456AF3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07558-BF06-D443-8E36-85035425D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AFFDFC-F5A5-784F-9617-D52EA5A88F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7E6365-4870-8845-A6AE-AF476130E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F4F0-4C98-5B46-BF90-EB0C4120BEAF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6B7EAF-AA4D-0C44-B5A1-3C56F059D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BBD781-1114-4742-A89D-5B73FB1A0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215C-EB4D-B346-8A22-5D2A6DB2D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15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A2A6D-676C-8E4A-BA6F-72F48B41B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9C3B8D-395A-1546-A97F-694A7DAE57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69CCB6-D758-9546-931A-7577D8863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E49BD3-55D7-6546-93C8-25DC4EDD9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F4F0-4C98-5B46-BF90-EB0C4120BEAF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13BF6F-AAA4-8A45-B8F0-A9EE88B82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148128-F595-FD40-862A-9668CFB49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215C-EB4D-B346-8A22-5D2A6DB2D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177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5220ED-20C1-B148-853E-3133FDBEB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E428D3-D985-7D41-BA14-71B45190A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B270A-F35D-9C4B-B4CA-4C7CF03D1C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0F4F0-4C98-5B46-BF90-EB0C4120BEAF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46C2CB-2DAE-7446-BF04-2C68B52395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FC6A6-04CB-C249-B7B3-4564B28AC3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5215C-EB4D-B346-8A22-5D2A6DB2D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99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tiff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48.png"/><Relationship Id="rId3" Type="http://schemas.openxmlformats.org/officeDocument/2006/relationships/image" Target="../media/image41.png"/><Relationship Id="rId7" Type="http://schemas.openxmlformats.org/officeDocument/2006/relationships/image" Target="../media/image7.png"/><Relationship Id="rId12" Type="http://schemas.openxmlformats.org/officeDocument/2006/relationships/image" Target="../media/image4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15.png"/><Relationship Id="rId5" Type="http://schemas.openxmlformats.org/officeDocument/2006/relationships/image" Target="../media/image43.png"/><Relationship Id="rId10" Type="http://schemas.openxmlformats.org/officeDocument/2006/relationships/image" Target="../media/image46.png"/><Relationship Id="rId4" Type="http://schemas.openxmlformats.org/officeDocument/2006/relationships/image" Target="../media/image42.png"/><Relationship Id="rId9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0.png"/><Relationship Id="rId7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7.png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740918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32C11-050E-084A-A94A-DE3650E3D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744" y="296580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d-ID" sz="5400" b="1" dirty="0">
                <a:solidFill>
                  <a:schemeClr val="bg1"/>
                </a:solidFill>
              </a:rPr>
              <a:t>Manfaat RAMA REPOSITORY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529861" y="1694345"/>
            <a:ext cx="1056843" cy="1056843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5859935" y="2037096"/>
            <a:ext cx="396696" cy="37134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65483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4AF89A2-2FD7-49EE-B07A-0FDD494B2E28}"/>
              </a:ext>
            </a:extLst>
          </p:cNvPr>
          <p:cNvSpPr txBox="1">
            <a:spLocks/>
          </p:cNvSpPr>
          <p:nvPr/>
        </p:nvSpPr>
        <p:spPr>
          <a:xfrm>
            <a:off x="838200" y="18539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800" dirty="0" err="1">
                <a:solidFill>
                  <a:schemeClr val="bg1"/>
                </a:solidFill>
              </a:rPr>
              <a:t>Memudahkan</a:t>
            </a:r>
            <a:r>
              <a:rPr lang="en-US" sz="3800" dirty="0">
                <a:solidFill>
                  <a:schemeClr val="bg1"/>
                </a:solidFill>
              </a:rPr>
              <a:t> </a:t>
            </a:r>
            <a:r>
              <a:rPr lang="en-US" sz="3800" dirty="0" err="1">
                <a:solidFill>
                  <a:schemeClr val="bg1"/>
                </a:solidFill>
              </a:rPr>
              <a:t>peneliti</a:t>
            </a:r>
            <a:r>
              <a:rPr lang="en-US" sz="3800" dirty="0">
                <a:solidFill>
                  <a:schemeClr val="bg1"/>
                </a:solidFill>
              </a:rPr>
              <a:t> </a:t>
            </a:r>
            <a:r>
              <a:rPr lang="en-US" sz="3800" dirty="0" err="1">
                <a:solidFill>
                  <a:schemeClr val="bg1"/>
                </a:solidFill>
              </a:rPr>
              <a:t>lainnya</a:t>
            </a:r>
            <a:r>
              <a:rPr lang="en-US" sz="3800" dirty="0">
                <a:solidFill>
                  <a:schemeClr val="bg1"/>
                </a:solidFill>
              </a:rPr>
              <a:t> </a:t>
            </a:r>
            <a:r>
              <a:rPr lang="en-US" sz="3800" dirty="0" err="1">
                <a:solidFill>
                  <a:schemeClr val="bg1"/>
                </a:solidFill>
              </a:rPr>
              <a:t>untuk</a:t>
            </a:r>
            <a:r>
              <a:rPr lang="en-US" sz="3800" dirty="0">
                <a:solidFill>
                  <a:schemeClr val="bg1"/>
                </a:solidFill>
              </a:rPr>
              <a:t> </a:t>
            </a:r>
            <a:r>
              <a:rPr lang="en-US" sz="3800" dirty="0" err="1">
                <a:solidFill>
                  <a:schemeClr val="bg1"/>
                </a:solidFill>
              </a:rPr>
              <a:t>mencari</a:t>
            </a:r>
            <a:r>
              <a:rPr lang="en-US" sz="3800" dirty="0">
                <a:solidFill>
                  <a:schemeClr val="bg1"/>
                </a:solidFill>
              </a:rPr>
              <a:t> </a:t>
            </a:r>
            <a:r>
              <a:rPr lang="en-US" sz="3800" dirty="0" err="1">
                <a:solidFill>
                  <a:schemeClr val="bg1"/>
                </a:solidFill>
              </a:rPr>
              <a:t>bahan</a:t>
            </a:r>
            <a:r>
              <a:rPr lang="en-US" sz="3800" dirty="0">
                <a:solidFill>
                  <a:schemeClr val="bg1"/>
                </a:solidFill>
              </a:rPr>
              <a:t> </a:t>
            </a:r>
            <a:r>
              <a:rPr lang="en-US" sz="3800" dirty="0" err="1">
                <a:solidFill>
                  <a:schemeClr val="bg1"/>
                </a:solidFill>
              </a:rPr>
              <a:t>referensi</a:t>
            </a:r>
            <a:r>
              <a:rPr lang="en-US" sz="3800" dirty="0">
                <a:solidFill>
                  <a:schemeClr val="bg1"/>
                </a:solidFill>
              </a:rPr>
              <a:t> </a:t>
            </a:r>
            <a:r>
              <a:rPr lang="en-US" sz="3800" dirty="0" err="1">
                <a:solidFill>
                  <a:schemeClr val="bg1"/>
                </a:solidFill>
              </a:rPr>
              <a:t>penelitian</a:t>
            </a:r>
            <a:r>
              <a:rPr lang="en-US" sz="3800" dirty="0">
                <a:solidFill>
                  <a:schemeClr val="bg1"/>
                </a:solidFill>
              </a:rPr>
              <a:t> yang </a:t>
            </a:r>
            <a:r>
              <a:rPr lang="en-US" sz="3800" dirty="0" err="1">
                <a:solidFill>
                  <a:schemeClr val="bg1"/>
                </a:solidFill>
              </a:rPr>
              <a:t>sudah</a:t>
            </a:r>
            <a:r>
              <a:rPr lang="en-US" sz="3800" dirty="0">
                <a:solidFill>
                  <a:schemeClr val="bg1"/>
                </a:solidFill>
              </a:rPr>
              <a:t> </a:t>
            </a:r>
            <a:r>
              <a:rPr lang="en-US" sz="3800" dirty="0" err="1">
                <a:solidFill>
                  <a:schemeClr val="bg1"/>
                </a:solidFill>
              </a:rPr>
              <a:t>dilakukan</a:t>
            </a:r>
            <a:r>
              <a:rPr lang="en-US" sz="3800" dirty="0">
                <a:solidFill>
                  <a:schemeClr val="bg1"/>
                </a:solidFill>
              </a:rPr>
              <a:t> </a:t>
            </a:r>
            <a:r>
              <a:rPr lang="en-US" sz="3800" dirty="0" err="1">
                <a:solidFill>
                  <a:schemeClr val="bg1"/>
                </a:solidFill>
              </a:rPr>
              <a:t>sebelumnya</a:t>
            </a:r>
            <a:r>
              <a:rPr lang="en-US" sz="3800" dirty="0">
                <a:solidFill>
                  <a:schemeClr val="bg1"/>
                </a:solidFill>
              </a:rPr>
              <a:t> di Indonesia </a:t>
            </a:r>
            <a:r>
              <a:rPr lang="en-US" sz="3800" dirty="0" err="1">
                <a:solidFill>
                  <a:schemeClr val="bg1"/>
                </a:solidFill>
              </a:rPr>
              <a:t>serta</a:t>
            </a:r>
            <a:r>
              <a:rPr lang="en-US" sz="3800" dirty="0">
                <a:solidFill>
                  <a:schemeClr val="bg1"/>
                </a:solidFill>
              </a:rPr>
              <a:t> </a:t>
            </a:r>
            <a:r>
              <a:rPr lang="en-US" sz="3800" dirty="0" err="1">
                <a:solidFill>
                  <a:schemeClr val="bg1"/>
                </a:solidFill>
              </a:rPr>
              <a:t>mengenalkan</a:t>
            </a:r>
            <a:r>
              <a:rPr lang="en-US" sz="3800" dirty="0">
                <a:solidFill>
                  <a:schemeClr val="bg1"/>
                </a:solidFill>
              </a:rPr>
              <a:t> </a:t>
            </a:r>
            <a:r>
              <a:rPr lang="en-US" sz="3800" dirty="0" err="1">
                <a:solidFill>
                  <a:schemeClr val="bg1"/>
                </a:solidFill>
              </a:rPr>
              <a:t>penelitian</a:t>
            </a:r>
            <a:r>
              <a:rPr lang="en-US" sz="3800" dirty="0">
                <a:solidFill>
                  <a:schemeClr val="bg1"/>
                </a:solidFill>
              </a:rPr>
              <a:t> yang </a:t>
            </a:r>
            <a:r>
              <a:rPr lang="en-US" sz="3800" dirty="0" err="1">
                <a:solidFill>
                  <a:schemeClr val="bg1"/>
                </a:solidFill>
              </a:rPr>
              <a:t>telah</a:t>
            </a:r>
            <a:r>
              <a:rPr lang="en-US" sz="3800" dirty="0">
                <a:solidFill>
                  <a:schemeClr val="bg1"/>
                </a:solidFill>
              </a:rPr>
              <a:t> </a:t>
            </a:r>
            <a:r>
              <a:rPr lang="en-US" sz="3800" dirty="0" err="1">
                <a:solidFill>
                  <a:schemeClr val="bg1"/>
                </a:solidFill>
              </a:rPr>
              <a:t>dilakukan</a:t>
            </a:r>
            <a:r>
              <a:rPr lang="en-US" sz="3800" dirty="0">
                <a:solidFill>
                  <a:schemeClr val="bg1"/>
                </a:solidFill>
              </a:rPr>
              <a:t> </a:t>
            </a:r>
            <a:r>
              <a:rPr lang="en-US" sz="3800" dirty="0" err="1">
                <a:solidFill>
                  <a:schemeClr val="bg1"/>
                </a:solidFill>
              </a:rPr>
              <a:t>saat</a:t>
            </a:r>
            <a:r>
              <a:rPr lang="en-US" sz="3800" dirty="0">
                <a:solidFill>
                  <a:schemeClr val="bg1"/>
                </a:solidFill>
              </a:rPr>
              <a:t> </a:t>
            </a:r>
            <a:r>
              <a:rPr lang="en-US" sz="3800" dirty="0" err="1">
                <a:solidFill>
                  <a:schemeClr val="bg1"/>
                </a:solidFill>
              </a:rPr>
              <a:t>ini</a:t>
            </a:r>
            <a:r>
              <a:rPr lang="en-US" sz="38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31E1C35E-4C56-4772-AF6B-B4319CE0FECD}"/>
              </a:ext>
            </a:extLst>
          </p:cNvPr>
          <p:cNvSpPr/>
          <p:nvPr/>
        </p:nvSpPr>
        <p:spPr>
          <a:xfrm rot="18900000">
            <a:off x="1392502" y="612712"/>
            <a:ext cx="425711" cy="948396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319E61-F198-4A8F-AE07-BAFF13E45514}"/>
              </a:ext>
            </a:extLst>
          </p:cNvPr>
          <p:cNvSpPr txBox="1"/>
          <p:nvPr/>
        </p:nvSpPr>
        <p:spPr>
          <a:xfrm>
            <a:off x="2225566" y="822928"/>
            <a:ext cx="7740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>
                <a:solidFill>
                  <a:schemeClr val="bg1"/>
                </a:solidFill>
              </a:rPr>
              <a:t>1. </a:t>
            </a:r>
            <a:r>
              <a:rPr lang="en-US" sz="3200" dirty="0" err="1">
                <a:solidFill>
                  <a:schemeClr val="bg1"/>
                </a:solidFill>
              </a:rPr>
              <a:t>Desiminasi</a:t>
            </a:r>
            <a:r>
              <a:rPr lang="en-US" sz="3200" dirty="0">
                <a:solidFill>
                  <a:schemeClr val="bg1"/>
                </a:solidFill>
              </a:rPr>
              <a:t> dan </a:t>
            </a:r>
            <a:r>
              <a:rPr lang="en-US" sz="3200" dirty="0" err="1">
                <a:solidFill>
                  <a:schemeClr val="bg1"/>
                </a:solidFill>
              </a:rPr>
              <a:t>Sitasi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Penelitian</a:t>
            </a:r>
            <a:endParaRPr lang="id-ID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56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8150581-9ED7-8D4B-BB3F-C22E560358E6}"/>
              </a:ext>
            </a:extLst>
          </p:cNvPr>
          <p:cNvSpPr txBox="1">
            <a:spLocks/>
          </p:cNvSpPr>
          <p:nvPr/>
        </p:nvSpPr>
        <p:spPr>
          <a:xfrm>
            <a:off x="838200" y="18539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800" dirty="0" err="1">
                <a:solidFill>
                  <a:schemeClr val="bg1"/>
                </a:solidFill>
              </a:rPr>
              <a:t>Dengan</a:t>
            </a:r>
            <a:r>
              <a:rPr lang="en-US" sz="3800" dirty="0">
                <a:solidFill>
                  <a:schemeClr val="bg1"/>
                </a:solidFill>
              </a:rPr>
              <a:t> </a:t>
            </a:r>
            <a:r>
              <a:rPr lang="en-US" sz="3800" dirty="0" err="1">
                <a:solidFill>
                  <a:schemeClr val="bg1"/>
                </a:solidFill>
              </a:rPr>
              <a:t>mengintegrasikan</a:t>
            </a:r>
            <a:r>
              <a:rPr lang="en-US" sz="3800" dirty="0">
                <a:solidFill>
                  <a:schemeClr val="bg1"/>
                </a:solidFill>
              </a:rPr>
              <a:t> </a:t>
            </a:r>
            <a:r>
              <a:rPr lang="en-US" sz="3800" dirty="0" err="1">
                <a:solidFill>
                  <a:schemeClr val="bg1"/>
                </a:solidFill>
              </a:rPr>
              <a:t>Repositori</a:t>
            </a:r>
            <a:r>
              <a:rPr lang="en-US" sz="3800" dirty="0">
                <a:solidFill>
                  <a:schemeClr val="bg1"/>
                </a:solidFill>
              </a:rPr>
              <a:t> yang </a:t>
            </a:r>
            <a:r>
              <a:rPr lang="en-US" sz="3800" dirty="0" err="1">
                <a:solidFill>
                  <a:schemeClr val="bg1"/>
                </a:solidFill>
              </a:rPr>
              <a:t>ada</a:t>
            </a:r>
            <a:r>
              <a:rPr lang="en-US" sz="3800" dirty="0">
                <a:solidFill>
                  <a:schemeClr val="bg1"/>
                </a:solidFill>
              </a:rPr>
              <a:t> di </a:t>
            </a:r>
            <a:r>
              <a:rPr lang="en-US" sz="3800" dirty="0" err="1">
                <a:solidFill>
                  <a:schemeClr val="bg1"/>
                </a:solidFill>
              </a:rPr>
              <a:t>perguruan</a:t>
            </a:r>
            <a:r>
              <a:rPr lang="en-US" sz="3800" dirty="0">
                <a:solidFill>
                  <a:schemeClr val="bg1"/>
                </a:solidFill>
              </a:rPr>
              <a:t> Tinggi </a:t>
            </a:r>
            <a:r>
              <a:rPr lang="en-US" sz="3800" dirty="0" err="1">
                <a:solidFill>
                  <a:schemeClr val="bg1"/>
                </a:solidFill>
              </a:rPr>
              <a:t>dan</a:t>
            </a:r>
            <a:r>
              <a:rPr lang="en-US" sz="3800" dirty="0">
                <a:solidFill>
                  <a:schemeClr val="bg1"/>
                </a:solidFill>
              </a:rPr>
              <a:t> Lembaga </a:t>
            </a:r>
            <a:r>
              <a:rPr lang="en-US" sz="3800" dirty="0" err="1">
                <a:solidFill>
                  <a:schemeClr val="bg1"/>
                </a:solidFill>
              </a:rPr>
              <a:t>Penelitian</a:t>
            </a:r>
            <a:r>
              <a:rPr lang="en-US" sz="3800" dirty="0">
                <a:solidFill>
                  <a:schemeClr val="bg1"/>
                </a:solidFill>
              </a:rPr>
              <a:t>,  </a:t>
            </a:r>
            <a:r>
              <a:rPr lang="en-US" sz="3800" dirty="0" err="1">
                <a:solidFill>
                  <a:schemeClr val="bg1"/>
                </a:solidFill>
              </a:rPr>
              <a:t>maka</a:t>
            </a:r>
            <a:r>
              <a:rPr lang="en-US" sz="3800" dirty="0">
                <a:solidFill>
                  <a:schemeClr val="bg1"/>
                </a:solidFill>
              </a:rPr>
              <a:t> </a:t>
            </a:r>
            <a:r>
              <a:rPr lang="en-US" sz="3800" dirty="0" err="1">
                <a:solidFill>
                  <a:schemeClr val="bg1"/>
                </a:solidFill>
              </a:rPr>
              <a:t>setiap</a:t>
            </a:r>
            <a:r>
              <a:rPr lang="en-US" sz="3800" dirty="0">
                <a:solidFill>
                  <a:schemeClr val="bg1"/>
                </a:solidFill>
              </a:rPr>
              <a:t> </a:t>
            </a:r>
            <a:r>
              <a:rPr lang="en-US" sz="3800" dirty="0" err="1">
                <a:solidFill>
                  <a:schemeClr val="bg1"/>
                </a:solidFill>
              </a:rPr>
              <a:t>penelitian</a:t>
            </a:r>
            <a:r>
              <a:rPr lang="en-US" sz="3800" dirty="0">
                <a:solidFill>
                  <a:schemeClr val="bg1"/>
                </a:solidFill>
              </a:rPr>
              <a:t> yang </a:t>
            </a:r>
            <a:r>
              <a:rPr lang="en-US" sz="3800" dirty="0" err="1">
                <a:solidFill>
                  <a:schemeClr val="bg1"/>
                </a:solidFill>
              </a:rPr>
              <a:t>sudah</a:t>
            </a:r>
            <a:r>
              <a:rPr lang="en-US" sz="3800" dirty="0">
                <a:solidFill>
                  <a:schemeClr val="bg1"/>
                </a:solidFill>
              </a:rPr>
              <a:t> </a:t>
            </a:r>
            <a:r>
              <a:rPr lang="en-US" sz="3800" dirty="0" err="1">
                <a:solidFill>
                  <a:schemeClr val="bg1"/>
                </a:solidFill>
              </a:rPr>
              <a:t>dilakukan</a:t>
            </a:r>
            <a:r>
              <a:rPr lang="en-US" sz="3800" dirty="0">
                <a:solidFill>
                  <a:schemeClr val="bg1"/>
                </a:solidFill>
              </a:rPr>
              <a:t> di </a:t>
            </a:r>
            <a:r>
              <a:rPr lang="en-US" sz="3800" dirty="0" err="1">
                <a:solidFill>
                  <a:schemeClr val="bg1"/>
                </a:solidFill>
              </a:rPr>
              <a:t>Perguruan</a:t>
            </a:r>
            <a:r>
              <a:rPr lang="en-US" sz="3800" dirty="0">
                <a:solidFill>
                  <a:schemeClr val="bg1"/>
                </a:solidFill>
              </a:rPr>
              <a:t> Tinggi </a:t>
            </a:r>
            <a:r>
              <a:rPr lang="en-US" sz="3800" dirty="0" err="1">
                <a:solidFill>
                  <a:schemeClr val="bg1"/>
                </a:solidFill>
              </a:rPr>
              <a:t>khususnya</a:t>
            </a:r>
            <a:r>
              <a:rPr lang="en-US" sz="3800" dirty="0">
                <a:solidFill>
                  <a:schemeClr val="bg1"/>
                </a:solidFill>
              </a:rPr>
              <a:t> </a:t>
            </a:r>
            <a:r>
              <a:rPr lang="en-US" sz="3800" dirty="0" err="1">
                <a:solidFill>
                  <a:schemeClr val="bg1"/>
                </a:solidFill>
              </a:rPr>
              <a:t>Tugas</a:t>
            </a:r>
            <a:r>
              <a:rPr lang="en-US" sz="3800" dirty="0">
                <a:solidFill>
                  <a:schemeClr val="bg1"/>
                </a:solidFill>
              </a:rPr>
              <a:t> </a:t>
            </a:r>
            <a:r>
              <a:rPr lang="en-US" sz="3800" dirty="0" err="1">
                <a:solidFill>
                  <a:schemeClr val="bg1"/>
                </a:solidFill>
              </a:rPr>
              <a:t>Akhir</a:t>
            </a:r>
            <a:r>
              <a:rPr lang="en-US" sz="3800" dirty="0">
                <a:solidFill>
                  <a:schemeClr val="bg1"/>
                </a:solidFill>
              </a:rPr>
              <a:t> </a:t>
            </a:r>
            <a:r>
              <a:rPr lang="en-US" sz="3800" dirty="0" err="1">
                <a:solidFill>
                  <a:schemeClr val="bg1"/>
                </a:solidFill>
              </a:rPr>
              <a:t>Mahasiswa</a:t>
            </a:r>
            <a:r>
              <a:rPr lang="en-US" sz="3800" dirty="0">
                <a:solidFill>
                  <a:schemeClr val="bg1"/>
                </a:solidFill>
              </a:rPr>
              <a:t> </a:t>
            </a:r>
            <a:r>
              <a:rPr lang="en-US" sz="3800" dirty="0" err="1">
                <a:solidFill>
                  <a:schemeClr val="bg1"/>
                </a:solidFill>
              </a:rPr>
              <a:t>dan</a:t>
            </a:r>
            <a:r>
              <a:rPr lang="en-US" sz="3800" dirty="0">
                <a:solidFill>
                  <a:schemeClr val="bg1"/>
                </a:solidFill>
              </a:rPr>
              <a:t> Lembaga </a:t>
            </a:r>
            <a:r>
              <a:rPr lang="en-US" sz="3800" dirty="0" err="1">
                <a:solidFill>
                  <a:schemeClr val="bg1"/>
                </a:solidFill>
              </a:rPr>
              <a:t>Penelitian</a:t>
            </a:r>
            <a:r>
              <a:rPr lang="en-US" sz="3800" dirty="0">
                <a:solidFill>
                  <a:schemeClr val="bg1"/>
                </a:solidFill>
              </a:rPr>
              <a:t> </a:t>
            </a:r>
            <a:r>
              <a:rPr lang="id-ID" sz="3800" dirty="0">
                <a:solidFill>
                  <a:schemeClr val="bg1"/>
                </a:solidFill>
              </a:rPr>
              <a:t>dapat </a:t>
            </a:r>
            <a:r>
              <a:rPr lang="en-US" sz="3800" dirty="0" err="1">
                <a:solidFill>
                  <a:schemeClr val="bg1"/>
                </a:solidFill>
              </a:rPr>
              <a:t>terhindar</a:t>
            </a:r>
            <a:r>
              <a:rPr lang="en-US" sz="3800" dirty="0">
                <a:solidFill>
                  <a:schemeClr val="bg1"/>
                </a:solidFill>
              </a:rPr>
              <a:t> </a:t>
            </a:r>
            <a:r>
              <a:rPr lang="en-US" sz="3800" dirty="0" err="1">
                <a:solidFill>
                  <a:schemeClr val="bg1"/>
                </a:solidFill>
              </a:rPr>
              <a:t>dari</a:t>
            </a:r>
            <a:r>
              <a:rPr lang="en-US" sz="3800" dirty="0">
                <a:solidFill>
                  <a:schemeClr val="bg1"/>
                </a:solidFill>
              </a:rPr>
              <a:t> </a:t>
            </a:r>
            <a:r>
              <a:rPr lang="en-US" sz="3800" dirty="0" err="1">
                <a:solidFill>
                  <a:schemeClr val="bg1"/>
                </a:solidFill>
              </a:rPr>
              <a:t>duplikasi</a:t>
            </a:r>
            <a:r>
              <a:rPr lang="en-US" sz="3800" dirty="0">
                <a:solidFill>
                  <a:schemeClr val="bg1"/>
                </a:solidFill>
              </a:rPr>
              <a:t> </a:t>
            </a:r>
            <a:r>
              <a:rPr lang="en-US" sz="3800" dirty="0" err="1">
                <a:solidFill>
                  <a:schemeClr val="bg1"/>
                </a:solidFill>
              </a:rPr>
              <a:t>dan</a:t>
            </a:r>
            <a:r>
              <a:rPr lang="en-US" sz="3800" dirty="0">
                <a:solidFill>
                  <a:schemeClr val="bg1"/>
                </a:solidFill>
              </a:rPr>
              <a:t> plagiarism </a:t>
            </a:r>
            <a:r>
              <a:rPr lang="en-US" sz="3800" dirty="0" err="1">
                <a:solidFill>
                  <a:schemeClr val="bg1"/>
                </a:solidFill>
              </a:rPr>
              <a:t>hasil</a:t>
            </a:r>
            <a:r>
              <a:rPr lang="en-US" sz="3800" dirty="0">
                <a:solidFill>
                  <a:schemeClr val="bg1"/>
                </a:solidFill>
              </a:rPr>
              <a:t> </a:t>
            </a:r>
            <a:r>
              <a:rPr lang="en-US" sz="3800" dirty="0" err="1">
                <a:solidFill>
                  <a:schemeClr val="bg1"/>
                </a:solidFill>
              </a:rPr>
              <a:t>penelitian</a:t>
            </a:r>
            <a:r>
              <a:rPr lang="en-US" sz="3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ABE1BF0-11A5-450C-9329-225E061059BB}"/>
              </a:ext>
            </a:extLst>
          </p:cNvPr>
          <p:cNvSpPr/>
          <p:nvPr/>
        </p:nvSpPr>
        <p:spPr>
          <a:xfrm rot="18900000">
            <a:off x="1392502" y="612712"/>
            <a:ext cx="425711" cy="948396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25566" y="822928"/>
            <a:ext cx="7740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2</a:t>
            </a:r>
            <a:r>
              <a:rPr lang="id-ID" sz="3200" dirty="0">
                <a:solidFill>
                  <a:schemeClr val="bg1"/>
                </a:solidFill>
              </a:rPr>
              <a:t>. Terhindar dari duplikasi dan plagiarism</a:t>
            </a:r>
          </a:p>
        </p:txBody>
      </p:sp>
    </p:spTree>
    <p:extLst>
      <p:ext uri="{BB962C8B-B14F-4D97-AF65-F5344CB8AC3E}">
        <p14:creationId xmlns:p14="http://schemas.microsoft.com/office/powerpoint/2010/main" val="27182583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8150581-9ED7-8D4B-BB3F-C22E560358E6}"/>
              </a:ext>
            </a:extLst>
          </p:cNvPr>
          <p:cNvSpPr txBox="1">
            <a:spLocks/>
          </p:cNvSpPr>
          <p:nvPr/>
        </p:nvSpPr>
        <p:spPr>
          <a:xfrm>
            <a:off x="838200" y="201163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d-ID" sz="4000" dirty="0">
                <a:solidFill>
                  <a:schemeClr val="bg1"/>
                </a:solidFill>
              </a:rPr>
              <a:t>RAMA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akan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terhubung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dengan</a:t>
            </a:r>
            <a:r>
              <a:rPr lang="en-US" sz="4000" dirty="0">
                <a:solidFill>
                  <a:schemeClr val="bg1"/>
                </a:solidFill>
              </a:rPr>
              <a:t> ANJANI (</a:t>
            </a:r>
            <a:r>
              <a:rPr lang="en-US" sz="4000" dirty="0" err="1">
                <a:solidFill>
                  <a:schemeClr val="bg1"/>
                </a:solidFill>
              </a:rPr>
              <a:t>Anjungan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Integritas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Akademik</a:t>
            </a:r>
            <a:r>
              <a:rPr lang="en-US" sz="4000" dirty="0">
                <a:solidFill>
                  <a:schemeClr val="bg1"/>
                </a:solidFill>
              </a:rPr>
              <a:t>) </a:t>
            </a:r>
            <a:r>
              <a:rPr lang="en-US" sz="4000" dirty="0" err="1">
                <a:solidFill>
                  <a:schemeClr val="bg1"/>
                </a:solidFill>
              </a:rPr>
              <a:t>sebagai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alat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pendeteksi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plagiasi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nasional</a:t>
            </a:r>
            <a:r>
              <a:rPr lang="id-ID" sz="4000" dirty="0">
                <a:solidFill>
                  <a:schemeClr val="bg1"/>
                </a:solidFill>
              </a:rPr>
              <a:t>,</a:t>
            </a:r>
            <a:r>
              <a:rPr lang="en-US" sz="4000" dirty="0">
                <a:solidFill>
                  <a:schemeClr val="bg1"/>
                </a:solidFill>
              </a:rPr>
              <a:t> yang </a:t>
            </a:r>
            <a:r>
              <a:rPr lang="en-US" sz="4000" dirty="0" err="1">
                <a:solidFill>
                  <a:schemeClr val="bg1"/>
                </a:solidFill>
              </a:rPr>
              <a:t>mengintegrasikan</a:t>
            </a:r>
            <a:r>
              <a:rPr lang="en-US" sz="4000" dirty="0">
                <a:solidFill>
                  <a:schemeClr val="bg1"/>
                </a:solidFill>
              </a:rPr>
              <a:t> data </a:t>
            </a:r>
            <a:r>
              <a:rPr lang="en-US" sz="4000" dirty="0" err="1">
                <a:solidFill>
                  <a:schemeClr val="bg1"/>
                </a:solidFill>
              </a:rPr>
              <a:t>dengan</a:t>
            </a:r>
            <a:r>
              <a:rPr lang="en-US" sz="4000" dirty="0">
                <a:solidFill>
                  <a:schemeClr val="bg1"/>
                </a:solidFill>
              </a:rPr>
              <a:t> GARUDA </a:t>
            </a:r>
            <a:r>
              <a:rPr lang="en-US" sz="4000" dirty="0" err="1">
                <a:solidFill>
                  <a:schemeClr val="bg1"/>
                </a:solidFill>
              </a:rPr>
              <a:t>dan</a:t>
            </a:r>
            <a:r>
              <a:rPr lang="en-US" sz="4000" dirty="0">
                <a:solidFill>
                  <a:schemeClr val="bg1"/>
                </a:solidFill>
              </a:rPr>
              <a:t> SINTA.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ABE1BF0-11A5-450C-9329-225E061059BB}"/>
              </a:ext>
            </a:extLst>
          </p:cNvPr>
          <p:cNvSpPr/>
          <p:nvPr/>
        </p:nvSpPr>
        <p:spPr>
          <a:xfrm rot="18900000">
            <a:off x="1389500" y="613955"/>
            <a:ext cx="471257" cy="1049863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25566" y="822928"/>
            <a:ext cx="7740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3</a:t>
            </a:r>
            <a:r>
              <a:rPr lang="id-ID" sz="3200" dirty="0">
                <a:solidFill>
                  <a:schemeClr val="bg1"/>
                </a:solidFill>
              </a:rPr>
              <a:t>. Terintegrasi dengan ANJANI</a:t>
            </a:r>
          </a:p>
        </p:txBody>
      </p:sp>
    </p:spTree>
    <p:extLst>
      <p:ext uri="{BB962C8B-B14F-4D97-AF65-F5344CB8AC3E}">
        <p14:creationId xmlns:p14="http://schemas.microsoft.com/office/powerpoint/2010/main" val="19145841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476B1-B555-FD40-A6E4-626B1215D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936" y="263611"/>
            <a:ext cx="10515600" cy="1325563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Arsitektur</a:t>
            </a:r>
            <a:r>
              <a:rPr lang="en-US" b="1" dirty="0">
                <a:solidFill>
                  <a:schemeClr val="bg1"/>
                </a:solidFill>
              </a:rPr>
              <a:t> RAMA</a:t>
            </a:r>
            <a:r>
              <a:rPr lang="id-ID" b="1" dirty="0">
                <a:solidFill>
                  <a:schemeClr val="bg1"/>
                </a:solidFill>
              </a:rPr>
              <a:t> Repository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57425" y="3626500"/>
            <a:ext cx="71345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2400" dirty="0">
                <a:solidFill>
                  <a:schemeClr val="bg1"/>
                </a:solidFill>
              </a:rPr>
              <a:t>RAMA akan mengambil API data mahasiswa dari PDDIKTI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id-ID" sz="2400" dirty="0">
                <a:solidFill>
                  <a:schemeClr val="bg1"/>
                </a:solidFill>
              </a:rPr>
              <a:t>dan juga meng-</a:t>
            </a:r>
            <a:r>
              <a:rPr lang="id-ID" sz="2400" i="1" dirty="0">
                <a:solidFill>
                  <a:schemeClr val="bg1"/>
                </a:solidFill>
              </a:rPr>
              <a:t>crawling</a:t>
            </a:r>
            <a:r>
              <a:rPr lang="id-ID" sz="2400" dirty="0">
                <a:solidFill>
                  <a:schemeClr val="bg1"/>
                </a:solidFill>
              </a:rPr>
              <a:t> dokumen tugas akhir maupun penelitian dosen/mahasiswa dari repository institusi-institusi. Selanjutnya, API data dokumen tugas akhir tersebut akan diintegrasikan ke SINTA.</a:t>
            </a:r>
          </a:p>
        </p:txBody>
      </p:sp>
      <p:sp>
        <p:nvSpPr>
          <p:cNvPr id="13" name="Block Arc 14">
            <a:extLst>
              <a:ext uri="{FF2B5EF4-FFF2-40B4-BE49-F238E27FC236}">
                <a16:creationId xmlns:a16="http://schemas.microsoft.com/office/drawing/2014/main" id="{1CF9C96B-9CC6-468B-BF19-FBA7BC2ABB62}"/>
              </a:ext>
            </a:extLst>
          </p:cNvPr>
          <p:cNvSpPr/>
          <p:nvPr/>
        </p:nvSpPr>
        <p:spPr>
          <a:xfrm rot="16200000">
            <a:off x="707957" y="600589"/>
            <a:ext cx="651179" cy="651608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555654" y="1878115"/>
            <a:ext cx="1020897" cy="1107380"/>
            <a:chOff x="1066102" y="2002221"/>
            <a:chExt cx="1020897" cy="1107380"/>
          </a:xfrm>
        </p:grpSpPr>
        <p:sp>
          <p:nvSpPr>
            <p:cNvPr id="4" name="Can 3"/>
            <p:cNvSpPr/>
            <p:nvPr/>
          </p:nvSpPr>
          <p:spPr>
            <a:xfrm>
              <a:off x="1166648" y="2002221"/>
              <a:ext cx="819807" cy="1107380"/>
            </a:xfrm>
            <a:prstGeom prst="can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 dirty="0">
                <a:solidFill>
                  <a:srgbClr val="002060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9337" y="2764922"/>
              <a:ext cx="654428" cy="22815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066102" y="2124547"/>
              <a:ext cx="10208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rgbClr val="0070C0"/>
                  </a:solidFill>
                </a:rPr>
                <a:t>Repo</a:t>
              </a:r>
            </a:p>
            <a:p>
              <a:pPr algn="ctr"/>
              <a:r>
                <a:rPr lang="id-ID" b="1" dirty="0">
                  <a:solidFill>
                    <a:srgbClr val="0070C0"/>
                  </a:solidFill>
                </a:rPr>
                <a:t>PT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469262" y="2120813"/>
            <a:ext cx="1592317" cy="754374"/>
            <a:chOff x="4372302" y="2238703"/>
            <a:chExt cx="1592317" cy="754374"/>
          </a:xfrm>
        </p:grpSpPr>
        <p:sp>
          <p:nvSpPr>
            <p:cNvPr id="12" name="Rounded Rectangle 11"/>
            <p:cNvSpPr/>
            <p:nvPr/>
          </p:nvSpPr>
          <p:spPr>
            <a:xfrm>
              <a:off x="4372302" y="2238703"/>
              <a:ext cx="1592317" cy="75437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6742" y="2459548"/>
              <a:ext cx="1219431" cy="395123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7116558" y="2124625"/>
            <a:ext cx="1592317" cy="754374"/>
            <a:chOff x="6410220" y="2279922"/>
            <a:chExt cx="1592317" cy="754374"/>
          </a:xfrm>
        </p:grpSpPr>
        <p:sp>
          <p:nvSpPr>
            <p:cNvPr id="17" name="Rounded Rectangle 16"/>
            <p:cNvSpPr/>
            <p:nvPr/>
          </p:nvSpPr>
          <p:spPr>
            <a:xfrm>
              <a:off x="6410220" y="2279922"/>
              <a:ext cx="1592317" cy="75437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026" name="Picture 2" descr="E:\sinta-600x180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89" r="8804"/>
            <a:stretch/>
          </p:blipFill>
          <p:spPr bwMode="auto">
            <a:xfrm>
              <a:off x="6498244" y="2398688"/>
              <a:ext cx="1416267" cy="5168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Can 17"/>
          <p:cNvSpPr/>
          <p:nvPr/>
        </p:nvSpPr>
        <p:spPr>
          <a:xfrm>
            <a:off x="853811" y="3693556"/>
            <a:ext cx="955049" cy="1107380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>
                <a:solidFill>
                  <a:srgbClr val="002060"/>
                </a:solidFill>
              </a:rPr>
              <a:t>PPDDIKTI</a:t>
            </a:r>
          </a:p>
        </p:txBody>
      </p:sp>
      <p:cxnSp>
        <p:nvCxnSpPr>
          <p:cNvPr id="20" name="Straight Arrow Connector 19"/>
          <p:cNvCxnSpPr>
            <a:endCxn id="12" idx="1"/>
          </p:cNvCxnSpPr>
          <p:nvPr/>
        </p:nvCxnSpPr>
        <p:spPr>
          <a:xfrm>
            <a:off x="1476007" y="2498000"/>
            <a:ext cx="1993255" cy="0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872494" y="2154329"/>
            <a:ext cx="1020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b="1" dirty="0">
                <a:solidFill>
                  <a:schemeClr val="bg1"/>
                </a:solidFill>
              </a:rPr>
              <a:t>OAI</a:t>
            </a:r>
          </a:p>
        </p:txBody>
      </p:sp>
      <p:cxnSp>
        <p:nvCxnSpPr>
          <p:cNvPr id="25" name="Straight Arrow Connector 24"/>
          <p:cNvCxnSpPr>
            <a:stCxn id="18" idx="4"/>
          </p:cNvCxnSpPr>
          <p:nvPr/>
        </p:nvCxnSpPr>
        <p:spPr>
          <a:xfrm flipV="1">
            <a:off x="1808860" y="3005754"/>
            <a:ext cx="2169062" cy="1241492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19527745">
            <a:off x="2082643" y="3602339"/>
            <a:ext cx="2165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b="1" dirty="0">
                <a:solidFill>
                  <a:schemeClr val="bg1"/>
                </a:solidFill>
              </a:rPr>
              <a:t>API data Mahasiswa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196011" y="2586539"/>
            <a:ext cx="1786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>
                <a:solidFill>
                  <a:schemeClr val="bg1"/>
                </a:solidFill>
              </a:rPr>
              <a:t>API data dokumen TA Mahasiswa</a:t>
            </a:r>
          </a:p>
        </p:txBody>
      </p:sp>
      <p:cxnSp>
        <p:nvCxnSpPr>
          <p:cNvPr id="32" name="Straight Arrow Connector 31"/>
          <p:cNvCxnSpPr>
            <a:stCxn id="12" idx="3"/>
            <a:endCxn id="17" idx="1"/>
          </p:cNvCxnSpPr>
          <p:nvPr/>
        </p:nvCxnSpPr>
        <p:spPr>
          <a:xfrm>
            <a:off x="5061579" y="2498000"/>
            <a:ext cx="2054979" cy="3812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709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3" grpId="0" animBg="1"/>
      <p:bldP spid="18" grpId="0" animBg="1"/>
      <p:bldP spid="24" grpId="0"/>
      <p:bldP spid="30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3A7046-B5E0-43D0-8477-601EB60AF8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126" y="0"/>
            <a:ext cx="3593634" cy="638868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6ACBF0-31E8-498F-9A69-8AC9E7A23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7365" y="0"/>
            <a:ext cx="3488820" cy="63886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1A0432-94AA-464A-B5AC-1ACA1C7A1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5790" y="0"/>
            <a:ext cx="3498803" cy="638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129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9525" y="1211967"/>
            <a:ext cx="10410825" cy="4966138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DD9711-9F08-6D41-8E49-A3213D936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669" y="0"/>
            <a:ext cx="7551683" cy="1371600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Skema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Sistem</a:t>
            </a:r>
            <a:r>
              <a:rPr lang="en-US" b="1" dirty="0">
                <a:solidFill>
                  <a:schemeClr val="bg1"/>
                </a:solidFill>
              </a:rPr>
              <a:t> RAMA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8A980A09-4118-0A46-BE9B-846B133FDD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6697" y="1277878"/>
            <a:ext cx="7551683" cy="4834316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2F42EA2-D0E3-4C4F-8D52-EBAA7DB5D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738" y="3673094"/>
            <a:ext cx="1546934" cy="1117764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38F64A2F-8B6B-4131-ACAC-C1F5E18AEA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13" y="4759816"/>
            <a:ext cx="2336143" cy="9136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682CA8-1F29-4D14-9E49-A53A25F5AE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999" y="5673456"/>
            <a:ext cx="1597572" cy="38341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1E68EE9-0D57-4985-BF7B-2C906AEA4937}"/>
              </a:ext>
            </a:extLst>
          </p:cNvPr>
          <p:cNvSpPr/>
          <p:nvPr/>
        </p:nvSpPr>
        <p:spPr>
          <a:xfrm>
            <a:off x="5343525" y="4231976"/>
            <a:ext cx="1047750" cy="527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Image result for anjani ristekdikti">
            <a:extLst>
              <a:ext uri="{FF2B5EF4-FFF2-40B4-BE49-F238E27FC236}">
                <a16:creationId xmlns:a16="http://schemas.microsoft.com/office/drawing/2014/main" id="{0253C757-5955-453C-AA47-C6DE8CD07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87" y="4305545"/>
            <a:ext cx="1352796" cy="38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7345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781E8-650A-7D4F-B1C5-19B9AC317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4421" y="190444"/>
            <a:ext cx="8022846" cy="1325563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Halaman</a:t>
            </a:r>
            <a:r>
              <a:rPr lang="en-US" dirty="0">
                <a:solidFill>
                  <a:schemeClr val="bg1"/>
                </a:solidFill>
              </a:rPr>
              <a:t> Utama RAMA</a:t>
            </a:r>
          </a:p>
        </p:txBody>
      </p:sp>
      <p:sp>
        <p:nvSpPr>
          <p:cNvPr id="5" name="Rectangle 4"/>
          <p:cNvSpPr/>
          <p:nvPr/>
        </p:nvSpPr>
        <p:spPr>
          <a:xfrm>
            <a:off x="4791713" y="1826287"/>
            <a:ext cx="7386146" cy="4220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4" name="Group 3"/>
          <p:cNvGrpSpPr/>
          <p:nvPr/>
        </p:nvGrpSpPr>
        <p:grpSpPr>
          <a:xfrm>
            <a:off x="4927825" y="2111394"/>
            <a:ext cx="7113921" cy="3558128"/>
            <a:chOff x="181842" y="1069128"/>
            <a:chExt cx="7386146" cy="3558128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842" y="1069128"/>
              <a:ext cx="7386146" cy="3558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Google Shape;64;p14">
              <a:extLst>
                <a:ext uri="{FF2B5EF4-FFF2-40B4-BE49-F238E27FC236}">
                  <a16:creationId xmlns:a16="http://schemas.microsoft.com/office/drawing/2014/main" id="{E19B53AF-4FF2-C646-B982-B6A50C2EEAE4}"/>
                </a:ext>
              </a:extLst>
            </p:cNvPr>
            <p:cNvSpPr/>
            <p:nvPr/>
          </p:nvSpPr>
          <p:spPr>
            <a:xfrm>
              <a:off x="181842" y="1208880"/>
              <a:ext cx="385718" cy="367672"/>
            </a:xfrm>
            <a:prstGeom prst="ellipse">
              <a:avLst/>
            </a:prstGeom>
            <a:solidFill>
              <a:srgbClr val="674EA7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hangingPunct="0"/>
              <a:r>
                <a:rPr lang="en" kern="0" dirty="0">
                  <a:solidFill>
                    <a:srgbClr val="FFFFFF"/>
                  </a:solidFill>
                  <a:cs typeface="Calibri"/>
                  <a:sym typeface="Calibri"/>
                </a:rPr>
                <a:t>1</a:t>
              </a:r>
              <a:endParaRPr kern="0" dirty="0">
                <a:solidFill>
                  <a:srgbClr val="FFFFFF"/>
                </a:solidFill>
                <a:cs typeface="Calibri"/>
                <a:sym typeface="Calibri"/>
              </a:endParaRPr>
            </a:p>
          </p:txBody>
        </p:sp>
        <p:sp>
          <p:nvSpPr>
            <p:cNvPr id="22" name="Google Shape;64;p14">
              <a:extLst>
                <a:ext uri="{FF2B5EF4-FFF2-40B4-BE49-F238E27FC236}">
                  <a16:creationId xmlns:a16="http://schemas.microsoft.com/office/drawing/2014/main" id="{B65CB7B6-47FF-404D-8BF5-7E2F761E3ED5}"/>
                </a:ext>
              </a:extLst>
            </p:cNvPr>
            <p:cNvSpPr/>
            <p:nvPr/>
          </p:nvSpPr>
          <p:spPr>
            <a:xfrm>
              <a:off x="1483036" y="1256177"/>
              <a:ext cx="385718" cy="367672"/>
            </a:xfrm>
            <a:prstGeom prst="ellipse">
              <a:avLst/>
            </a:prstGeom>
            <a:solidFill>
              <a:srgbClr val="674EA7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hangingPunct="0"/>
              <a:r>
                <a:rPr lang="en" kern="0" dirty="0">
                  <a:solidFill>
                    <a:srgbClr val="FFFFFF"/>
                  </a:solidFill>
                  <a:cs typeface="Calibri"/>
                  <a:sym typeface="Calibri"/>
                </a:rPr>
                <a:t>2</a:t>
              </a:r>
              <a:endParaRPr kern="0" dirty="0">
                <a:solidFill>
                  <a:srgbClr val="FFFFFF"/>
                </a:solidFill>
                <a:cs typeface="Calibri"/>
                <a:sym typeface="Calibri"/>
              </a:endParaRPr>
            </a:p>
          </p:txBody>
        </p:sp>
        <p:sp>
          <p:nvSpPr>
            <p:cNvPr id="23" name="Google Shape;64;p14">
              <a:extLst>
                <a:ext uri="{FF2B5EF4-FFF2-40B4-BE49-F238E27FC236}">
                  <a16:creationId xmlns:a16="http://schemas.microsoft.com/office/drawing/2014/main" id="{530B5629-9D20-D444-ADED-634B51BDA4B2}"/>
                </a:ext>
              </a:extLst>
            </p:cNvPr>
            <p:cNvSpPr/>
            <p:nvPr/>
          </p:nvSpPr>
          <p:spPr>
            <a:xfrm>
              <a:off x="2601745" y="1256177"/>
              <a:ext cx="385718" cy="367672"/>
            </a:xfrm>
            <a:prstGeom prst="ellipse">
              <a:avLst/>
            </a:prstGeom>
            <a:solidFill>
              <a:srgbClr val="674EA7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hangingPunct="0"/>
              <a:r>
                <a:rPr lang="en" kern="0" dirty="0">
                  <a:solidFill>
                    <a:srgbClr val="FFFFFF"/>
                  </a:solidFill>
                  <a:cs typeface="Calibri"/>
                  <a:sym typeface="Calibri"/>
                </a:rPr>
                <a:t>3</a:t>
              </a:r>
              <a:endParaRPr kern="0" dirty="0">
                <a:solidFill>
                  <a:srgbClr val="FFFFFF"/>
                </a:solidFill>
                <a:cs typeface="Calibri"/>
                <a:sym typeface="Calibri"/>
              </a:endParaRPr>
            </a:p>
          </p:txBody>
        </p:sp>
        <p:sp>
          <p:nvSpPr>
            <p:cNvPr id="24" name="Google Shape;64;p14">
              <a:extLst>
                <a:ext uri="{FF2B5EF4-FFF2-40B4-BE49-F238E27FC236}">
                  <a16:creationId xmlns:a16="http://schemas.microsoft.com/office/drawing/2014/main" id="{36D88F99-A59A-B54C-86A0-25708B65D6D9}"/>
                </a:ext>
              </a:extLst>
            </p:cNvPr>
            <p:cNvSpPr/>
            <p:nvPr/>
          </p:nvSpPr>
          <p:spPr>
            <a:xfrm>
              <a:off x="3682056" y="1256177"/>
              <a:ext cx="385718" cy="367672"/>
            </a:xfrm>
            <a:prstGeom prst="ellipse">
              <a:avLst/>
            </a:prstGeom>
            <a:solidFill>
              <a:srgbClr val="674EA7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hangingPunct="0"/>
              <a:r>
                <a:rPr lang="en" kern="0" dirty="0">
                  <a:solidFill>
                    <a:srgbClr val="FFFFFF"/>
                  </a:solidFill>
                  <a:cs typeface="Calibri"/>
                  <a:sym typeface="Calibri"/>
                </a:rPr>
                <a:t>4</a:t>
              </a:r>
              <a:endParaRPr kern="0" dirty="0">
                <a:solidFill>
                  <a:srgbClr val="FFFFFF"/>
                </a:solidFill>
                <a:cs typeface="Calibri"/>
                <a:sym typeface="Calibri"/>
              </a:endParaRPr>
            </a:p>
          </p:txBody>
        </p:sp>
        <p:sp>
          <p:nvSpPr>
            <p:cNvPr id="25" name="Google Shape;64;p14">
              <a:extLst>
                <a:ext uri="{FF2B5EF4-FFF2-40B4-BE49-F238E27FC236}">
                  <a16:creationId xmlns:a16="http://schemas.microsoft.com/office/drawing/2014/main" id="{636F23BB-B5EF-8E4D-9B37-3805110FEE09}"/>
                </a:ext>
              </a:extLst>
            </p:cNvPr>
            <p:cNvSpPr/>
            <p:nvPr/>
          </p:nvSpPr>
          <p:spPr>
            <a:xfrm>
              <a:off x="5022019" y="1256177"/>
              <a:ext cx="385718" cy="367672"/>
            </a:xfrm>
            <a:prstGeom prst="ellipse">
              <a:avLst/>
            </a:prstGeom>
            <a:solidFill>
              <a:srgbClr val="674EA7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hangingPunct="0"/>
              <a:r>
                <a:rPr lang="en" kern="0" dirty="0">
                  <a:solidFill>
                    <a:srgbClr val="FFFFFF"/>
                  </a:solidFill>
                  <a:cs typeface="Calibri"/>
                  <a:sym typeface="Calibri"/>
                </a:rPr>
                <a:t>5</a:t>
              </a:r>
              <a:endParaRPr kern="0" dirty="0">
                <a:solidFill>
                  <a:srgbClr val="FFFFFF"/>
                </a:solidFill>
                <a:cs typeface="Calibri"/>
                <a:sym typeface="Calibri"/>
              </a:endParaRPr>
            </a:p>
          </p:txBody>
        </p:sp>
        <p:sp>
          <p:nvSpPr>
            <p:cNvPr id="26" name="Google Shape;64;p14">
              <a:extLst>
                <a:ext uri="{FF2B5EF4-FFF2-40B4-BE49-F238E27FC236}">
                  <a16:creationId xmlns:a16="http://schemas.microsoft.com/office/drawing/2014/main" id="{515993FC-56F1-F74F-928F-555486466948}"/>
                </a:ext>
              </a:extLst>
            </p:cNvPr>
            <p:cNvSpPr/>
            <p:nvPr/>
          </p:nvSpPr>
          <p:spPr>
            <a:xfrm>
              <a:off x="6198183" y="1224646"/>
              <a:ext cx="385718" cy="367672"/>
            </a:xfrm>
            <a:prstGeom prst="ellipse">
              <a:avLst/>
            </a:prstGeom>
            <a:solidFill>
              <a:srgbClr val="674EA7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hangingPunct="0"/>
              <a:r>
                <a:rPr lang="en" kern="0" dirty="0">
                  <a:solidFill>
                    <a:srgbClr val="FFFFFF"/>
                  </a:solidFill>
                  <a:cs typeface="Calibri"/>
                  <a:sym typeface="Calibri"/>
                </a:rPr>
                <a:t>6</a:t>
              </a:r>
              <a:endParaRPr kern="0" dirty="0">
                <a:solidFill>
                  <a:srgbClr val="FFFFFF"/>
                </a:solidFill>
                <a:cs typeface="Calibri"/>
                <a:sym typeface="Calibri"/>
              </a:endParaRPr>
            </a:p>
          </p:txBody>
        </p:sp>
        <p:sp>
          <p:nvSpPr>
            <p:cNvPr id="27" name="Google Shape;64;p14">
              <a:extLst>
                <a:ext uri="{FF2B5EF4-FFF2-40B4-BE49-F238E27FC236}">
                  <a16:creationId xmlns:a16="http://schemas.microsoft.com/office/drawing/2014/main" id="{F0494D51-AAB9-F04D-8DF3-A0064AB5F19D}"/>
                </a:ext>
              </a:extLst>
            </p:cNvPr>
            <p:cNvSpPr/>
            <p:nvPr/>
          </p:nvSpPr>
          <p:spPr>
            <a:xfrm>
              <a:off x="1907629" y="2668017"/>
              <a:ext cx="385718" cy="367672"/>
            </a:xfrm>
            <a:prstGeom prst="ellipse">
              <a:avLst/>
            </a:prstGeom>
            <a:solidFill>
              <a:srgbClr val="674EA7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hangingPunct="0"/>
              <a:r>
                <a:rPr lang="en" kern="0" dirty="0">
                  <a:solidFill>
                    <a:srgbClr val="FFFFFF"/>
                  </a:solidFill>
                  <a:cs typeface="Calibri"/>
                  <a:sym typeface="Calibri"/>
                </a:rPr>
                <a:t>7</a:t>
              </a:r>
              <a:endParaRPr kern="0" dirty="0">
                <a:solidFill>
                  <a:srgbClr val="FFFFFF"/>
                </a:solidFill>
                <a:cs typeface="Calibri"/>
                <a:sym typeface="Calibri"/>
              </a:endParaRPr>
            </a:p>
          </p:txBody>
        </p:sp>
        <p:sp>
          <p:nvSpPr>
            <p:cNvPr id="28" name="Google Shape;64;p14">
              <a:extLst>
                <a:ext uri="{FF2B5EF4-FFF2-40B4-BE49-F238E27FC236}">
                  <a16:creationId xmlns:a16="http://schemas.microsoft.com/office/drawing/2014/main" id="{E701C910-56C0-1E43-8F58-594886FE0EAE}"/>
                </a:ext>
              </a:extLst>
            </p:cNvPr>
            <p:cNvSpPr/>
            <p:nvPr/>
          </p:nvSpPr>
          <p:spPr>
            <a:xfrm>
              <a:off x="4706545" y="2239744"/>
              <a:ext cx="385718" cy="367672"/>
            </a:xfrm>
            <a:prstGeom prst="ellipse">
              <a:avLst/>
            </a:prstGeom>
            <a:solidFill>
              <a:srgbClr val="674EA7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hangingPunct="0"/>
              <a:r>
                <a:rPr lang="en" kern="0" dirty="0">
                  <a:solidFill>
                    <a:srgbClr val="FFFFFF"/>
                  </a:solidFill>
                  <a:cs typeface="Calibri"/>
                  <a:sym typeface="Calibri"/>
                </a:rPr>
                <a:t>8</a:t>
              </a:r>
              <a:endParaRPr kern="0" dirty="0">
                <a:solidFill>
                  <a:srgbClr val="FFFFFF"/>
                </a:solidFill>
                <a:cs typeface="Calibri"/>
                <a:sym typeface="Calibri"/>
              </a:endParaRPr>
            </a:p>
          </p:txBody>
        </p:sp>
        <p:sp>
          <p:nvSpPr>
            <p:cNvPr id="29" name="Google Shape;64;p14">
              <a:extLst>
                <a:ext uri="{FF2B5EF4-FFF2-40B4-BE49-F238E27FC236}">
                  <a16:creationId xmlns:a16="http://schemas.microsoft.com/office/drawing/2014/main" id="{4BBCD98F-D68F-DD40-A444-2B7164B3E9D5}"/>
                </a:ext>
              </a:extLst>
            </p:cNvPr>
            <p:cNvSpPr/>
            <p:nvPr/>
          </p:nvSpPr>
          <p:spPr>
            <a:xfrm>
              <a:off x="7102904" y="2713426"/>
              <a:ext cx="385718" cy="367672"/>
            </a:xfrm>
            <a:prstGeom prst="ellipse">
              <a:avLst/>
            </a:prstGeom>
            <a:solidFill>
              <a:srgbClr val="674EA7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hangingPunct="0"/>
              <a:r>
                <a:rPr lang="en" kern="0" dirty="0">
                  <a:solidFill>
                    <a:srgbClr val="FFFFFF"/>
                  </a:solidFill>
                  <a:cs typeface="Calibri"/>
                  <a:sym typeface="Calibri"/>
                </a:rPr>
                <a:t>9</a:t>
              </a:r>
              <a:endParaRPr kern="0" dirty="0">
                <a:solidFill>
                  <a:srgbClr val="FFFFFF"/>
                </a:solidFill>
                <a:cs typeface="Calibri"/>
                <a:sym typeface="Calibri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1D5CFC9E-33A2-A848-93C3-10B34D76FBCD}"/>
              </a:ext>
            </a:extLst>
          </p:cNvPr>
          <p:cNvSpPr/>
          <p:nvPr/>
        </p:nvSpPr>
        <p:spPr>
          <a:xfrm>
            <a:off x="239110" y="1860582"/>
            <a:ext cx="4386248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ID" sz="1900" dirty="0" err="1">
                <a:solidFill>
                  <a:schemeClr val="bg1"/>
                </a:solidFill>
              </a:rPr>
              <a:t>Halaman</a:t>
            </a:r>
            <a:r>
              <a:rPr lang="en-ID" sz="1900" dirty="0">
                <a:solidFill>
                  <a:schemeClr val="bg1"/>
                </a:solidFill>
              </a:rPr>
              <a:t> </a:t>
            </a:r>
            <a:r>
              <a:rPr lang="en-ID" sz="1900" dirty="0" err="1">
                <a:solidFill>
                  <a:schemeClr val="bg1"/>
                </a:solidFill>
              </a:rPr>
              <a:t>utama</a:t>
            </a:r>
            <a:r>
              <a:rPr lang="en-ID" sz="1900" dirty="0">
                <a:solidFill>
                  <a:schemeClr val="bg1"/>
                </a:solidFill>
              </a:rPr>
              <a:t> RAMA </a:t>
            </a:r>
            <a:r>
              <a:rPr lang="en-ID" sz="1900" dirty="0" err="1">
                <a:solidFill>
                  <a:schemeClr val="bg1"/>
                </a:solidFill>
              </a:rPr>
              <a:t>menampilkan</a:t>
            </a:r>
            <a:r>
              <a:rPr lang="en-ID" sz="1900" dirty="0">
                <a:solidFill>
                  <a:schemeClr val="bg1"/>
                </a:solidFill>
              </a:rPr>
              <a:t> </a:t>
            </a:r>
            <a:r>
              <a:rPr lang="id-ID" sz="1900" dirty="0">
                <a:solidFill>
                  <a:schemeClr val="bg1"/>
                </a:solidFill>
              </a:rPr>
              <a:t>:</a:t>
            </a:r>
          </a:p>
          <a:p>
            <a:pPr lvl="0"/>
            <a:endParaRPr lang="en-ID" sz="1900" dirty="0">
              <a:solidFill>
                <a:schemeClr val="bg1"/>
              </a:solidFill>
            </a:endParaRPr>
          </a:p>
          <a:p>
            <a:pPr marL="139700" lvl="0">
              <a:buClr>
                <a:srgbClr val="434343"/>
              </a:buClr>
              <a:buSzPts val="1400"/>
            </a:pPr>
            <a:r>
              <a:rPr lang="en-ID" sz="1900" dirty="0">
                <a:solidFill>
                  <a:schemeClr val="bg1"/>
                </a:solidFill>
              </a:rPr>
              <a:t>1.  Total </a:t>
            </a:r>
            <a:r>
              <a:rPr lang="en-ID" sz="1900" dirty="0" err="1">
                <a:solidFill>
                  <a:schemeClr val="bg1"/>
                </a:solidFill>
              </a:rPr>
              <a:t>Institusi</a:t>
            </a:r>
            <a:r>
              <a:rPr lang="en-ID" sz="1900" dirty="0">
                <a:solidFill>
                  <a:schemeClr val="bg1"/>
                </a:solidFill>
              </a:rPr>
              <a:t> yang </a:t>
            </a:r>
            <a:r>
              <a:rPr lang="en-ID" sz="1900" dirty="0" err="1">
                <a:solidFill>
                  <a:schemeClr val="bg1"/>
                </a:solidFill>
              </a:rPr>
              <a:t>terdaftar</a:t>
            </a:r>
            <a:endParaRPr lang="en-ID" sz="1900" dirty="0">
              <a:solidFill>
                <a:schemeClr val="bg1"/>
              </a:solidFill>
            </a:endParaRPr>
          </a:p>
          <a:p>
            <a:pPr marL="139700" lvl="0">
              <a:buClr>
                <a:srgbClr val="434343"/>
              </a:buClr>
              <a:buSzPts val="1400"/>
            </a:pPr>
            <a:r>
              <a:rPr lang="en-ID" sz="1900" dirty="0">
                <a:solidFill>
                  <a:schemeClr val="bg1"/>
                </a:solidFill>
              </a:rPr>
              <a:t>2.  Total </a:t>
            </a:r>
            <a:r>
              <a:rPr lang="en-ID" sz="1900" dirty="0" err="1">
                <a:solidFill>
                  <a:schemeClr val="bg1"/>
                </a:solidFill>
              </a:rPr>
              <a:t>seluruh</a:t>
            </a:r>
            <a:r>
              <a:rPr lang="en-ID" sz="1900" dirty="0">
                <a:solidFill>
                  <a:schemeClr val="bg1"/>
                </a:solidFill>
              </a:rPr>
              <a:t> </a:t>
            </a:r>
            <a:r>
              <a:rPr lang="en-ID" sz="1900" dirty="0" err="1">
                <a:solidFill>
                  <a:schemeClr val="bg1"/>
                </a:solidFill>
              </a:rPr>
              <a:t>repositori</a:t>
            </a:r>
            <a:r>
              <a:rPr lang="en-ID" sz="1900" dirty="0">
                <a:solidFill>
                  <a:schemeClr val="bg1"/>
                </a:solidFill>
              </a:rPr>
              <a:t> </a:t>
            </a:r>
            <a:r>
              <a:rPr lang="en-ID" sz="1900" dirty="0" err="1">
                <a:solidFill>
                  <a:schemeClr val="bg1"/>
                </a:solidFill>
              </a:rPr>
              <a:t>tugas</a:t>
            </a:r>
            <a:r>
              <a:rPr lang="en-ID" sz="1900" dirty="0">
                <a:solidFill>
                  <a:schemeClr val="bg1"/>
                </a:solidFill>
              </a:rPr>
              <a:t> </a:t>
            </a:r>
            <a:r>
              <a:rPr lang="en-ID" sz="1900" dirty="0" err="1">
                <a:solidFill>
                  <a:schemeClr val="bg1"/>
                </a:solidFill>
              </a:rPr>
              <a:t>akhir</a:t>
            </a:r>
            <a:r>
              <a:rPr lang="en-ID" sz="1900" dirty="0">
                <a:solidFill>
                  <a:schemeClr val="bg1"/>
                </a:solidFill>
              </a:rPr>
              <a:t> </a:t>
            </a:r>
          </a:p>
          <a:p>
            <a:pPr marL="139700" lvl="0">
              <a:buClr>
                <a:srgbClr val="434343"/>
              </a:buClr>
              <a:buSzPts val="1400"/>
            </a:pPr>
            <a:r>
              <a:rPr lang="en-ID" sz="1900" dirty="0">
                <a:solidFill>
                  <a:schemeClr val="bg1"/>
                </a:solidFill>
              </a:rPr>
              <a:t>3.  Total </a:t>
            </a:r>
            <a:r>
              <a:rPr lang="en-ID" sz="1900" dirty="0" err="1">
                <a:solidFill>
                  <a:schemeClr val="bg1"/>
                </a:solidFill>
              </a:rPr>
              <a:t>topik</a:t>
            </a:r>
            <a:r>
              <a:rPr lang="en-ID" sz="1900" dirty="0">
                <a:solidFill>
                  <a:schemeClr val="bg1"/>
                </a:solidFill>
              </a:rPr>
              <a:t> yang </a:t>
            </a:r>
            <a:r>
              <a:rPr lang="en-ID" sz="1900" dirty="0" err="1">
                <a:solidFill>
                  <a:schemeClr val="bg1"/>
                </a:solidFill>
              </a:rPr>
              <a:t>ada</a:t>
            </a:r>
            <a:r>
              <a:rPr lang="en-ID" sz="1900" dirty="0">
                <a:solidFill>
                  <a:schemeClr val="bg1"/>
                </a:solidFill>
              </a:rPr>
              <a:t> di RAMA</a:t>
            </a:r>
          </a:p>
          <a:p>
            <a:pPr marL="139700" lvl="0">
              <a:buClr>
                <a:srgbClr val="434343"/>
              </a:buClr>
              <a:buSzPts val="1400"/>
            </a:pPr>
            <a:r>
              <a:rPr lang="en-ID" sz="1900" dirty="0">
                <a:solidFill>
                  <a:schemeClr val="bg1"/>
                </a:solidFill>
              </a:rPr>
              <a:t>4.  Total </a:t>
            </a:r>
            <a:r>
              <a:rPr lang="en-ID" sz="1900" dirty="0" err="1">
                <a:solidFill>
                  <a:schemeClr val="bg1"/>
                </a:solidFill>
              </a:rPr>
              <a:t>jumlah</a:t>
            </a:r>
            <a:r>
              <a:rPr lang="en-ID" sz="1900" dirty="0">
                <a:solidFill>
                  <a:schemeClr val="bg1"/>
                </a:solidFill>
              </a:rPr>
              <a:t> </a:t>
            </a:r>
            <a:r>
              <a:rPr lang="en-ID" sz="1900" dirty="0" err="1">
                <a:solidFill>
                  <a:schemeClr val="bg1"/>
                </a:solidFill>
              </a:rPr>
              <a:t>dokumen</a:t>
            </a:r>
            <a:r>
              <a:rPr lang="en-ID" sz="1900" dirty="0">
                <a:solidFill>
                  <a:schemeClr val="bg1"/>
                </a:solidFill>
              </a:rPr>
              <a:t> </a:t>
            </a:r>
            <a:r>
              <a:rPr lang="en-ID" sz="1900" dirty="0" err="1">
                <a:solidFill>
                  <a:schemeClr val="bg1"/>
                </a:solidFill>
              </a:rPr>
              <a:t>tugas</a:t>
            </a:r>
            <a:r>
              <a:rPr lang="en-ID" sz="1900" dirty="0">
                <a:solidFill>
                  <a:schemeClr val="bg1"/>
                </a:solidFill>
              </a:rPr>
              <a:t> </a:t>
            </a:r>
            <a:r>
              <a:rPr lang="en-ID" sz="1900" dirty="0" err="1">
                <a:solidFill>
                  <a:schemeClr val="bg1"/>
                </a:solidFill>
              </a:rPr>
              <a:t>akhir</a:t>
            </a:r>
            <a:endParaRPr lang="en-ID" sz="1900" dirty="0">
              <a:solidFill>
                <a:schemeClr val="bg1"/>
              </a:solidFill>
            </a:endParaRPr>
          </a:p>
          <a:p>
            <a:pPr marL="139700" lvl="0">
              <a:buClr>
                <a:srgbClr val="434343"/>
              </a:buClr>
              <a:buSzPts val="1400"/>
            </a:pPr>
            <a:r>
              <a:rPr lang="en-ID" sz="1900" dirty="0">
                <a:solidFill>
                  <a:schemeClr val="bg1"/>
                </a:solidFill>
              </a:rPr>
              <a:t>5.  Total </a:t>
            </a:r>
            <a:r>
              <a:rPr lang="en-ID" sz="1900" dirty="0" err="1">
                <a:solidFill>
                  <a:schemeClr val="bg1"/>
                </a:solidFill>
              </a:rPr>
              <a:t>jumlah</a:t>
            </a:r>
            <a:r>
              <a:rPr lang="en-ID" sz="1900" dirty="0">
                <a:solidFill>
                  <a:schemeClr val="bg1"/>
                </a:solidFill>
              </a:rPr>
              <a:t> </a:t>
            </a:r>
            <a:r>
              <a:rPr lang="en-ID" sz="1900" dirty="0" err="1">
                <a:solidFill>
                  <a:schemeClr val="bg1"/>
                </a:solidFill>
              </a:rPr>
              <a:t>pengunjung</a:t>
            </a:r>
            <a:r>
              <a:rPr lang="en-ID" sz="1900" dirty="0">
                <a:solidFill>
                  <a:schemeClr val="bg1"/>
                </a:solidFill>
              </a:rPr>
              <a:t> RAMA </a:t>
            </a:r>
            <a:r>
              <a:rPr lang="en-ID" sz="1900" dirty="0" err="1">
                <a:solidFill>
                  <a:schemeClr val="bg1"/>
                </a:solidFill>
              </a:rPr>
              <a:t>hari</a:t>
            </a:r>
            <a:r>
              <a:rPr lang="en-ID" sz="1900" dirty="0">
                <a:solidFill>
                  <a:schemeClr val="bg1"/>
                </a:solidFill>
              </a:rPr>
              <a:t>    </a:t>
            </a:r>
          </a:p>
          <a:p>
            <a:pPr marL="139700" lvl="0">
              <a:buClr>
                <a:srgbClr val="434343"/>
              </a:buClr>
              <a:buSzPts val="1400"/>
            </a:pPr>
            <a:r>
              <a:rPr lang="en-ID" sz="1900" dirty="0" err="1">
                <a:solidFill>
                  <a:schemeClr val="bg1"/>
                </a:solidFill>
              </a:rPr>
              <a:t>ini</a:t>
            </a:r>
            <a:endParaRPr lang="en-ID" sz="1900" dirty="0">
              <a:solidFill>
                <a:schemeClr val="bg1"/>
              </a:solidFill>
            </a:endParaRPr>
          </a:p>
          <a:p>
            <a:pPr marL="139700" lvl="0">
              <a:buClr>
                <a:srgbClr val="434343"/>
              </a:buClr>
              <a:buSzPts val="1400"/>
            </a:pPr>
            <a:r>
              <a:rPr lang="en-ID" sz="1900" dirty="0">
                <a:solidFill>
                  <a:schemeClr val="bg1"/>
                </a:solidFill>
              </a:rPr>
              <a:t>6.  Total </a:t>
            </a:r>
            <a:r>
              <a:rPr lang="en-ID" sz="1900" dirty="0" err="1">
                <a:solidFill>
                  <a:schemeClr val="bg1"/>
                </a:solidFill>
              </a:rPr>
              <a:t>jumlah</a:t>
            </a:r>
            <a:r>
              <a:rPr lang="en-ID" sz="1900" dirty="0">
                <a:solidFill>
                  <a:schemeClr val="bg1"/>
                </a:solidFill>
              </a:rPr>
              <a:t> </a:t>
            </a:r>
            <a:r>
              <a:rPr lang="en-ID" sz="1900" dirty="0" err="1">
                <a:solidFill>
                  <a:schemeClr val="bg1"/>
                </a:solidFill>
              </a:rPr>
              <a:t>seluruh</a:t>
            </a:r>
            <a:r>
              <a:rPr lang="en-ID" sz="1900" dirty="0">
                <a:solidFill>
                  <a:schemeClr val="bg1"/>
                </a:solidFill>
              </a:rPr>
              <a:t> </a:t>
            </a:r>
            <a:r>
              <a:rPr lang="en-ID" sz="1900" dirty="0" err="1">
                <a:solidFill>
                  <a:schemeClr val="bg1"/>
                </a:solidFill>
              </a:rPr>
              <a:t>pengunjung</a:t>
            </a:r>
            <a:r>
              <a:rPr lang="en-ID" sz="1900" dirty="0">
                <a:solidFill>
                  <a:schemeClr val="bg1"/>
                </a:solidFill>
              </a:rPr>
              <a:t> RAMA</a:t>
            </a:r>
          </a:p>
          <a:p>
            <a:pPr marL="139700" lvl="0">
              <a:buClr>
                <a:srgbClr val="434343"/>
              </a:buClr>
              <a:buSzPts val="1400"/>
            </a:pPr>
            <a:r>
              <a:rPr lang="en-ID" sz="1900" dirty="0">
                <a:solidFill>
                  <a:schemeClr val="bg1"/>
                </a:solidFill>
              </a:rPr>
              <a:t>7.  Top 5 </a:t>
            </a:r>
            <a:r>
              <a:rPr lang="en-ID" sz="1900" dirty="0" err="1">
                <a:solidFill>
                  <a:schemeClr val="bg1"/>
                </a:solidFill>
              </a:rPr>
              <a:t>Institusi</a:t>
            </a:r>
            <a:r>
              <a:rPr lang="en-ID" sz="1900" dirty="0">
                <a:solidFill>
                  <a:schemeClr val="bg1"/>
                </a:solidFill>
              </a:rPr>
              <a:t> </a:t>
            </a:r>
            <a:r>
              <a:rPr lang="en-ID" sz="1900" dirty="0" err="1">
                <a:solidFill>
                  <a:schemeClr val="bg1"/>
                </a:solidFill>
              </a:rPr>
              <a:t>dokumen</a:t>
            </a:r>
            <a:r>
              <a:rPr lang="en-ID" sz="1900" dirty="0">
                <a:solidFill>
                  <a:schemeClr val="bg1"/>
                </a:solidFill>
              </a:rPr>
              <a:t> </a:t>
            </a:r>
            <a:r>
              <a:rPr lang="en-ID" sz="1900" dirty="0" err="1">
                <a:solidFill>
                  <a:schemeClr val="bg1"/>
                </a:solidFill>
              </a:rPr>
              <a:t>terbanyak</a:t>
            </a:r>
            <a:endParaRPr lang="en-ID" sz="1900" dirty="0">
              <a:solidFill>
                <a:schemeClr val="bg1"/>
              </a:solidFill>
            </a:endParaRPr>
          </a:p>
          <a:p>
            <a:pPr marL="139700" lvl="0">
              <a:buClr>
                <a:srgbClr val="434343"/>
              </a:buClr>
              <a:buSzPts val="1400"/>
            </a:pPr>
            <a:r>
              <a:rPr lang="en-ID" sz="1900" dirty="0">
                <a:solidFill>
                  <a:schemeClr val="bg1"/>
                </a:solidFill>
              </a:rPr>
              <a:t>8.  </a:t>
            </a:r>
            <a:r>
              <a:rPr lang="en-ID" sz="1900" dirty="0" err="1">
                <a:solidFill>
                  <a:schemeClr val="bg1"/>
                </a:solidFill>
              </a:rPr>
              <a:t>Grafik</a:t>
            </a:r>
            <a:r>
              <a:rPr lang="en-ID" sz="1900" dirty="0">
                <a:solidFill>
                  <a:schemeClr val="bg1"/>
                </a:solidFill>
              </a:rPr>
              <a:t> total </a:t>
            </a:r>
            <a:r>
              <a:rPr lang="en-ID" sz="1900" dirty="0" err="1">
                <a:solidFill>
                  <a:schemeClr val="bg1"/>
                </a:solidFill>
              </a:rPr>
              <a:t>dokumen</a:t>
            </a:r>
            <a:r>
              <a:rPr lang="en-ID" sz="1900" dirty="0">
                <a:solidFill>
                  <a:schemeClr val="bg1"/>
                </a:solidFill>
              </a:rPr>
              <a:t> </a:t>
            </a:r>
            <a:r>
              <a:rPr lang="en-ID" sz="1900" dirty="0" err="1">
                <a:solidFill>
                  <a:schemeClr val="bg1"/>
                </a:solidFill>
              </a:rPr>
              <a:t>berdasarkan</a:t>
            </a:r>
            <a:r>
              <a:rPr lang="en-ID" sz="1900" dirty="0">
                <a:solidFill>
                  <a:schemeClr val="bg1"/>
                </a:solidFill>
              </a:rPr>
              <a:t> </a:t>
            </a:r>
            <a:r>
              <a:rPr lang="en-ID" sz="1900" dirty="0" err="1">
                <a:solidFill>
                  <a:schemeClr val="bg1"/>
                </a:solidFill>
              </a:rPr>
              <a:t>tahun</a:t>
            </a:r>
            <a:endParaRPr lang="en-ID" sz="1900" dirty="0">
              <a:solidFill>
                <a:schemeClr val="bg1"/>
              </a:solidFill>
            </a:endParaRPr>
          </a:p>
          <a:p>
            <a:pPr marL="139700" lvl="0">
              <a:buClr>
                <a:srgbClr val="434343"/>
              </a:buClr>
              <a:buSzPts val="1400"/>
            </a:pPr>
            <a:r>
              <a:rPr lang="en-ID" sz="1900" dirty="0">
                <a:solidFill>
                  <a:schemeClr val="bg1"/>
                </a:solidFill>
              </a:rPr>
              <a:t>9.  Top 5 </a:t>
            </a:r>
            <a:r>
              <a:rPr lang="en-ID" sz="1900" dirty="0" err="1">
                <a:solidFill>
                  <a:schemeClr val="bg1"/>
                </a:solidFill>
              </a:rPr>
              <a:t>topik</a:t>
            </a:r>
            <a:r>
              <a:rPr lang="en-ID" sz="1900" dirty="0">
                <a:solidFill>
                  <a:schemeClr val="bg1"/>
                </a:solidFill>
              </a:rPr>
              <a:t> </a:t>
            </a:r>
            <a:r>
              <a:rPr lang="en-ID" sz="1900" dirty="0" err="1">
                <a:solidFill>
                  <a:schemeClr val="bg1"/>
                </a:solidFill>
              </a:rPr>
              <a:t>tugas</a:t>
            </a:r>
            <a:r>
              <a:rPr lang="en-ID" sz="1900" dirty="0">
                <a:solidFill>
                  <a:schemeClr val="bg1"/>
                </a:solidFill>
              </a:rPr>
              <a:t> </a:t>
            </a:r>
            <a:r>
              <a:rPr lang="en-ID" sz="1900" dirty="0" err="1">
                <a:solidFill>
                  <a:schemeClr val="bg1"/>
                </a:solidFill>
              </a:rPr>
              <a:t>akhir</a:t>
            </a:r>
            <a:r>
              <a:rPr lang="en-ID" sz="1900" dirty="0">
                <a:solidFill>
                  <a:schemeClr val="bg1"/>
                </a:solidFill>
              </a:rPr>
              <a:t> </a:t>
            </a:r>
            <a:r>
              <a:rPr lang="en-ID" sz="1900" dirty="0" err="1">
                <a:solidFill>
                  <a:schemeClr val="bg1"/>
                </a:solidFill>
              </a:rPr>
              <a:t>terbanyak</a:t>
            </a:r>
            <a:endParaRPr lang="en-ID" sz="1900" dirty="0">
              <a:solidFill>
                <a:schemeClr val="bg1"/>
              </a:solidFill>
            </a:endParaRPr>
          </a:p>
        </p:txBody>
      </p:sp>
      <p:sp>
        <p:nvSpPr>
          <p:cNvPr id="17" name="Rectangle 18">
            <a:extLst>
              <a:ext uri="{FF2B5EF4-FFF2-40B4-BE49-F238E27FC236}">
                <a16:creationId xmlns:a16="http://schemas.microsoft.com/office/drawing/2014/main" id="{DF6CEEA7-0BBF-417C-B445-C5738FA255F7}"/>
              </a:ext>
            </a:extLst>
          </p:cNvPr>
          <p:cNvSpPr/>
          <p:nvPr/>
        </p:nvSpPr>
        <p:spPr>
          <a:xfrm>
            <a:off x="650277" y="514424"/>
            <a:ext cx="815915" cy="648262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0589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AE978B8-357C-40BC-9E1A-B5BF7D267A8F}"/>
              </a:ext>
            </a:extLst>
          </p:cNvPr>
          <p:cNvSpPr txBox="1"/>
          <p:nvPr/>
        </p:nvSpPr>
        <p:spPr>
          <a:xfrm>
            <a:off x="1671887" y="1484785"/>
            <a:ext cx="5586163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sz="2400" dirty="0"/>
              <a:t>Tidak </a:t>
            </a:r>
            <a:r>
              <a:rPr lang="en-US" sz="2400" dirty="0"/>
              <a:t>m</a:t>
            </a:r>
            <a:r>
              <a:rPr lang="id-ID" sz="2400" dirty="0"/>
              <a:t>enggunakan </a:t>
            </a:r>
            <a:r>
              <a:rPr lang="en-US" sz="2400" dirty="0"/>
              <a:t>s</a:t>
            </a:r>
            <a:r>
              <a:rPr lang="id-ID" sz="2400" dirty="0"/>
              <a:t>umber </a:t>
            </a:r>
            <a:r>
              <a:rPr lang="en-US" sz="2400" dirty="0"/>
              <a:t>p</a:t>
            </a:r>
            <a:r>
              <a:rPr lang="id-ID" sz="2400" dirty="0"/>
              <a:t>rimer (Jurnal/Conference)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5B78F5-A35B-41A5-9493-3C5ECD0EF199}"/>
              </a:ext>
            </a:extLst>
          </p:cNvPr>
          <p:cNvSpPr txBox="1"/>
          <p:nvPr/>
        </p:nvSpPr>
        <p:spPr>
          <a:xfrm>
            <a:off x="1671886" y="2422030"/>
            <a:ext cx="558616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sz="2400" dirty="0"/>
              <a:t>Pustaka </a:t>
            </a:r>
            <a:r>
              <a:rPr lang="en-US" sz="2400" dirty="0"/>
              <a:t>y</a:t>
            </a:r>
            <a:r>
              <a:rPr lang="id-ID" sz="2400" dirty="0"/>
              <a:t>ang digunakan </a:t>
            </a:r>
            <a:r>
              <a:rPr lang="en-US" sz="2400" dirty="0"/>
              <a:t>t</a:t>
            </a:r>
            <a:r>
              <a:rPr lang="id-ID" sz="2400" dirty="0"/>
              <a:t>idak </a:t>
            </a:r>
            <a:r>
              <a:rPr lang="en-US" sz="2400" dirty="0"/>
              <a:t>m</a:t>
            </a:r>
            <a:r>
              <a:rPr lang="id-ID" sz="2400" dirty="0"/>
              <a:t>utakhir/</a:t>
            </a:r>
            <a:r>
              <a:rPr lang="en-US" sz="2400" dirty="0"/>
              <a:t> </a:t>
            </a:r>
            <a:r>
              <a:rPr lang="id-ID" sz="2400" dirty="0"/>
              <a:t>Tahun Lama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649B3D-934B-4AB9-B09A-A99FB2CF08BC}"/>
              </a:ext>
            </a:extLst>
          </p:cNvPr>
          <p:cNvSpPr txBox="1"/>
          <p:nvPr/>
        </p:nvSpPr>
        <p:spPr>
          <a:xfrm>
            <a:off x="1671886" y="4093841"/>
            <a:ext cx="558616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/>
              <a:t>Kesalahan</a:t>
            </a:r>
            <a:r>
              <a:rPr lang="en-US" sz="2400" dirty="0"/>
              <a:t> </a:t>
            </a:r>
            <a:r>
              <a:rPr lang="id-ID" sz="2400" dirty="0"/>
              <a:t>Penulisan Kutipan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endParaRPr lang="id-ID" sz="2400" dirty="0"/>
          </a:p>
          <a:p>
            <a:r>
              <a:rPr lang="id-ID" sz="2400" dirty="0"/>
              <a:t>konsisten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id-ID" sz="2400" dirty="0"/>
              <a:t>mengikuti salah satu </a:t>
            </a:r>
            <a:r>
              <a:rPr lang="en-US" sz="2400" dirty="0"/>
              <a:t>g</a:t>
            </a:r>
            <a:r>
              <a:rPr lang="id-ID" sz="2400" dirty="0"/>
              <a:t>aya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22D10D-67D3-40D7-8472-5AC72D49C3CF}"/>
              </a:ext>
            </a:extLst>
          </p:cNvPr>
          <p:cNvSpPr txBox="1"/>
          <p:nvPr/>
        </p:nvSpPr>
        <p:spPr>
          <a:xfrm>
            <a:off x="1671884" y="5067444"/>
            <a:ext cx="5586166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/>
              <a:t>Kesalahan</a:t>
            </a:r>
            <a:r>
              <a:rPr lang="en-US" sz="2400" dirty="0"/>
              <a:t> p</a:t>
            </a:r>
            <a:r>
              <a:rPr lang="id-ID" sz="2400" dirty="0"/>
              <a:t>enulisan Daftar Pustaka</a:t>
            </a:r>
            <a:r>
              <a:rPr lang="en-US" sz="2400" dirty="0"/>
              <a:t> dan</a:t>
            </a:r>
            <a:r>
              <a:rPr lang="id-ID" sz="2400" dirty="0"/>
              <a:t> tidak konsisten mengikuti salah satu </a:t>
            </a:r>
            <a:r>
              <a:rPr lang="en-US" sz="2400" dirty="0"/>
              <a:t>g</a:t>
            </a:r>
            <a:r>
              <a:rPr lang="id-ID" sz="2400" dirty="0"/>
              <a:t>aya</a:t>
            </a:r>
          </a:p>
        </p:txBody>
      </p:sp>
      <p:sp>
        <p:nvSpPr>
          <p:cNvPr id="12" name="Rounded Rectangle 12">
            <a:extLst>
              <a:ext uri="{FF2B5EF4-FFF2-40B4-BE49-F238E27FC236}">
                <a16:creationId xmlns:a16="http://schemas.microsoft.com/office/drawing/2014/main" id="{4364E56A-7D5D-4011-A861-493E0978796A}"/>
              </a:ext>
            </a:extLst>
          </p:cNvPr>
          <p:cNvSpPr/>
          <p:nvPr/>
        </p:nvSpPr>
        <p:spPr>
          <a:xfrm>
            <a:off x="7790946" y="1887180"/>
            <a:ext cx="2736836" cy="8572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/>
              <a:t>Database</a:t>
            </a:r>
          </a:p>
          <a:p>
            <a:pPr algn="ctr"/>
            <a:r>
              <a:rPr lang="id-ID" sz="2400" dirty="0"/>
              <a:t> E-Journal</a:t>
            </a:r>
          </a:p>
        </p:txBody>
      </p:sp>
      <p:sp>
        <p:nvSpPr>
          <p:cNvPr id="13" name="Rounded Rectangle 13">
            <a:extLst>
              <a:ext uri="{FF2B5EF4-FFF2-40B4-BE49-F238E27FC236}">
                <a16:creationId xmlns:a16="http://schemas.microsoft.com/office/drawing/2014/main" id="{C0B7E86D-F44F-4839-A052-D803290D0AA7}"/>
              </a:ext>
            </a:extLst>
          </p:cNvPr>
          <p:cNvSpPr/>
          <p:nvPr/>
        </p:nvSpPr>
        <p:spPr>
          <a:xfrm>
            <a:off x="7820000" y="4509339"/>
            <a:ext cx="2736837" cy="105983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/>
              <a:t>Reference Manager</a:t>
            </a:r>
          </a:p>
          <a:p>
            <a:pPr algn="ctr"/>
            <a:r>
              <a:rPr lang="id-ID" sz="1200" dirty="0"/>
              <a:t>(Endnote, Mendeley, Zotero, Refwork)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651F2CE-5C26-417D-BD12-D8B5650F6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936" y="263611"/>
            <a:ext cx="10515600" cy="1325563"/>
          </a:xfrm>
        </p:spPr>
        <p:txBody>
          <a:bodyPr/>
          <a:lstStyle/>
          <a:p>
            <a:r>
              <a:rPr lang="id-ID" b="1" dirty="0">
                <a:solidFill>
                  <a:schemeClr val="bg1"/>
                </a:solidFill>
              </a:rPr>
              <a:t>Permasalahan </a:t>
            </a:r>
            <a:r>
              <a:rPr lang="en-US" b="1" dirty="0" err="1">
                <a:solidFill>
                  <a:schemeClr val="bg1"/>
                </a:solidFill>
              </a:rPr>
              <a:t>Penulisan</a:t>
            </a:r>
            <a:endParaRPr lang="id-ID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86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70DE94-E118-4811-8935-4DF314D90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586" y="3478791"/>
            <a:ext cx="478114" cy="4747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34A01B-9EF4-434D-BB45-B5EF9397C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271" y="3960132"/>
            <a:ext cx="522710" cy="5709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7A5C9B-569C-43D9-9D63-BE6D14D967BB}"/>
              </a:ext>
            </a:extLst>
          </p:cNvPr>
          <p:cNvSpPr txBox="1"/>
          <p:nvPr/>
        </p:nvSpPr>
        <p:spPr>
          <a:xfrm>
            <a:off x="4018965" y="3295421"/>
            <a:ext cx="39215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deris.stiawan.5</a:t>
            </a:r>
          </a:p>
          <a:p>
            <a:endParaRPr lang="en-US" dirty="0"/>
          </a:p>
          <a:p>
            <a:r>
              <a:rPr lang="en-US" dirty="0" err="1"/>
              <a:t>deris_stiawan</a:t>
            </a:r>
            <a:endParaRPr lang="en-US" dirty="0"/>
          </a:p>
          <a:p>
            <a:endParaRPr lang="en-US" dirty="0"/>
          </a:p>
          <a:p>
            <a:r>
              <a:rPr lang="en-US" dirty="0"/>
              <a:t>deris@unsri.ac.id</a:t>
            </a:r>
          </a:p>
          <a:p>
            <a:endParaRPr lang="en-US" dirty="0"/>
          </a:p>
          <a:p>
            <a:r>
              <a:rPr lang="en-US" dirty="0"/>
              <a:t>0811-7103316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393F1B-1A3B-4BD3-A4CF-E952D9029606}"/>
              </a:ext>
            </a:extLst>
          </p:cNvPr>
          <p:cNvSpPr txBox="1"/>
          <p:nvPr/>
        </p:nvSpPr>
        <p:spPr>
          <a:xfrm>
            <a:off x="4939388" y="1991226"/>
            <a:ext cx="319145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Dr. Deris </a:t>
            </a:r>
            <a:r>
              <a:rPr lang="en-US" sz="3200" b="1" dirty="0" err="1"/>
              <a:t>Stiawan</a:t>
            </a:r>
            <a:endParaRPr lang="en-US" sz="3200" b="1" dirty="0"/>
          </a:p>
          <a:p>
            <a:r>
              <a:rPr lang="en-US" dirty="0" err="1"/>
              <a:t>Fakultas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</a:p>
          <a:p>
            <a:r>
              <a:rPr lang="en-US" dirty="0" err="1"/>
              <a:t>Universitas</a:t>
            </a:r>
            <a:r>
              <a:rPr lang="en-US" dirty="0"/>
              <a:t> </a:t>
            </a:r>
            <a:r>
              <a:rPr lang="en-US" dirty="0" err="1"/>
              <a:t>Sriwijaya</a:t>
            </a:r>
            <a:endParaRPr lang="en-US" sz="1600" dirty="0"/>
          </a:p>
        </p:txBody>
      </p:sp>
      <p:pic>
        <p:nvPicPr>
          <p:cNvPr id="6" name="Picture 2" descr="Image result for email icon">
            <a:extLst>
              <a:ext uri="{FF2B5EF4-FFF2-40B4-BE49-F238E27FC236}">
                <a16:creationId xmlns:a16="http://schemas.microsoft.com/office/drawing/2014/main" id="{1243FD8C-D01A-445C-8F23-8B44020DE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079" y="4537605"/>
            <a:ext cx="504545" cy="50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Related image">
            <a:extLst>
              <a:ext uri="{FF2B5EF4-FFF2-40B4-BE49-F238E27FC236}">
                <a16:creationId xmlns:a16="http://schemas.microsoft.com/office/drawing/2014/main" id="{A6CCF3DD-59A5-4FA2-AB45-C523C4332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990" y="5071810"/>
            <a:ext cx="616012" cy="62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asil gambar untuk UNSRI">
            <a:extLst>
              <a:ext uri="{FF2B5EF4-FFF2-40B4-BE49-F238E27FC236}">
                <a16:creationId xmlns:a16="http://schemas.microsoft.com/office/drawing/2014/main" id="{B8AAC7FC-018D-49E4-A11E-F8C6DC6FB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755" y="2065312"/>
            <a:ext cx="1095317" cy="99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3766E58-43C7-48A6-A9C2-16CD4FC963E0}"/>
              </a:ext>
            </a:extLst>
          </p:cNvPr>
          <p:cNvCxnSpPr/>
          <p:nvPr/>
        </p:nvCxnSpPr>
        <p:spPr>
          <a:xfrm>
            <a:off x="4888010" y="1991226"/>
            <a:ext cx="0" cy="11387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1">
            <a:extLst>
              <a:ext uri="{FF2B5EF4-FFF2-40B4-BE49-F238E27FC236}">
                <a16:creationId xmlns:a16="http://schemas.microsoft.com/office/drawing/2014/main" id="{B35E7B46-5106-4C8D-A4D1-EFDAB2F7C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164" y="786075"/>
            <a:ext cx="2024616" cy="533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6" descr="http://sinta2.ristekdikti.go.id/assets/img/sinta_logo.png">
            <a:extLst>
              <a:ext uri="{FF2B5EF4-FFF2-40B4-BE49-F238E27FC236}">
                <a16:creationId xmlns:a16="http://schemas.microsoft.com/office/drawing/2014/main" id="{428CF743-BCD1-4284-AF42-2B1E09D10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260" y="812229"/>
            <a:ext cx="1355091" cy="48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Image result for publons">
            <a:extLst>
              <a:ext uri="{FF2B5EF4-FFF2-40B4-BE49-F238E27FC236}">
                <a16:creationId xmlns:a16="http://schemas.microsoft.com/office/drawing/2014/main" id="{0F3BCC34-5231-47BD-A0E5-26856C997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934" y="3551368"/>
            <a:ext cx="1152111" cy="46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0980257-26C0-48EE-9EF7-A932328900C5}"/>
              </a:ext>
            </a:extLst>
          </p:cNvPr>
          <p:cNvSpPr/>
          <p:nvPr/>
        </p:nvSpPr>
        <p:spPr>
          <a:xfrm>
            <a:off x="7435708" y="3540937"/>
            <a:ext cx="2350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https://bit.ly/2DgHwFS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979A71-1F28-4B05-A162-39FF89339B1E}"/>
              </a:ext>
            </a:extLst>
          </p:cNvPr>
          <p:cNvSpPr/>
          <p:nvPr/>
        </p:nvSpPr>
        <p:spPr>
          <a:xfrm>
            <a:off x="7410575" y="4089198"/>
            <a:ext cx="222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profile/Deris_Stiawan</a:t>
            </a:r>
          </a:p>
        </p:txBody>
      </p:sp>
      <p:pic>
        <p:nvPicPr>
          <p:cNvPr id="15" name="Picture 2" descr="Image result for researchgate">
            <a:extLst>
              <a:ext uri="{FF2B5EF4-FFF2-40B4-BE49-F238E27FC236}">
                <a16:creationId xmlns:a16="http://schemas.microsoft.com/office/drawing/2014/main" id="{FC8E62BE-C6EC-4A88-8665-3708E893E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841" y="3953562"/>
            <a:ext cx="1323885" cy="76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B73F21D-5E71-4A69-B3AF-ABD6756005B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593" y="845052"/>
            <a:ext cx="1279447" cy="4153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A6FAC1A-889A-4D2D-A815-A414495177B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41853" y="695280"/>
            <a:ext cx="2024616" cy="6240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DF93522-06F2-4FC0-9153-5D90FD8D20D7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7772" b="4547"/>
          <a:stretch/>
        </p:blipFill>
        <p:spPr>
          <a:xfrm>
            <a:off x="8622963" y="526955"/>
            <a:ext cx="2080243" cy="80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223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isaa\Downloads\WhatsApp Image 2019-10-04 at 23.55.4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434"/>
            <a:ext cx="10462000" cy="591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76592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B498C62-46BC-48A3-AC7C-6812EF1F2BEC}"/>
              </a:ext>
            </a:extLst>
          </p:cNvPr>
          <p:cNvSpPr/>
          <p:nvPr/>
        </p:nvSpPr>
        <p:spPr>
          <a:xfrm>
            <a:off x="1360409" y="320159"/>
            <a:ext cx="70501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Interoperability Source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532D5AA-68D4-4D0C-8471-D80C98207B8C}"/>
              </a:ext>
            </a:extLst>
          </p:cNvPr>
          <p:cNvSpPr/>
          <p:nvPr/>
        </p:nvSpPr>
        <p:spPr>
          <a:xfrm>
            <a:off x="4399701" y="2371096"/>
            <a:ext cx="2899955" cy="181952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Gambar 4">
            <a:extLst>
              <a:ext uri="{FF2B5EF4-FFF2-40B4-BE49-F238E27FC236}">
                <a16:creationId xmlns:a16="http://schemas.microsoft.com/office/drawing/2014/main" id="{F70C0B7D-FBE7-44A8-B2CB-9E97B77F6D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478" y="1495107"/>
            <a:ext cx="1400980" cy="428078"/>
          </a:xfrm>
          <a:prstGeom prst="rect">
            <a:avLst/>
          </a:prstGeom>
        </p:spPr>
      </p:pic>
      <p:grpSp>
        <p:nvGrpSpPr>
          <p:cNvPr id="6" name="Grup 6">
            <a:extLst>
              <a:ext uri="{FF2B5EF4-FFF2-40B4-BE49-F238E27FC236}">
                <a16:creationId xmlns:a16="http://schemas.microsoft.com/office/drawing/2014/main" id="{D774705F-992A-4439-B513-53277279FD8F}"/>
              </a:ext>
            </a:extLst>
          </p:cNvPr>
          <p:cNvGrpSpPr/>
          <p:nvPr/>
        </p:nvGrpSpPr>
        <p:grpSpPr>
          <a:xfrm>
            <a:off x="2436946" y="4188835"/>
            <a:ext cx="1526763" cy="685259"/>
            <a:chOff x="176419" y="5181307"/>
            <a:chExt cx="1455661" cy="420942"/>
          </a:xfrm>
        </p:grpSpPr>
        <p:pic>
          <p:nvPicPr>
            <p:cNvPr id="7" name="Gambar 7">
              <a:extLst>
                <a:ext uri="{FF2B5EF4-FFF2-40B4-BE49-F238E27FC236}">
                  <a16:creationId xmlns:a16="http://schemas.microsoft.com/office/drawing/2014/main" id="{C87AB58C-23D5-4A93-B6A0-01883E995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19" y="5181307"/>
              <a:ext cx="451110" cy="42094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Kotak Teks 8">
              <a:extLst>
                <a:ext uri="{FF2B5EF4-FFF2-40B4-BE49-F238E27FC236}">
                  <a16:creationId xmlns:a16="http://schemas.microsoft.com/office/drawing/2014/main" id="{40146B20-3047-4468-B285-A211B4FC77A6}"/>
                </a:ext>
              </a:extLst>
            </p:cNvPr>
            <p:cNvSpPr txBox="1"/>
            <p:nvPr/>
          </p:nvSpPr>
          <p:spPr>
            <a:xfrm>
              <a:off x="671970" y="5232916"/>
              <a:ext cx="960110" cy="22687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dirty="0"/>
                <a:t>PD-DIKTI</a:t>
              </a:r>
            </a:p>
          </p:txBody>
        </p:sp>
      </p:grpSp>
      <p:pic>
        <p:nvPicPr>
          <p:cNvPr id="10" name="Gambar 10">
            <a:extLst>
              <a:ext uri="{FF2B5EF4-FFF2-40B4-BE49-F238E27FC236}">
                <a16:creationId xmlns:a16="http://schemas.microsoft.com/office/drawing/2014/main" id="{8DBEA58A-BCBA-4EC4-9C35-A210430DE0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665" y="1479925"/>
            <a:ext cx="1946449" cy="597498"/>
          </a:xfrm>
          <a:prstGeom prst="rect">
            <a:avLst/>
          </a:prstGeom>
        </p:spPr>
      </p:pic>
      <p:pic>
        <p:nvPicPr>
          <p:cNvPr id="11" name="Gambar 11">
            <a:extLst>
              <a:ext uri="{FF2B5EF4-FFF2-40B4-BE49-F238E27FC236}">
                <a16:creationId xmlns:a16="http://schemas.microsoft.com/office/drawing/2014/main" id="{06A463E0-120E-4B8D-A479-A2C79EEB62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988" y="2190408"/>
            <a:ext cx="1894963" cy="441716"/>
          </a:xfrm>
          <a:prstGeom prst="rect">
            <a:avLst/>
          </a:prstGeom>
        </p:spPr>
      </p:pic>
      <p:pic>
        <p:nvPicPr>
          <p:cNvPr id="12" name="Gambar 12">
            <a:extLst>
              <a:ext uri="{FF2B5EF4-FFF2-40B4-BE49-F238E27FC236}">
                <a16:creationId xmlns:a16="http://schemas.microsoft.com/office/drawing/2014/main" id="{DDA0A960-05B6-4904-B8E4-77744B459A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042" y="5282786"/>
            <a:ext cx="1676553" cy="494583"/>
          </a:xfrm>
          <a:prstGeom prst="rect">
            <a:avLst/>
          </a:prstGeom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F5EAD578-279C-4F84-89E3-72454AEC70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966" y="2838842"/>
            <a:ext cx="2403428" cy="859226"/>
          </a:xfrm>
          <a:prstGeom prst="rect">
            <a:avLst/>
          </a:prstGeom>
        </p:spPr>
      </p:pic>
      <p:pic>
        <p:nvPicPr>
          <p:cNvPr id="15" name="Gambar 32">
            <a:extLst>
              <a:ext uri="{FF2B5EF4-FFF2-40B4-BE49-F238E27FC236}">
                <a16:creationId xmlns:a16="http://schemas.microsoft.com/office/drawing/2014/main" id="{848739D5-B6BD-496B-AC11-690771DCABD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806" y="1594672"/>
            <a:ext cx="1235836" cy="802790"/>
          </a:xfrm>
          <a:prstGeom prst="rect">
            <a:avLst/>
          </a:prstGeom>
        </p:spPr>
      </p:pic>
      <p:pic>
        <p:nvPicPr>
          <p:cNvPr id="16" name="Gambar 34">
            <a:extLst>
              <a:ext uri="{FF2B5EF4-FFF2-40B4-BE49-F238E27FC236}">
                <a16:creationId xmlns:a16="http://schemas.microsoft.com/office/drawing/2014/main" id="{7056AA56-55CB-47A1-B770-439B9B4D9BA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368" y="2638707"/>
            <a:ext cx="1926587" cy="778718"/>
          </a:xfrm>
          <a:prstGeom prst="rect">
            <a:avLst/>
          </a:prstGeom>
        </p:spPr>
      </p:pic>
      <p:pic>
        <p:nvPicPr>
          <p:cNvPr id="17" name="Gambar 35">
            <a:extLst>
              <a:ext uri="{FF2B5EF4-FFF2-40B4-BE49-F238E27FC236}">
                <a16:creationId xmlns:a16="http://schemas.microsoft.com/office/drawing/2014/main" id="{0D8FC348-0593-42DE-91B3-727391ECBCD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114" y="3529522"/>
            <a:ext cx="1239524" cy="1109115"/>
          </a:xfrm>
          <a:prstGeom prst="rect">
            <a:avLst/>
          </a:prstGeom>
        </p:spPr>
      </p:pic>
      <p:pic>
        <p:nvPicPr>
          <p:cNvPr id="18" name="Gambar 40">
            <a:extLst>
              <a:ext uri="{FF2B5EF4-FFF2-40B4-BE49-F238E27FC236}">
                <a16:creationId xmlns:a16="http://schemas.microsoft.com/office/drawing/2014/main" id="{F99906F8-D032-4EC2-9C10-DD0D04A756F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531" y="4753064"/>
            <a:ext cx="1972491" cy="529722"/>
          </a:xfrm>
          <a:prstGeom prst="rect">
            <a:avLst/>
          </a:prstGeom>
        </p:spPr>
      </p:pic>
      <p:cxnSp>
        <p:nvCxnSpPr>
          <p:cNvPr id="19" name="Konektor Panah Lurus 2">
            <a:extLst>
              <a:ext uri="{FF2B5EF4-FFF2-40B4-BE49-F238E27FC236}">
                <a16:creationId xmlns:a16="http://schemas.microsoft.com/office/drawing/2014/main" id="{21B20A23-5E68-4D5C-8099-6D9BBA0D5BB9}"/>
              </a:ext>
            </a:extLst>
          </p:cNvPr>
          <p:cNvCxnSpPr>
            <a:cxnSpLocks/>
          </p:cNvCxnSpPr>
          <p:nvPr/>
        </p:nvCxnSpPr>
        <p:spPr>
          <a:xfrm flipH="1" flipV="1">
            <a:off x="4212037" y="2092739"/>
            <a:ext cx="706244" cy="51202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Konektor Panah Lurus 17">
            <a:extLst>
              <a:ext uri="{FF2B5EF4-FFF2-40B4-BE49-F238E27FC236}">
                <a16:creationId xmlns:a16="http://schemas.microsoft.com/office/drawing/2014/main" id="{F968573D-5807-4557-8698-7133A134F0FF}"/>
              </a:ext>
            </a:extLst>
          </p:cNvPr>
          <p:cNvCxnSpPr>
            <a:stCxn id="3" idx="0"/>
          </p:cNvCxnSpPr>
          <p:nvPr/>
        </p:nvCxnSpPr>
        <p:spPr>
          <a:xfrm flipH="1" flipV="1">
            <a:off x="5653031" y="1980302"/>
            <a:ext cx="196648" cy="390794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Konektor Panah Lurus 19">
            <a:extLst>
              <a:ext uri="{FF2B5EF4-FFF2-40B4-BE49-F238E27FC236}">
                <a16:creationId xmlns:a16="http://schemas.microsoft.com/office/drawing/2014/main" id="{0D4C963B-9C83-4951-BF21-8333F573B28E}"/>
              </a:ext>
            </a:extLst>
          </p:cNvPr>
          <p:cNvCxnSpPr>
            <a:stCxn id="3" idx="7"/>
          </p:cNvCxnSpPr>
          <p:nvPr/>
        </p:nvCxnSpPr>
        <p:spPr>
          <a:xfrm flipV="1">
            <a:off x="6874968" y="2012959"/>
            <a:ext cx="541549" cy="62460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Konektor Panah Lurus 21">
            <a:extLst>
              <a:ext uri="{FF2B5EF4-FFF2-40B4-BE49-F238E27FC236}">
                <a16:creationId xmlns:a16="http://schemas.microsoft.com/office/drawing/2014/main" id="{ADEAF6A2-D8C1-404C-A99B-102FFA05134C}"/>
              </a:ext>
            </a:extLst>
          </p:cNvPr>
          <p:cNvCxnSpPr>
            <a:cxnSpLocks/>
          </p:cNvCxnSpPr>
          <p:nvPr/>
        </p:nvCxnSpPr>
        <p:spPr>
          <a:xfrm flipV="1">
            <a:off x="7214706" y="2371096"/>
            <a:ext cx="1110239" cy="549732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Konektor Panah Lurus 23">
            <a:extLst>
              <a:ext uri="{FF2B5EF4-FFF2-40B4-BE49-F238E27FC236}">
                <a16:creationId xmlns:a16="http://schemas.microsoft.com/office/drawing/2014/main" id="{57729D51-BCA0-449E-BD81-65E5F73CBCC9}"/>
              </a:ext>
            </a:extLst>
          </p:cNvPr>
          <p:cNvCxnSpPr>
            <a:cxnSpLocks/>
            <a:stCxn id="3" idx="6"/>
          </p:cNvCxnSpPr>
          <p:nvPr/>
        </p:nvCxnSpPr>
        <p:spPr>
          <a:xfrm flipV="1">
            <a:off x="7299657" y="3155959"/>
            <a:ext cx="1270457" cy="12489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Konektor Panah Lurus 25">
            <a:extLst>
              <a:ext uri="{FF2B5EF4-FFF2-40B4-BE49-F238E27FC236}">
                <a16:creationId xmlns:a16="http://schemas.microsoft.com/office/drawing/2014/main" id="{BAB0DFFB-BA72-45E6-A058-8FC64AFA9400}"/>
              </a:ext>
            </a:extLst>
          </p:cNvPr>
          <p:cNvCxnSpPr/>
          <p:nvPr/>
        </p:nvCxnSpPr>
        <p:spPr>
          <a:xfrm>
            <a:off x="7161791" y="3698067"/>
            <a:ext cx="1343707" cy="32004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Konektor Panah Lurus 29">
            <a:extLst>
              <a:ext uri="{FF2B5EF4-FFF2-40B4-BE49-F238E27FC236}">
                <a16:creationId xmlns:a16="http://schemas.microsoft.com/office/drawing/2014/main" id="{01C06D8B-48D2-4D07-8F14-068F00DD935C}"/>
              </a:ext>
            </a:extLst>
          </p:cNvPr>
          <p:cNvCxnSpPr>
            <a:cxnSpLocks/>
            <a:stCxn id="3" idx="5"/>
          </p:cNvCxnSpPr>
          <p:nvPr/>
        </p:nvCxnSpPr>
        <p:spPr>
          <a:xfrm>
            <a:off x="6874967" y="3924154"/>
            <a:ext cx="882593" cy="85245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Konektor Panah Lurus 31">
            <a:extLst>
              <a:ext uri="{FF2B5EF4-FFF2-40B4-BE49-F238E27FC236}">
                <a16:creationId xmlns:a16="http://schemas.microsoft.com/office/drawing/2014/main" id="{06F8E403-B961-4265-B656-C8764F1179CD}"/>
              </a:ext>
            </a:extLst>
          </p:cNvPr>
          <p:cNvCxnSpPr>
            <a:cxnSpLocks/>
          </p:cNvCxnSpPr>
          <p:nvPr/>
        </p:nvCxnSpPr>
        <p:spPr>
          <a:xfrm>
            <a:off x="6283459" y="4166949"/>
            <a:ext cx="474648" cy="1014556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Konektor Panah Lurus 38">
            <a:extLst>
              <a:ext uri="{FF2B5EF4-FFF2-40B4-BE49-F238E27FC236}">
                <a16:creationId xmlns:a16="http://schemas.microsoft.com/office/drawing/2014/main" id="{8551D841-33DF-4D28-90C8-88102D0EA473}"/>
              </a:ext>
            </a:extLst>
          </p:cNvPr>
          <p:cNvCxnSpPr>
            <a:cxnSpLocks/>
          </p:cNvCxnSpPr>
          <p:nvPr/>
        </p:nvCxnSpPr>
        <p:spPr>
          <a:xfrm flipH="1">
            <a:off x="4050619" y="3813422"/>
            <a:ext cx="567538" cy="536957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Konektor Panah Lurus 41">
            <a:extLst>
              <a:ext uri="{FF2B5EF4-FFF2-40B4-BE49-F238E27FC236}">
                <a16:creationId xmlns:a16="http://schemas.microsoft.com/office/drawing/2014/main" id="{D4FE2E98-ABAD-4D60-BADE-5E6CF490AD1F}"/>
              </a:ext>
            </a:extLst>
          </p:cNvPr>
          <p:cNvCxnSpPr>
            <a:cxnSpLocks/>
          </p:cNvCxnSpPr>
          <p:nvPr/>
        </p:nvCxnSpPr>
        <p:spPr>
          <a:xfrm flipH="1">
            <a:off x="3672554" y="3449933"/>
            <a:ext cx="715799" cy="210154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Konektor Panah Lurus 43">
            <a:extLst>
              <a:ext uri="{FF2B5EF4-FFF2-40B4-BE49-F238E27FC236}">
                <a16:creationId xmlns:a16="http://schemas.microsoft.com/office/drawing/2014/main" id="{BEDD08F1-9502-4ACD-B29A-5BD807A04177}"/>
              </a:ext>
            </a:extLst>
          </p:cNvPr>
          <p:cNvCxnSpPr>
            <a:cxnSpLocks/>
          </p:cNvCxnSpPr>
          <p:nvPr/>
        </p:nvCxnSpPr>
        <p:spPr>
          <a:xfrm flipH="1" flipV="1">
            <a:off x="3876185" y="2510387"/>
            <a:ext cx="682968" cy="366269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C4CFCEF8-84F9-4453-87AA-82F82B75F4B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758" y="5181505"/>
            <a:ext cx="1170747" cy="638964"/>
          </a:xfrm>
          <a:prstGeom prst="rect">
            <a:avLst/>
          </a:prstGeom>
        </p:spPr>
      </p:pic>
      <p:cxnSp>
        <p:nvCxnSpPr>
          <p:cNvPr id="32" name="Konektor Panah Lurus 36">
            <a:extLst>
              <a:ext uri="{FF2B5EF4-FFF2-40B4-BE49-F238E27FC236}">
                <a16:creationId xmlns:a16="http://schemas.microsoft.com/office/drawing/2014/main" id="{3213319B-6DD3-4F54-9F21-50EAD4FA5C06}"/>
              </a:ext>
            </a:extLst>
          </p:cNvPr>
          <p:cNvCxnSpPr>
            <a:cxnSpLocks/>
            <a:endCxn id="12" idx="0"/>
          </p:cNvCxnSpPr>
          <p:nvPr/>
        </p:nvCxnSpPr>
        <p:spPr>
          <a:xfrm flipH="1">
            <a:off x="5362319" y="4190617"/>
            <a:ext cx="322416" cy="1092169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C7B44C8A-7B7B-4A5B-A4A6-2BBBE6057DD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960" y="2865513"/>
            <a:ext cx="1279447" cy="415343"/>
          </a:xfrm>
          <a:prstGeom prst="rect">
            <a:avLst/>
          </a:prstGeom>
        </p:spPr>
      </p:pic>
      <p:cxnSp>
        <p:nvCxnSpPr>
          <p:cNvPr id="34" name="Konektor Panah Lurus 43">
            <a:extLst>
              <a:ext uri="{FF2B5EF4-FFF2-40B4-BE49-F238E27FC236}">
                <a16:creationId xmlns:a16="http://schemas.microsoft.com/office/drawing/2014/main" id="{FD841A11-62D7-4E78-8DBF-45840AC87DD4}"/>
              </a:ext>
            </a:extLst>
          </p:cNvPr>
          <p:cNvCxnSpPr>
            <a:cxnSpLocks/>
          </p:cNvCxnSpPr>
          <p:nvPr/>
        </p:nvCxnSpPr>
        <p:spPr>
          <a:xfrm flipH="1" flipV="1">
            <a:off x="3587000" y="3039842"/>
            <a:ext cx="801353" cy="13588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11" descr="Arjuna">
            <a:extLst>
              <a:ext uri="{FF2B5EF4-FFF2-40B4-BE49-F238E27FC236}">
                <a16:creationId xmlns:a16="http://schemas.microsoft.com/office/drawing/2014/main" id="{28E67520-5C47-47FB-95F2-9912F9524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889" y="3512675"/>
            <a:ext cx="1366137" cy="461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" descr="Image result for google scholar">
            <a:extLst>
              <a:ext uri="{FF2B5EF4-FFF2-40B4-BE49-F238E27FC236}">
                <a16:creationId xmlns:a16="http://schemas.microsoft.com/office/drawing/2014/main" id="{916046F9-3E44-45A7-9167-E6A808D3F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5" y="1505698"/>
            <a:ext cx="1575452" cy="58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asil gambar untuk sapto ban PT">
            <a:extLst>
              <a:ext uri="{FF2B5EF4-FFF2-40B4-BE49-F238E27FC236}">
                <a16:creationId xmlns:a16="http://schemas.microsoft.com/office/drawing/2014/main" id="{16573387-E898-41E4-9BBB-F0A2B08A7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154" y="5035638"/>
            <a:ext cx="91440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73">
            <a:extLst>
              <a:ext uri="{FF2B5EF4-FFF2-40B4-BE49-F238E27FC236}">
                <a16:creationId xmlns:a16="http://schemas.microsoft.com/office/drawing/2014/main" id="{2907ABD4-5376-43FE-8888-3712AAE2A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2729" y="5629363"/>
            <a:ext cx="1422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b="1"/>
              <a:t>BAN-PT | SAPTO</a:t>
            </a:r>
          </a:p>
        </p:txBody>
      </p:sp>
      <p:cxnSp>
        <p:nvCxnSpPr>
          <p:cNvPr id="39" name="Konektor Panah Lurus 38">
            <a:extLst>
              <a:ext uri="{FF2B5EF4-FFF2-40B4-BE49-F238E27FC236}">
                <a16:creationId xmlns:a16="http://schemas.microsoft.com/office/drawing/2014/main" id="{85A83396-4839-4115-BDD3-9BD70F680C0E}"/>
              </a:ext>
            </a:extLst>
          </p:cNvPr>
          <p:cNvCxnSpPr>
            <a:cxnSpLocks/>
          </p:cNvCxnSpPr>
          <p:nvPr/>
        </p:nvCxnSpPr>
        <p:spPr>
          <a:xfrm flipH="1">
            <a:off x="3908892" y="4110309"/>
            <a:ext cx="1119464" cy="1071196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569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asil gambar untuk people icon">
            <a:extLst>
              <a:ext uri="{FF2B5EF4-FFF2-40B4-BE49-F238E27FC236}">
                <a16:creationId xmlns:a16="http://schemas.microsoft.com/office/drawing/2014/main" id="{3DA7FED2-779B-4438-9349-A8C7392F7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516" y="1792519"/>
            <a:ext cx="3020362" cy="302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INSPIRON_14\Downloads\ScopusR_Wmk_151_RGB.png">
            <a:extLst>
              <a:ext uri="{FF2B5EF4-FFF2-40B4-BE49-F238E27FC236}">
                <a16:creationId xmlns:a16="http://schemas.microsoft.com/office/drawing/2014/main" id="{F8BA5F31-30CD-4459-9279-2A6551BE4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075" y="1328532"/>
            <a:ext cx="1874988" cy="54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larivate Logo">
            <a:extLst>
              <a:ext uri="{FF2B5EF4-FFF2-40B4-BE49-F238E27FC236}">
                <a16:creationId xmlns:a16="http://schemas.microsoft.com/office/drawing/2014/main" id="{37B5DDA4-0FFF-4777-9930-CD0B01656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878" y="1986357"/>
            <a:ext cx="2257647" cy="77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google scholar">
            <a:extLst>
              <a:ext uri="{FF2B5EF4-FFF2-40B4-BE49-F238E27FC236}">
                <a16:creationId xmlns:a16="http://schemas.microsoft.com/office/drawing/2014/main" id="{054D9683-1B7E-4C1F-A87C-3AD4EED63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352" y="3081833"/>
            <a:ext cx="1860745" cy="69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81991AF-2FAF-433E-831B-D6E6D0495D2A}"/>
              </a:ext>
            </a:extLst>
          </p:cNvPr>
          <p:cNvCxnSpPr>
            <a:cxnSpLocks/>
          </p:cNvCxnSpPr>
          <p:nvPr/>
        </p:nvCxnSpPr>
        <p:spPr>
          <a:xfrm flipH="1">
            <a:off x="8217846" y="1823110"/>
            <a:ext cx="430189" cy="432718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0A9397E-ADA8-4D07-8EA7-40446EF86B72}"/>
              </a:ext>
            </a:extLst>
          </p:cNvPr>
          <p:cNvCxnSpPr>
            <a:cxnSpLocks/>
          </p:cNvCxnSpPr>
          <p:nvPr/>
        </p:nvCxnSpPr>
        <p:spPr>
          <a:xfrm flipH="1">
            <a:off x="8648035" y="2525299"/>
            <a:ext cx="540081" cy="199465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C970C4D-BD7D-4D41-9606-3CF68E6EA841}"/>
              </a:ext>
            </a:extLst>
          </p:cNvPr>
          <p:cNvCxnSpPr>
            <a:cxnSpLocks/>
          </p:cNvCxnSpPr>
          <p:nvPr/>
        </p:nvCxnSpPr>
        <p:spPr>
          <a:xfrm flipH="1">
            <a:off x="8800799" y="3531561"/>
            <a:ext cx="609951" cy="12135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3D8718A-B8EE-4351-870E-39FC4BD0A20A}"/>
              </a:ext>
            </a:extLst>
          </p:cNvPr>
          <p:cNvCxnSpPr>
            <a:cxnSpLocks/>
          </p:cNvCxnSpPr>
          <p:nvPr/>
        </p:nvCxnSpPr>
        <p:spPr>
          <a:xfrm flipH="1" flipV="1">
            <a:off x="8578174" y="4213228"/>
            <a:ext cx="536704" cy="214419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ambar 35">
            <a:extLst>
              <a:ext uri="{FF2B5EF4-FFF2-40B4-BE49-F238E27FC236}">
                <a16:creationId xmlns:a16="http://schemas.microsoft.com/office/drawing/2014/main" id="{FBDAB752-3DC5-40CE-9928-B6E8A15864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51" y="5006529"/>
            <a:ext cx="1239524" cy="1109115"/>
          </a:xfrm>
          <a:prstGeom prst="rect">
            <a:avLst/>
          </a:prstGeom>
        </p:spPr>
      </p:pic>
      <p:pic>
        <p:nvPicPr>
          <p:cNvPr id="13" name="Gambar 40">
            <a:extLst>
              <a:ext uri="{FF2B5EF4-FFF2-40B4-BE49-F238E27FC236}">
                <a16:creationId xmlns:a16="http://schemas.microsoft.com/office/drawing/2014/main" id="{43CC4F24-E48D-4E01-ACAF-73CD5280ED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908" y="4162786"/>
            <a:ext cx="1972491" cy="52972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20C13BC-A935-4CB4-B97B-4FB218BDCB46}"/>
              </a:ext>
            </a:extLst>
          </p:cNvPr>
          <p:cNvCxnSpPr>
            <a:cxnSpLocks/>
          </p:cNvCxnSpPr>
          <p:nvPr/>
        </p:nvCxnSpPr>
        <p:spPr>
          <a:xfrm flipH="1" flipV="1">
            <a:off x="7952589" y="4627304"/>
            <a:ext cx="383513" cy="371153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Hasil gambar untuk menari logo">
            <a:extLst>
              <a:ext uri="{FF2B5EF4-FFF2-40B4-BE49-F238E27FC236}">
                <a16:creationId xmlns:a16="http://schemas.microsoft.com/office/drawing/2014/main" id="{BB98168E-CEBC-4F83-B610-9575A71C8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505" y="5006529"/>
            <a:ext cx="1720470" cy="111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AA77A82-EE25-4300-9F7E-0FFA92B0C439}"/>
              </a:ext>
            </a:extLst>
          </p:cNvPr>
          <p:cNvCxnSpPr>
            <a:cxnSpLocks/>
          </p:cNvCxnSpPr>
          <p:nvPr/>
        </p:nvCxnSpPr>
        <p:spPr>
          <a:xfrm flipV="1">
            <a:off x="6762750" y="4506932"/>
            <a:ext cx="217655" cy="491525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05DDF3B-D6A3-4678-BCDC-8B73CAD2346B}"/>
              </a:ext>
            </a:extLst>
          </p:cNvPr>
          <p:cNvSpPr txBox="1"/>
          <p:nvPr/>
        </p:nvSpPr>
        <p:spPr>
          <a:xfrm>
            <a:off x="6825430" y="5817563"/>
            <a:ext cx="47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Art</a:t>
            </a:r>
          </a:p>
        </p:txBody>
      </p:sp>
      <p:pic>
        <p:nvPicPr>
          <p:cNvPr id="19" name="Picture 2" descr="Gambar terkait">
            <a:extLst>
              <a:ext uri="{FF2B5EF4-FFF2-40B4-BE49-F238E27FC236}">
                <a16:creationId xmlns:a16="http://schemas.microsoft.com/office/drawing/2014/main" id="{2A9AADF5-4E42-4BCA-848C-CE95EF2064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07"/>
          <a:stretch/>
        </p:blipFill>
        <p:spPr bwMode="auto">
          <a:xfrm>
            <a:off x="3316412" y="2756517"/>
            <a:ext cx="208151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 descr="Gambar terkait">
            <a:extLst>
              <a:ext uri="{FF2B5EF4-FFF2-40B4-BE49-F238E27FC236}">
                <a16:creationId xmlns:a16="http://schemas.microsoft.com/office/drawing/2014/main" id="{D6F942C8-20BF-4971-A46C-0E378446C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54" y="2752739"/>
            <a:ext cx="1800343" cy="180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0F9E1B6-B1BC-4B54-8BF6-109D443B8A3B}"/>
              </a:ext>
            </a:extLst>
          </p:cNvPr>
          <p:cNvCxnSpPr>
            <a:cxnSpLocks/>
          </p:cNvCxnSpPr>
          <p:nvPr/>
        </p:nvCxnSpPr>
        <p:spPr>
          <a:xfrm flipV="1">
            <a:off x="5287585" y="3592235"/>
            <a:ext cx="1022117" cy="1"/>
          </a:xfrm>
          <a:prstGeom prst="line">
            <a:avLst/>
          </a:prstGeom>
          <a:ln w="19050">
            <a:solidFill>
              <a:srgbClr val="FFFF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081C10-54A1-4D80-B578-FE0BC1349C7F}"/>
              </a:ext>
            </a:extLst>
          </p:cNvPr>
          <p:cNvCxnSpPr>
            <a:cxnSpLocks/>
          </p:cNvCxnSpPr>
          <p:nvPr/>
        </p:nvCxnSpPr>
        <p:spPr>
          <a:xfrm flipV="1">
            <a:off x="2344227" y="3606025"/>
            <a:ext cx="1022117" cy="1"/>
          </a:xfrm>
          <a:prstGeom prst="line">
            <a:avLst/>
          </a:prstGeom>
          <a:ln w="19050">
            <a:solidFill>
              <a:srgbClr val="FFFF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4B1E49B-C506-4126-9D7A-2FE6280B5466}"/>
              </a:ext>
            </a:extLst>
          </p:cNvPr>
          <p:cNvSpPr txBox="1"/>
          <p:nvPr/>
        </p:nvSpPr>
        <p:spPr>
          <a:xfrm>
            <a:off x="3542730" y="4162786"/>
            <a:ext cx="2032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Harus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membimbing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116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8E3B4B-2B12-42D3-ADB2-7D933BF3E3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819"/>
          <a:stretch/>
        </p:blipFill>
        <p:spPr>
          <a:xfrm>
            <a:off x="1685924" y="381000"/>
            <a:ext cx="8477251" cy="56578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130875-87B0-45DF-999C-2BCC8F9A5458}"/>
              </a:ext>
            </a:extLst>
          </p:cNvPr>
          <p:cNvSpPr txBox="1"/>
          <p:nvPr/>
        </p:nvSpPr>
        <p:spPr>
          <a:xfrm>
            <a:off x="95250" y="6467475"/>
            <a:ext cx="1024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*April 2019</a:t>
            </a:r>
          </a:p>
        </p:txBody>
      </p:sp>
    </p:spTree>
    <p:extLst>
      <p:ext uri="{BB962C8B-B14F-4D97-AF65-F5344CB8AC3E}">
        <p14:creationId xmlns:p14="http://schemas.microsoft.com/office/powerpoint/2010/main" val="1068535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32C11-050E-084A-A94A-DE3650E3D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904" y="305722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d-ID" sz="5400" b="1" dirty="0">
                <a:solidFill>
                  <a:schemeClr val="bg1"/>
                </a:solidFill>
              </a:rPr>
              <a:t>Apa Itu RAMA REPOSITORY?</a:t>
            </a:r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454C4F59-9FB2-6047-AACD-1CD98CF47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54145" y="2207117"/>
            <a:ext cx="4351338" cy="435133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529861" y="1830014"/>
            <a:ext cx="1056843" cy="1056843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6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5707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96 0.10371 C -0.05299 0.09561 -0.06693 0.08774 -0.072 0.08774 C -0.10299 0.08774 -0.13502 0.21274 -0.13502 0.33774 C -0.13502 0.27477 -0.15104 0.21274 -0.16601 0.21274 C -0.18203 0.21274 -0.19687 0.2757 -0.19687 0.33774 C -0.19687 0.30672 -0.20482 0.27477 -0.21302 0.27477 C -0.22096 0.27477 -0.22903 0.30579 -0.22903 0.33774 C -0.22903 0.32176 -0.23307 0.30672 -0.23698 0.30672 C -0.24101 0.30672 -0.24492 0.32269 -0.24492 0.33774 C -0.24492 0.32963 -0.24687 0.32176 -0.24896 0.32176 C -0.25 0.32176 -0.25299 0.32987 -0.25299 0.33774 C -0.25299 0.3338 -0.25403 0.32963 -0.25495 0.32963 C -0.25495 0.32871 -0.2569 0.33357 -0.2569 0.33774 C -0.2569 0.33565 -0.2569 0.3338 -0.25794 0.3338 C -0.25794 0.33473 -0.25898 0.33588 -0.25898 0.33774 C -0.25898 0.33681 -0.25898 0.33565 -0.25898 0.33473 C -0.26002 0.33473 -0.26002 0.33565 -0.26002 0.33681 C -0.26107 0.33681 -0.26107 0.33588 -0.26107 0.33473 C -0.26211 0.33473 -0.26211 0.33565 -0.26211 0.33681 " pathEditMode="relative" rAng="0" ptsTypes="AAAAAAAAAAAAAAAAA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64" y="1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CEABB3F-37C1-8849-BD7F-6025380B958C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ID" sz="4000" dirty="0">
                <a:solidFill>
                  <a:schemeClr val="bg1"/>
                </a:solidFill>
              </a:rPr>
              <a:t>RAMA </a:t>
            </a:r>
            <a:r>
              <a:rPr lang="en-ID" sz="4000" dirty="0" err="1">
                <a:solidFill>
                  <a:schemeClr val="bg1"/>
                </a:solidFill>
              </a:rPr>
              <a:t>merupakan</a:t>
            </a:r>
            <a:r>
              <a:rPr lang="en-ID" sz="4000" dirty="0">
                <a:solidFill>
                  <a:schemeClr val="bg1"/>
                </a:solidFill>
              </a:rPr>
              <a:t> </a:t>
            </a:r>
            <a:r>
              <a:rPr lang="en-ID" sz="4000" dirty="0" err="1">
                <a:solidFill>
                  <a:schemeClr val="bg1"/>
                </a:solidFill>
              </a:rPr>
              <a:t>repositor</a:t>
            </a:r>
            <a:r>
              <a:rPr lang="id-ID" sz="4000" dirty="0">
                <a:solidFill>
                  <a:schemeClr val="bg1"/>
                </a:solidFill>
              </a:rPr>
              <a:t>i</a:t>
            </a:r>
            <a:r>
              <a:rPr lang="en-ID" sz="4000" dirty="0">
                <a:solidFill>
                  <a:schemeClr val="bg1"/>
                </a:solidFill>
              </a:rPr>
              <a:t> </a:t>
            </a:r>
            <a:r>
              <a:rPr lang="en-ID" sz="4000" dirty="0" err="1">
                <a:solidFill>
                  <a:schemeClr val="bg1"/>
                </a:solidFill>
              </a:rPr>
              <a:t>nasional</a:t>
            </a:r>
            <a:r>
              <a:rPr lang="en-ID" sz="4000" dirty="0">
                <a:solidFill>
                  <a:schemeClr val="bg1"/>
                </a:solidFill>
              </a:rPr>
              <a:t> </a:t>
            </a:r>
            <a:r>
              <a:rPr lang="en-ID" sz="4000" dirty="0" err="1">
                <a:solidFill>
                  <a:schemeClr val="bg1"/>
                </a:solidFill>
              </a:rPr>
              <a:t>laporan</a:t>
            </a:r>
            <a:r>
              <a:rPr lang="en-ID" sz="4000" dirty="0">
                <a:solidFill>
                  <a:schemeClr val="bg1"/>
                </a:solidFill>
              </a:rPr>
              <a:t> </a:t>
            </a:r>
            <a:r>
              <a:rPr lang="en-ID" sz="4000" dirty="0" err="1">
                <a:solidFill>
                  <a:schemeClr val="bg1"/>
                </a:solidFill>
              </a:rPr>
              <a:t>hasil</a:t>
            </a:r>
            <a:r>
              <a:rPr lang="en-ID" sz="4000" dirty="0">
                <a:solidFill>
                  <a:schemeClr val="bg1"/>
                </a:solidFill>
              </a:rPr>
              <a:t> </a:t>
            </a:r>
            <a:r>
              <a:rPr lang="en-ID" sz="4000" dirty="0" err="1">
                <a:solidFill>
                  <a:schemeClr val="bg1"/>
                </a:solidFill>
              </a:rPr>
              <a:t>penelitian</a:t>
            </a:r>
            <a:r>
              <a:rPr lang="en-ID" sz="4000" dirty="0">
                <a:solidFill>
                  <a:schemeClr val="bg1"/>
                </a:solidFill>
              </a:rPr>
              <a:t> </a:t>
            </a:r>
            <a:r>
              <a:rPr lang="en-ID" sz="4000" dirty="0" err="1">
                <a:solidFill>
                  <a:schemeClr val="bg1"/>
                </a:solidFill>
              </a:rPr>
              <a:t>baik</a:t>
            </a:r>
            <a:r>
              <a:rPr lang="en-ID" sz="4000" dirty="0">
                <a:solidFill>
                  <a:schemeClr val="bg1"/>
                </a:solidFill>
              </a:rPr>
              <a:t> </a:t>
            </a:r>
            <a:r>
              <a:rPr lang="en-ID" sz="4000" dirty="0" err="1">
                <a:solidFill>
                  <a:schemeClr val="bg1"/>
                </a:solidFill>
              </a:rPr>
              <a:t>berupa</a:t>
            </a:r>
            <a:r>
              <a:rPr lang="en-ID" sz="4000" dirty="0">
                <a:solidFill>
                  <a:schemeClr val="bg1"/>
                </a:solidFill>
              </a:rPr>
              <a:t> </a:t>
            </a:r>
            <a:r>
              <a:rPr lang="en-ID" sz="4000" dirty="0" err="1">
                <a:solidFill>
                  <a:schemeClr val="bg1"/>
                </a:solidFill>
              </a:rPr>
              <a:t>skripsi</a:t>
            </a:r>
            <a:r>
              <a:rPr lang="en-ID" sz="4000" dirty="0">
                <a:solidFill>
                  <a:schemeClr val="bg1"/>
                </a:solidFill>
              </a:rPr>
              <a:t>, </a:t>
            </a:r>
            <a:r>
              <a:rPr lang="en-ID" sz="4000" dirty="0" err="1">
                <a:solidFill>
                  <a:schemeClr val="bg1"/>
                </a:solidFill>
              </a:rPr>
              <a:t>tugas</a:t>
            </a:r>
            <a:r>
              <a:rPr lang="en-ID" sz="4000" dirty="0">
                <a:solidFill>
                  <a:schemeClr val="bg1"/>
                </a:solidFill>
              </a:rPr>
              <a:t> </a:t>
            </a:r>
            <a:r>
              <a:rPr lang="en-ID" sz="4000" dirty="0" err="1">
                <a:solidFill>
                  <a:schemeClr val="bg1"/>
                </a:solidFill>
              </a:rPr>
              <a:t>akhir</a:t>
            </a:r>
            <a:r>
              <a:rPr lang="en-ID" sz="4000" dirty="0">
                <a:solidFill>
                  <a:schemeClr val="bg1"/>
                </a:solidFill>
              </a:rPr>
              <a:t>, </a:t>
            </a:r>
            <a:r>
              <a:rPr lang="en-ID" sz="4000" dirty="0" err="1">
                <a:solidFill>
                  <a:schemeClr val="bg1"/>
                </a:solidFill>
              </a:rPr>
              <a:t>proyek</a:t>
            </a:r>
            <a:r>
              <a:rPr lang="en-ID" sz="4000" dirty="0">
                <a:solidFill>
                  <a:schemeClr val="bg1"/>
                </a:solidFill>
              </a:rPr>
              <a:t> </a:t>
            </a:r>
            <a:r>
              <a:rPr lang="en-ID" sz="4000" dirty="0" err="1">
                <a:solidFill>
                  <a:schemeClr val="bg1"/>
                </a:solidFill>
              </a:rPr>
              <a:t>mahasiswa</a:t>
            </a:r>
            <a:r>
              <a:rPr lang="en-ID" sz="4000" dirty="0">
                <a:solidFill>
                  <a:schemeClr val="bg1"/>
                </a:solidFill>
              </a:rPr>
              <a:t> (diploma), </a:t>
            </a:r>
            <a:r>
              <a:rPr lang="en-ID" sz="4000" dirty="0" err="1">
                <a:solidFill>
                  <a:schemeClr val="bg1"/>
                </a:solidFill>
              </a:rPr>
              <a:t>tesis</a:t>
            </a:r>
            <a:r>
              <a:rPr lang="en-ID" sz="4000" dirty="0">
                <a:solidFill>
                  <a:schemeClr val="bg1"/>
                </a:solidFill>
              </a:rPr>
              <a:t> (S2), </a:t>
            </a:r>
            <a:r>
              <a:rPr lang="en-ID" sz="4000" dirty="0" err="1">
                <a:solidFill>
                  <a:schemeClr val="bg1"/>
                </a:solidFill>
              </a:rPr>
              <a:t>disertasi</a:t>
            </a:r>
            <a:r>
              <a:rPr lang="en-ID" sz="4000" dirty="0">
                <a:solidFill>
                  <a:schemeClr val="bg1"/>
                </a:solidFill>
              </a:rPr>
              <a:t>(S3) </a:t>
            </a:r>
            <a:r>
              <a:rPr lang="en-ID" sz="4000" dirty="0" err="1">
                <a:solidFill>
                  <a:schemeClr val="bg1"/>
                </a:solidFill>
              </a:rPr>
              <a:t>ataupun</a:t>
            </a:r>
            <a:r>
              <a:rPr lang="en-ID" sz="4000" dirty="0">
                <a:solidFill>
                  <a:schemeClr val="bg1"/>
                </a:solidFill>
              </a:rPr>
              <a:t> </a:t>
            </a:r>
            <a:r>
              <a:rPr lang="en-ID" sz="4000" dirty="0" err="1">
                <a:solidFill>
                  <a:schemeClr val="bg1"/>
                </a:solidFill>
              </a:rPr>
              <a:t>laporan</a:t>
            </a:r>
            <a:r>
              <a:rPr lang="en-ID" sz="4000" dirty="0">
                <a:solidFill>
                  <a:schemeClr val="bg1"/>
                </a:solidFill>
              </a:rPr>
              <a:t> </a:t>
            </a:r>
            <a:r>
              <a:rPr lang="en-ID" sz="4000" dirty="0" err="1">
                <a:solidFill>
                  <a:schemeClr val="bg1"/>
                </a:solidFill>
              </a:rPr>
              <a:t>penelitian</a:t>
            </a:r>
            <a:r>
              <a:rPr lang="id-ID" sz="4000" dirty="0">
                <a:solidFill>
                  <a:schemeClr val="bg1"/>
                </a:solidFill>
              </a:rPr>
              <a:t> </a:t>
            </a:r>
            <a:r>
              <a:rPr lang="en-ID" sz="4000" dirty="0" err="1">
                <a:solidFill>
                  <a:schemeClr val="bg1"/>
                </a:solidFill>
              </a:rPr>
              <a:t>dosen</a:t>
            </a:r>
            <a:r>
              <a:rPr lang="en-ID" sz="4000" dirty="0">
                <a:solidFill>
                  <a:schemeClr val="bg1"/>
                </a:solidFill>
              </a:rPr>
              <a:t> / </a:t>
            </a:r>
            <a:r>
              <a:rPr lang="en-ID" sz="4000" dirty="0" err="1">
                <a:solidFill>
                  <a:schemeClr val="bg1"/>
                </a:solidFill>
              </a:rPr>
              <a:t>peneliti</a:t>
            </a:r>
            <a:r>
              <a:rPr lang="en-ID" sz="4000" dirty="0">
                <a:solidFill>
                  <a:schemeClr val="bg1"/>
                </a:solidFill>
              </a:rPr>
              <a:t> yang </a:t>
            </a:r>
            <a:r>
              <a:rPr lang="en-ID" sz="4000" dirty="0" err="1">
                <a:solidFill>
                  <a:schemeClr val="bg1"/>
                </a:solidFill>
              </a:rPr>
              <a:t>bukan</a:t>
            </a:r>
            <a:r>
              <a:rPr lang="en-ID" sz="4000" dirty="0">
                <a:solidFill>
                  <a:schemeClr val="bg1"/>
                </a:solidFill>
              </a:rPr>
              <a:t> </a:t>
            </a:r>
            <a:r>
              <a:rPr lang="en-ID" sz="4000" dirty="0" err="1">
                <a:solidFill>
                  <a:schemeClr val="bg1"/>
                </a:solidFill>
              </a:rPr>
              <a:t>merupakan</a:t>
            </a:r>
            <a:r>
              <a:rPr lang="en-ID" sz="4000" dirty="0">
                <a:solidFill>
                  <a:schemeClr val="bg1"/>
                </a:solidFill>
              </a:rPr>
              <a:t> </a:t>
            </a:r>
            <a:r>
              <a:rPr lang="en-ID" sz="4000" dirty="0" err="1">
                <a:solidFill>
                  <a:schemeClr val="bg1"/>
                </a:solidFill>
              </a:rPr>
              <a:t>publikasi</a:t>
            </a:r>
            <a:r>
              <a:rPr lang="en-ID" sz="4000" dirty="0">
                <a:solidFill>
                  <a:schemeClr val="bg1"/>
                </a:solidFill>
              </a:rPr>
              <a:t> di </a:t>
            </a:r>
            <a:r>
              <a:rPr lang="en-ID" sz="4000" dirty="0" err="1">
                <a:solidFill>
                  <a:schemeClr val="bg1"/>
                </a:solidFill>
              </a:rPr>
              <a:t>jurnal</a:t>
            </a:r>
            <a:r>
              <a:rPr lang="en-ID" sz="4000" dirty="0">
                <a:solidFill>
                  <a:schemeClr val="bg1"/>
                </a:solidFill>
              </a:rPr>
              <a:t>, </a:t>
            </a:r>
            <a:r>
              <a:rPr lang="en-ID" sz="4000" dirty="0" err="1">
                <a:solidFill>
                  <a:schemeClr val="bg1"/>
                </a:solidFill>
              </a:rPr>
              <a:t>konferensi</a:t>
            </a:r>
            <a:r>
              <a:rPr lang="en-ID" sz="4000" dirty="0">
                <a:solidFill>
                  <a:schemeClr val="bg1"/>
                </a:solidFill>
              </a:rPr>
              <a:t> </a:t>
            </a:r>
            <a:r>
              <a:rPr lang="en-ID" sz="4000" dirty="0" err="1">
                <a:solidFill>
                  <a:schemeClr val="bg1"/>
                </a:solidFill>
              </a:rPr>
              <a:t>maupun</a:t>
            </a:r>
            <a:r>
              <a:rPr lang="en-ID" sz="4000" dirty="0">
                <a:solidFill>
                  <a:schemeClr val="bg1"/>
                </a:solidFill>
              </a:rPr>
              <a:t> </a:t>
            </a:r>
            <a:r>
              <a:rPr lang="en-ID" sz="4000" dirty="0" err="1">
                <a:solidFill>
                  <a:schemeClr val="bg1"/>
                </a:solidFill>
              </a:rPr>
              <a:t>buku</a:t>
            </a:r>
            <a:r>
              <a:rPr lang="id-ID" sz="4000" dirty="0">
                <a:solidFill>
                  <a:schemeClr val="bg1"/>
                </a:solidFill>
              </a:rPr>
              <a:t>.</a:t>
            </a:r>
            <a:r>
              <a:rPr lang="en-ID" sz="40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43270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CEABB3F-37C1-8849-BD7F-6025380B958C}"/>
              </a:ext>
            </a:extLst>
          </p:cNvPr>
          <p:cNvSpPr txBox="1">
            <a:spLocks/>
          </p:cNvSpPr>
          <p:nvPr/>
        </p:nvSpPr>
        <p:spPr>
          <a:xfrm>
            <a:off x="838200" y="2345887"/>
            <a:ext cx="10515600" cy="43513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d-ID" sz="4000" dirty="0">
                <a:solidFill>
                  <a:schemeClr val="bg1"/>
                </a:solidFill>
              </a:rPr>
              <a:t>RAMA Repository terintegrasi dengan data dari Re</a:t>
            </a:r>
            <a:r>
              <a:rPr lang="en-ID" sz="4000" dirty="0" err="1">
                <a:solidFill>
                  <a:schemeClr val="bg1"/>
                </a:solidFill>
              </a:rPr>
              <a:t>positori</a:t>
            </a:r>
            <a:r>
              <a:rPr lang="en-ID" sz="4000" dirty="0">
                <a:solidFill>
                  <a:schemeClr val="bg1"/>
                </a:solidFill>
              </a:rPr>
              <a:t> </a:t>
            </a:r>
            <a:r>
              <a:rPr lang="en-ID" sz="4000" dirty="0" err="1">
                <a:solidFill>
                  <a:schemeClr val="bg1"/>
                </a:solidFill>
              </a:rPr>
              <a:t>Perguruan</a:t>
            </a:r>
            <a:r>
              <a:rPr lang="en-ID" sz="4000" dirty="0">
                <a:solidFill>
                  <a:schemeClr val="bg1"/>
                </a:solidFill>
              </a:rPr>
              <a:t> </a:t>
            </a:r>
            <a:r>
              <a:rPr lang="en-ID" sz="4000" dirty="0" err="1">
                <a:solidFill>
                  <a:schemeClr val="bg1"/>
                </a:solidFill>
              </a:rPr>
              <a:t>Tinggi</a:t>
            </a:r>
            <a:r>
              <a:rPr lang="en-ID" sz="4000" dirty="0">
                <a:solidFill>
                  <a:schemeClr val="bg1"/>
                </a:solidFill>
              </a:rPr>
              <a:t> </a:t>
            </a:r>
            <a:r>
              <a:rPr lang="en-ID" sz="4000" dirty="0" err="1">
                <a:solidFill>
                  <a:schemeClr val="bg1"/>
                </a:solidFill>
              </a:rPr>
              <a:t>dan</a:t>
            </a:r>
            <a:r>
              <a:rPr lang="en-ID" sz="4000" dirty="0">
                <a:solidFill>
                  <a:schemeClr val="bg1"/>
                </a:solidFill>
              </a:rPr>
              <a:t> </a:t>
            </a:r>
            <a:r>
              <a:rPr lang="en-ID" sz="4000" dirty="0" err="1">
                <a:solidFill>
                  <a:schemeClr val="bg1"/>
                </a:solidFill>
              </a:rPr>
              <a:t>Lembaga</a:t>
            </a:r>
            <a:r>
              <a:rPr lang="en-ID" sz="4000" dirty="0">
                <a:solidFill>
                  <a:schemeClr val="bg1"/>
                </a:solidFill>
              </a:rPr>
              <a:t> </a:t>
            </a:r>
            <a:r>
              <a:rPr lang="en-ID" sz="4000" dirty="0" err="1">
                <a:solidFill>
                  <a:schemeClr val="bg1"/>
                </a:solidFill>
              </a:rPr>
              <a:t>Penelitian</a:t>
            </a:r>
            <a:r>
              <a:rPr lang="en-ID" sz="4000" dirty="0">
                <a:solidFill>
                  <a:schemeClr val="bg1"/>
                </a:solidFill>
              </a:rPr>
              <a:t> di Indonesia</a:t>
            </a:r>
            <a:r>
              <a:rPr lang="id-ID" sz="4000" dirty="0">
                <a:solidFill>
                  <a:schemeClr val="bg1"/>
                </a:solidFill>
              </a:rPr>
              <a:t> yang telah terdaftar</a:t>
            </a:r>
            <a:r>
              <a:rPr lang="en-US" sz="4000" dirty="0">
                <a:solidFill>
                  <a:schemeClr val="bg1"/>
                </a:solidFill>
              </a:rPr>
              <a:t>.</a:t>
            </a:r>
            <a:endParaRPr lang="id-ID" sz="40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en-ID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295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476B1-B555-FD40-A6E4-626B1215D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5558" y="2659697"/>
            <a:ext cx="4051738" cy="1325563"/>
          </a:xfrm>
        </p:spPr>
        <p:txBody>
          <a:bodyPr/>
          <a:lstStyle/>
          <a:p>
            <a:r>
              <a:rPr lang="id-ID" b="1" dirty="0">
                <a:solidFill>
                  <a:schemeClr val="bg1"/>
                </a:solidFill>
              </a:rPr>
              <a:t>Halaman Utama</a:t>
            </a:r>
            <a:br>
              <a:rPr lang="id-ID" b="1" dirty="0">
                <a:solidFill>
                  <a:schemeClr val="bg1"/>
                </a:solidFill>
              </a:rPr>
            </a:br>
            <a:r>
              <a:rPr lang="id-ID" b="1" dirty="0">
                <a:solidFill>
                  <a:schemeClr val="bg1"/>
                </a:solidFill>
              </a:rPr>
              <a:t>RAMA Repository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79129" y="618157"/>
            <a:ext cx="6589986" cy="5408643"/>
            <a:chOff x="554422" y="1690688"/>
            <a:chExt cx="5420710" cy="4366243"/>
          </a:xfrm>
        </p:grpSpPr>
        <p:sp>
          <p:nvSpPr>
            <p:cNvPr id="9" name="Rectangle 8"/>
            <p:cNvSpPr/>
            <p:nvPr/>
          </p:nvSpPr>
          <p:spPr>
            <a:xfrm>
              <a:off x="554422" y="1690688"/>
              <a:ext cx="5420710" cy="436624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199" y="1802555"/>
              <a:ext cx="4846255" cy="4142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741778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426</Words>
  <Application>Microsoft Office PowerPoint</Application>
  <PresentationFormat>Widescreen</PresentationFormat>
  <Paragraphs>72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Apa Itu RAMA REPOSITORY?</vt:lpstr>
      <vt:lpstr>PowerPoint Presentation</vt:lpstr>
      <vt:lpstr>PowerPoint Presentation</vt:lpstr>
      <vt:lpstr>Halaman Utama RAMA Repository</vt:lpstr>
      <vt:lpstr>Manfaat RAMA REPOSITORY</vt:lpstr>
      <vt:lpstr>PowerPoint Presentation</vt:lpstr>
      <vt:lpstr>PowerPoint Presentation</vt:lpstr>
      <vt:lpstr>PowerPoint Presentation</vt:lpstr>
      <vt:lpstr>Arsitektur RAMA Repository</vt:lpstr>
      <vt:lpstr>PowerPoint Presentation</vt:lpstr>
      <vt:lpstr>Skema Sistem RAMA</vt:lpstr>
      <vt:lpstr>Halaman Utama RAMA</vt:lpstr>
      <vt:lpstr>Permasalahan Penulisan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tisaa</dc:creator>
  <cp:lastModifiedBy>Deris</cp:lastModifiedBy>
  <cp:revision>90</cp:revision>
  <dcterms:created xsi:type="dcterms:W3CDTF">2019-07-13T04:39:42Z</dcterms:created>
  <dcterms:modified xsi:type="dcterms:W3CDTF">2019-10-17T07:35:09Z</dcterms:modified>
</cp:coreProperties>
</file>