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62" r:id="rId3"/>
    <p:sldId id="264" r:id="rId4"/>
    <p:sldId id="284" r:id="rId5"/>
    <p:sldId id="286" r:id="rId6"/>
    <p:sldId id="285" r:id="rId7"/>
    <p:sldId id="265" r:id="rId8"/>
    <p:sldId id="266" r:id="rId9"/>
    <p:sldId id="267" r:id="rId10"/>
    <p:sldId id="287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3B097D"/>
    <a:srgbClr val="DD8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3"/>
  </p:normalViewPr>
  <p:slideViewPr>
    <p:cSldViewPr snapToGrid="0" snapToObjects="1">
      <p:cViewPr>
        <p:scale>
          <a:sx n="60" d="100"/>
          <a:sy n="60" d="100"/>
        </p:scale>
        <p:origin x="-52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4F32D-82FF-6448-AEBB-716590479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0FB5E4-7CCC-4D40-A148-7BF2A177E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C159F6-0989-4942-93D9-FCE5B974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17A87B-11DE-4E4E-940B-1513DCE4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60AE24-B70E-AD4A-804B-8C210F91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C969E-AD31-114F-9552-576988D7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92B576-D0B8-1646-AB50-DBC140D82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880C36-955A-3847-A14C-62866D77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9B0783-25DE-8841-86EB-FE57D7F1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3C3218-3344-E24F-A8F1-0160F060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942CA0-5344-F440-951F-9CF1275F3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0B81BD-116F-DE44-AAC7-16379379D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3DD1B-B0D9-B34A-BED8-F96FA911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083E5C-2974-D241-B101-C24FBF4E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28BF83-2CED-AE45-91D9-17517308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875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E2486-34A7-3541-BF02-9488753E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1FC1F2-DCB1-8047-A1E2-251151F97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7D1868-E483-0845-9609-DE9F988B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39CFB1-88B7-DA41-9D58-9BEEB20A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D74B8A-E74C-0246-83B3-3281F7B5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4A13C1-066F-6E44-8253-901547B8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562BFA-CC30-AF4A-8B19-09D3A828E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4F42D6-4E42-BC43-B443-58AD5D82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EA8559-4962-0940-9374-43C055AF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2BF6B0-F604-4741-B0C5-19310ADD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F8CE5-5D45-8E4B-B235-4AF5736D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27E106-AFA7-B740-88CD-6032F9262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C0D1B6-B886-BB4C-9D24-6787F2A5E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1BAB8C-57C5-114A-B1E1-4231DB0B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2914A1-2D93-4F41-8B1F-24515ADE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0AAA0D-D3B9-7341-B299-ED25E0B1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89F37-F8A9-7C48-8F19-8C859223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A401A2-CB94-2244-A78C-318E42018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28CD1-074F-8243-B6E4-23235F777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82966D-9A20-EE42-9B83-9FEAEAF8C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556745-D028-514C-8F52-68D0AB915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D3CD54-A8D5-6E4B-A3BD-BD23D054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3771DE-EC9F-1E44-BC95-8B4449D3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6B492AC-B010-8D47-930C-EABD55A0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1D4D4-688D-3C4B-93B7-08D405CD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EEFA09-76BF-2F4E-91AF-E4CF6836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F91E93-D430-EB45-A8A5-6522C220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BBA73B-7B30-0740-91EA-FD515106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0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BEB09C-6649-2F4B-891D-E2B727D6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4BA145-3274-EB4F-B278-AB1869CE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2DEC17-8057-0C4F-9D42-526D2DFD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8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829D5-94D6-FB4E-B080-AC0456AF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107558-BF06-D443-8E36-85035425D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AFFDFC-F5A5-784F-9617-D52EA5A88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7E6365-4870-8845-A6AE-AF476130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6B7EAF-AA4D-0C44-B5A1-3C56F059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BBD781-1114-4742-A89D-5B73FB1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A2A6D-676C-8E4A-BA6F-72F48B41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9C3B8D-395A-1546-A97F-694A7DAE5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69CCB6-D758-9546-931A-7577D8863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49BD3-55D7-6546-93C8-25DC4EDD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13BF6F-AAA4-8A45-B8F0-A9EE88B8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148128-F595-FD40-862A-9668CFB4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5220ED-20C1-B148-853E-3133FDBE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E428D3-D985-7D41-BA14-71B45190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2B270A-F35D-9C4B-B4CA-4C7CF03D1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46C2CB-2DAE-7446-BF04-2C68B5239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3FC6A6-04CB-C249-B7B3-4564B28AC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9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7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32C11-050E-084A-A94A-DE3650E3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44" y="32022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d-ID" sz="5400" b="1" dirty="0" smtClean="0">
                <a:solidFill>
                  <a:schemeClr val="bg1"/>
                </a:solidFill>
              </a:rPr>
              <a:t>Harap menunggu admin pusat memvalidasi pendaftaran.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69691" y="1694343"/>
            <a:ext cx="1056843" cy="105684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arallelogram 15">
            <a:extLst>
              <a:ext uri="{FF2B5EF4-FFF2-40B4-BE49-F238E27FC236}">
                <a16:creationId xmlns:a16="http://schemas.microsoft.com/office/drawing/2014/main" xmlns="" id="{B0BA50B9-400E-4F82-A2B6-2AF3F66C9A05}"/>
              </a:ext>
            </a:extLst>
          </p:cNvPr>
          <p:cNvSpPr/>
          <p:nvPr/>
        </p:nvSpPr>
        <p:spPr>
          <a:xfrm flipH="1">
            <a:off x="5554598" y="1879250"/>
            <a:ext cx="687027" cy="68702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0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2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754816A3-F137-964D-A0A0-98569857D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930" y="-435770"/>
            <a:ext cx="7293770" cy="7293770"/>
          </a:xfrm>
        </p:spPr>
      </p:pic>
    </p:spTree>
    <p:extLst>
      <p:ext uri="{BB962C8B-B14F-4D97-AF65-F5344CB8AC3E}">
        <p14:creationId xmlns:p14="http://schemas.microsoft.com/office/powerpoint/2010/main" val="191941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9564C-AAFB-3341-AE57-B770D6E5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000" dirty="0">
                <a:solidFill>
                  <a:schemeClr val="bg1"/>
                </a:solidFill>
              </a:rPr>
              <a:t>FLOW CHART PENDAFTARAN </a:t>
            </a:r>
            <a:r>
              <a:rPr lang="en-ID" sz="4000" dirty="0" smtClean="0">
                <a:solidFill>
                  <a:schemeClr val="bg1"/>
                </a:solidFill>
              </a:rPr>
              <a:t>REPO</a:t>
            </a:r>
            <a:r>
              <a:rPr lang="id-ID" sz="4000" dirty="0" smtClean="0">
                <a:solidFill>
                  <a:schemeClr val="bg1"/>
                </a:solidFill>
              </a:rPr>
              <a:t>SITORY</a:t>
            </a:r>
            <a:r>
              <a:rPr lang="en-ID" sz="4000" dirty="0" smtClean="0">
                <a:solidFill>
                  <a:schemeClr val="bg1"/>
                </a:solidFill>
              </a:rPr>
              <a:t> </a:t>
            </a:r>
            <a:r>
              <a:rPr lang="en-ID" sz="4000" dirty="0">
                <a:solidFill>
                  <a:schemeClr val="bg1"/>
                </a:solidFill>
              </a:rPr>
              <a:t/>
            </a:r>
            <a:br>
              <a:rPr lang="en-ID" sz="4000" dirty="0">
                <a:solidFill>
                  <a:schemeClr val="bg1"/>
                </a:solidFill>
              </a:rPr>
            </a:br>
            <a:r>
              <a:rPr lang="en-ID" sz="4000" dirty="0">
                <a:solidFill>
                  <a:schemeClr val="bg1"/>
                </a:solidFill>
              </a:rPr>
              <a:t>PERGURUAN TINGGI KE RAMA REPOSITORY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348C356A-9F06-2344-85E9-1CA6122BFE9C}"/>
              </a:ext>
            </a:extLst>
          </p:cNvPr>
          <p:cNvSpPr/>
          <p:nvPr/>
        </p:nvSpPr>
        <p:spPr>
          <a:xfrm>
            <a:off x="878818" y="1915928"/>
            <a:ext cx="2123023" cy="647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4868"/>
                  <a:pt x="20314" y="0"/>
                  <a:pt x="18701" y="0"/>
                </a:cubicBezTo>
                <a:lnTo>
                  <a:pt x="2776" y="0"/>
                </a:lnTo>
                <a:lnTo>
                  <a:pt x="2776" y="76"/>
                </a:lnTo>
                <a:cubicBezTo>
                  <a:pt x="1225" y="304"/>
                  <a:pt x="0" y="5020"/>
                  <a:pt x="0" y="10800"/>
                </a:cubicBezTo>
                <a:cubicBezTo>
                  <a:pt x="0" y="16580"/>
                  <a:pt x="1245" y="21296"/>
                  <a:pt x="2776" y="21524"/>
                </a:cubicBezTo>
                <a:lnTo>
                  <a:pt x="2776" y="21600"/>
                </a:lnTo>
                <a:lnTo>
                  <a:pt x="18701" y="21600"/>
                </a:lnTo>
                <a:cubicBezTo>
                  <a:pt x="20294" y="21600"/>
                  <a:pt x="21600" y="16732"/>
                  <a:pt x="21600" y="10800"/>
                </a:cubicBezTo>
                <a:close/>
              </a:path>
            </a:pathLst>
          </a:custGeom>
          <a:solidFill>
            <a:srgbClr val="3B097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5B2A7464-D7C7-4145-8166-ABCAC1171B7D}"/>
              </a:ext>
            </a:extLst>
          </p:cNvPr>
          <p:cNvSpPr txBox="1"/>
          <p:nvPr/>
        </p:nvSpPr>
        <p:spPr>
          <a:xfrm>
            <a:off x="1002896" y="2128321"/>
            <a:ext cx="1874865" cy="16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300"/>
              </a:lnSpc>
              <a:defRPr sz="1200" b="1" spc="96">
                <a:solidFill>
                  <a:srgbClr val="FFFFF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sz="1600" dirty="0"/>
              <a:t>START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9431DC9C-4AAE-4348-B009-324F71F185E1}"/>
              </a:ext>
            </a:extLst>
          </p:cNvPr>
          <p:cNvSpPr txBox="1"/>
          <p:nvPr/>
        </p:nvSpPr>
        <p:spPr>
          <a:xfrm>
            <a:off x="1002896" y="3052056"/>
            <a:ext cx="2239788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defRPr sz="1000" spc="85">
                <a:solidFill>
                  <a:srgbClr val="FFFFF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Mengisi</a:t>
            </a:r>
            <a:r>
              <a:rPr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Formulir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Mengunggah</a:t>
            </a:r>
            <a:r>
              <a:rPr lang="id-ID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Pernyataan</a:t>
            </a:r>
            <a:r>
              <a:rPr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Kesediaan</a:t>
            </a:r>
            <a:r>
              <a:rPr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Integrasi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 dan </a:t>
            </a:r>
            <a:endParaRPr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 sz="1000" spc="85">
                <a:solidFill>
                  <a:srgbClr val="FFFFF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Penunjukan</a:t>
            </a:r>
            <a:r>
              <a:rPr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PIC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4ABE74FC-EBAD-D140-8221-71D468A0B3CB}"/>
              </a:ext>
            </a:extLst>
          </p:cNvPr>
          <p:cNvSpPr txBox="1"/>
          <p:nvPr/>
        </p:nvSpPr>
        <p:spPr>
          <a:xfrm>
            <a:off x="6776745" y="2873382"/>
            <a:ext cx="256576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100"/>
              </a:lnSpc>
              <a:defRPr sz="1000" spc="81">
                <a:solidFill>
                  <a:srgbClr val="FFFFF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lnSpc>
                <a:spcPct val="150000"/>
              </a:lnSpc>
            </a:pPr>
            <a:r>
              <a:rPr sz="1400" b="1" dirty="0">
                <a:latin typeface="Arial" pitchFamily="34" charset="0"/>
                <a:cs typeface="Arial" pitchFamily="34" charset="0"/>
              </a:rPr>
              <a:t>KONFIRMASI MENGENAI DATA REPO </a:t>
            </a: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xmlns="" id="{8F3DC0C5-5A73-8846-B712-4D59B5F8E4BB}"/>
              </a:ext>
            </a:extLst>
          </p:cNvPr>
          <p:cNvSpPr/>
          <p:nvPr/>
        </p:nvSpPr>
        <p:spPr>
          <a:xfrm>
            <a:off x="6688867" y="3917384"/>
            <a:ext cx="1821011" cy="835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94" y="0"/>
                </a:moveTo>
                <a:lnTo>
                  <a:pt x="1506" y="0"/>
                </a:lnTo>
                <a:cubicBezTo>
                  <a:pt x="681" y="0"/>
                  <a:pt x="0" y="1566"/>
                  <a:pt x="0" y="3464"/>
                </a:cubicBezTo>
                <a:lnTo>
                  <a:pt x="0" y="18136"/>
                </a:lnTo>
                <a:cubicBezTo>
                  <a:pt x="0" y="20034"/>
                  <a:pt x="681" y="21600"/>
                  <a:pt x="1506" y="21600"/>
                </a:cubicBezTo>
                <a:lnTo>
                  <a:pt x="20094" y="21600"/>
                </a:lnTo>
                <a:cubicBezTo>
                  <a:pt x="20919" y="21600"/>
                  <a:pt x="21600" y="20034"/>
                  <a:pt x="21600" y="18136"/>
                </a:cubicBezTo>
                <a:lnTo>
                  <a:pt x="21600" y="3464"/>
                </a:lnTo>
                <a:cubicBezTo>
                  <a:pt x="21600" y="1566"/>
                  <a:pt x="20919" y="0"/>
                  <a:pt x="20094" y="0"/>
                </a:cubicBezTo>
                <a:close/>
                <a:moveTo>
                  <a:pt x="21267" y="3724"/>
                </a:moveTo>
                <a:lnTo>
                  <a:pt x="21267" y="18136"/>
                </a:lnTo>
                <a:cubicBezTo>
                  <a:pt x="21267" y="19610"/>
                  <a:pt x="20735" y="20835"/>
                  <a:pt x="20094" y="20835"/>
                </a:cubicBezTo>
                <a:lnTo>
                  <a:pt x="1506" y="20835"/>
                </a:lnTo>
                <a:cubicBezTo>
                  <a:pt x="865" y="20835"/>
                  <a:pt x="333" y="19610"/>
                  <a:pt x="333" y="18136"/>
                </a:cubicBezTo>
                <a:lnTo>
                  <a:pt x="333" y="3464"/>
                </a:lnTo>
                <a:cubicBezTo>
                  <a:pt x="333" y="1990"/>
                  <a:pt x="865" y="765"/>
                  <a:pt x="1506" y="765"/>
                </a:cubicBezTo>
                <a:lnTo>
                  <a:pt x="20094" y="765"/>
                </a:lnTo>
                <a:cubicBezTo>
                  <a:pt x="20735" y="765"/>
                  <a:pt x="21267" y="1990"/>
                  <a:pt x="21267" y="3464"/>
                </a:cubicBezTo>
                <a:lnTo>
                  <a:pt x="21267" y="3724"/>
                </a:lnTo>
                <a:close/>
              </a:path>
            </a:pathLst>
          </a:custGeom>
          <a:solidFill>
            <a:srgbClr val="3B097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5987870D-B4C8-874F-8E91-AABBD053740F}"/>
              </a:ext>
            </a:extLst>
          </p:cNvPr>
          <p:cNvSpPr txBox="1"/>
          <p:nvPr/>
        </p:nvSpPr>
        <p:spPr>
          <a:xfrm>
            <a:off x="6853896" y="3976557"/>
            <a:ext cx="149095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defRPr sz="800" spc="64">
                <a:solidFill>
                  <a:srgbClr val="FFFFF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sz="1100" dirty="0">
                <a:latin typeface="Arial" pitchFamily="34" charset="0"/>
                <a:cs typeface="Arial" pitchFamily="34" charset="0"/>
              </a:rPr>
              <a:t>SISTEM RAMA MENCRAWLING</a:t>
            </a:r>
          </a:p>
          <a:p>
            <a:pPr algn="just">
              <a:defRPr sz="800" spc="64">
                <a:solidFill>
                  <a:srgbClr val="FFFFF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sz="1100" dirty="0">
                <a:latin typeface="Arial" pitchFamily="34" charset="0"/>
                <a:cs typeface="Arial" pitchFamily="34" charset="0"/>
              </a:rPr>
              <a:t>XML OAI REPO INSTITUSI</a:t>
            </a:r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xmlns="" id="{D0BF0211-6401-3244-82B2-D3FD088E0F02}"/>
              </a:ext>
            </a:extLst>
          </p:cNvPr>
          <p:cNvSpPr/>
          <p:nvPr/>
        </p:nvSpPr>
        <p:spPr>
          <a:xfrm>
            <a:off x="878818" y="2981281"/>
            <a:ext cx="2454597" cy="1618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21" y="0"/>
                </a:moveTo>
                <a:lnTo>
                  <a:pt x="1279" y="0"/>
                </a:lnTo>
                <a:cubicBezTo>
                  <a:pt x="578" y="0"/>
                  <a:pt x="0" y="1182"/>
                  <a:pt x="0" y="2614"/>
                </a:cubicBezTo>
                <a:lnTo>
                  <a:pt x="0" y="18986"/>
                </a:lnTo>
                <a:cubicBezTo>
                  <a:pt x="0" y="20418"/>
                  <a:pt x="578" y="21600"/>
                  <a:pt x="1279" y="21600"/>
                </a:cubicBezTo>
                <a:lnTo>
                  <a:pt x="20321" y="21600"/>
                </a:lnTo>
                <a:cubicBezTo>
                  <a:pt x="21022" y="21600"/>
                  <a:pt x="21600" y="20418"/>
                  <a:pt x="21600" y="18986"/>
                </a:cubicBezTo>
                <a:lnTo>
                  <a:pt x="21600" y="2614"/>
                </a:lnTo>
                <a:cubicBezTo>
                  <a:pt x="21600" y="1182"/>
                  <a:pt x="21022" y="0"/>
                  <a:pt x="20321" y="0"/>
                </a:cubicBezTo>
                <a:close/>
                <a:moveTo>
                  <a:pt x="21317" y="2811"/>
                </a:moveTo>
                <a:lnTo>
                  <a:pt x="21317" y="18986"/>
                </a:lnTo>
                <a:cubicBezTo>
                  <a:pt x="21317" y="20098"/>
                  <a:pt x="20865" y="21022"/>
                  <a:pt x="20321" y="21022"/>
                </a:cubicBezTo>
                <a:lnTo>
                  <a:pt x="1279" y="21022"/>
                </a:lnTo>
                <a:cubicBezTo>
                  <a:pt x="735" y="21022"/>
                  <a:pt x="283" y="20098"/>
                  <a:pt x="283" y="18986"/>
                </a:cubicBezTo>
                <a:lnTo>
                  <a:pt x="283" y="2614"/>
                </a:lnTo>
                <a:cubicBezTo>
                  <a:pt x="283" y="1502"/>
                  <a:pt x="735" y="578"/>
                  <a:pt x="1279" y="578"/>
                </a:cubicBezTo>
                <a:lnTo>
                  <a:pt x="20321" y="578"/>
                </a:lnTo>
                <a:cubicBezTo>
                  <a:pt x="20865" y="578"/>
                  <a:pt x="21317" y="1502"/>
                  <a:pt x="21317" y="2614"/>
                </a:cubicBezTo>
                <a:lnTo>
                  <a:pt x="21317" y="2811"/>
                </a:lnTo>
                <a:close/>
              </a:path>
            </a:pathLst>
          </a:custGeom>
          <a:solidFill>
            <a:srgbClr val="3B097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xmlns="" id="{FF654005-240D-2A46-8C3B-93889EB36A3D}"/>
              </a:ext>
            </a:extLst>
          </p:cNvPr>
          <p:cNvSpPr/>
          <p:nvPr/>
        </p:nvSpPr>
        <p:spPr>
          <a:xfrm>
            <a:off x="6688868" y="2742744"/>
            <a:ext cx="2740534" cy="907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0" y="0"/>
                </a:moveTo>
                <a:lnTo>
                  <a:pt x="800" y="0"/>
                </a:lnTo>
                <a:cubicBezTo>
                  <a:pt x="362" y="0"/>
                  <a:pt x="0" y="1241"/>
                  <a:pt x="0" y="2744"/>
                </a:cubicBezTo>
                <a:lnTo>
                  <a:pt x="0" y="18856"/>
                </a:lnTo>
                <a:cubicBezTo>
                  <a:pt x="0" y="20359"/>
                  <a:pt x="362" y="21600"/>
                  <a:pt x="800" y="21600"/>
                </a:cubicBezTo>
                <a:lnTo>
                  <a:pt x="20800" y="21600"/>
                </a:lnTo>
                <a:cubicBezTo>
                  <a:pt x="21238" y="21600"/>
                  <a:pt x="21600" y="20359"/>
                  <a:pt x="21600" y="18856"/>
                </a:cubicBezTo>
                <a:lnTo>
                  <a:pt x="21600" y="2744"/>
                </a:lnTo>
                <a:cubicBezTo>
                  <a:pt x="21600" y="1241"/>
                  <a:pt x="21238" y="0"/>
                  <a:pt x="20800" y="0"/>
                </a:cubicBezTo>
                <a:close/>
                <a:moveTo>
                  <a:pt x="21423" y="2951"/>
                </a:moveTo>
                <a:lnTo>
                  <a:pt x="21423" y="18856"/>
                </a:lnTo>
                <a:cubicBezTo>
                  <a:pt x="21423" y="20024"/>
                  <a:pt x="21141" y="20994"/>
                  <a:pt x="20800" y="20994"/>
                </a:cubicBezTo>
                <a:lnTo>
                  <a:pt x="800" y="20994"/>
                </a:lnTo>
                <a:cubicBezTo>
                  <a:pt x="459" y="20994"/>
                  <a:pt x="177" y="20024"/>
                  <a:pt x="177" y="18856"/>
                </a:cubicBezTo>
                <a:lnTo>
                  <a:pt x="177" y="2744"/>
                </a:lnTo>
                <a:cubicBezTo>
                  <a:pt x="177" y="1576"/>
                  <a:pt x="459" y="606"/>
                  <a:pt x="800" y="606"/>
                </a:cubicBezTo>
                <a:lnTo>
                  <a:pt x="20800" y="606"/>
                </a:lnTo>
                <a:cubicBezTo>
                  <a:pt x="21141" y="606"/>
                  <a:pt x="21423" y="1576"/>
                  <a:pt x="21423" y="2744"/>
                </a:cubicBezTo>
                <a:lnTo>
                  <a:pt x="21423" y="2951"/>
                </a:lnTo>
                <a:close/>
              </a:path>
            </a:pathLst>
          </a:custGeom>
          <a:solidFill>
            <a:srgbClr val="3B097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Picture 20" descr="Picture 20">
            <a:extLst>
              <a:ext uri="{FF2B5EF4-FFF2-40B4-BE49-F238E27FC236}">
                <a16:creationId xmlns:a16="http://schemas.microsoft.com/office/drawing/2014/main" xmlns="" id="{F458F5AE-1B5C-F144-96C5-F7DE97EF8B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B097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33415" y="3704488"/>
            <a:ext cx="536353" cy="45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22" descr="Picture 22">
            <a:extLst>
              <a:ext uri="{FF2B5EF4-FFF2-40B4-BE49-F238E27FC236}">
                <a16:creationId xmlns:a16="http://schemas.microsoft.com/office/drawing/2014/main" xmlns="" id="{950176C7-8CD1-0C42-816C-6877888651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B097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73273" y="3727347"/>
            <a:ext cx="260848" cy="381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/>
          <p:cNvGrpSpPr/>
          <p:nvPr/>
        </p:nvGrpSpPr>
        <p:grpSpPr>
          <a:xfrm>
            <a:off x="5578751" y="2861601"/>
            <a:ext cx="1110117" cy="1753771"/>
            <a:chOff x="5315235" y="3853934"/>
            <a:chExt cx="1110117" cy="1753771"/>
          </a:xfrm>
        </p:grpSpPr>
        <p:pic>
          <p:nvPicPr>
            <p:cNvPr id="12" name="Picture 14" descr="Picture 14">
              <a:extLst>
                <a:ext uri="{FF2B5EF4-FFF2-40B4-BE49-F238E27FC236}">
                  <a16:creationId xmlns:a16="http://schemas.microsoft.com/office/drawing/2014/main" xmlns="" id="{644D8802-78A2-1445-AE02-8050E886B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3B097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978287" y="5269335"/>
              <a:ext cx="447065" cy="3810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Picture 15" descr="Picture 15">
              <a:extLst>
                <a:ext uri="{FF2B5EF4-FFF2-40B4-BE49-F238E27FC236}">
                  <a16:creationId xmlns:a16="http://schemas.microsoft.com/office/drawing/2014/main" xmlns="" id="{3FC244F8-9BB6-0A44-9374-DE2B05506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3B097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978287" y="4176915"/>
              <a:ext cx="447065" cy="3810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" name="Picture 21" descr="Picture 21">
              <a:extLst>
                <a:ext uri="{FF2B5EF4-FFF2-40B4-BE49-F238E27FC236}">
                  <a16:creationId xmlns:a16="http://schemas.microsoft.com/office/drawing/2014/main" xmlns="" id="{ECF26BD5-EECD-D848-85D8-0F47FC4BB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3B097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5400000">
              <a:off x="4774947" y="4733885"/>
              <a:ext cx="1117826" cy="3352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" name="Picture 23" descr="Picture 23">
              <a:extLst>
                <a:ext uri="{FF2B5EF4-FFF2-40B4-BE49-F238E27FC236}">
                  <a16:creationId xmlns:a16="http://schemas.microsoft.com/office/drawing/2014/main" xmlns="" id="{6A3AAFAA-16F0-A940-9BB5-A68E0AC76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3B097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315235" y="5275687"/>
              <a:ext cx="260848" cy="3810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Picture 24" descr="Picture 24">
              <a:extLst>
                <a:ext uri="{FF2B5EF4-FFF2-40B4-BE49-F238E27FC236}">
                  <a16:creationId xmlns:a16="http://schemas.microsoft.com/office/drawing/2014/main" xmlns="" id="{E3BA7636-9249-A244-B63E-9C2B63BD6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3B097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315235" y="4176915"/>
              <a:ext cx="260848" cy="3810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xmlns="" id="{D18E287F-6862-FF41-8786-C6F6D39EBF56}"/>
                </a:ext>
              </a:extLst>
            </p:cNvPr>
            <p:cNvSpPr/>
            <p:nvPr/>
          </p:nvSpPr>
          <p:spPr>
            <a:xfrm>
              <a:off x="5483065" y="4973137"/>
              <a:ext cx="560756" cy="63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566" extrusionOk="0">
                  <a:moveTo>
                    <a:pt x="10338" y="0"/>
                  </a:moveTo>
                  <a:cubicBezTo>
                    <a:pt x="6650" y="-17"/>
                    <a:pt x="3235" y="2034"/>
                    <a:pt x="1387" y="5378"/>
                  </a:cubicBezTo>
                  <a:cubicBezTo>
                    <a:pt x="-462" y="8721"/>
                    <a:pt x="-462" y="12845"/>
                    <a:pt x="1387" y="16188"/>
                  </a:cubicBezTo>
                  <a:cubicBezTo>
                    <a:pt x="3235" y="19532"/>
                    <a:pt x="6650" y="21583"/>
                    <a:pt x="10338" y="21566"/>
                  </a:cubicBezTo>
                  <a:cubicBezTo>
                    <a:pt x="14026" y="21583"/>
                    <a:pt x="17441" y="19532"/>
                    <a:pt x="19289" y="16188"/>
                  </a:cubicBezTo>
                  <a:cubicBezTo>
                    <a:pt x="21138" y="12845"/>
                    <a:pt x="21138" y="8721"/>
                    <a:pt x="19289" y="5378"/>
                  </a:cubicBezTo>
                  <a:cubicBezTo>
                    <a:pt x="17441" y="2034"/>
                    <a:pt x="14026" y="-17"/>
                    <a:pt x="10338" y="0"/>
                  </a:cubicBezTo>
                  <a:close/>
                </a:path>
              </a:pathLst>
            </a:custGeom>
            <a:solidFill>
              <a:srgbClr val="FCD33D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xmlns="" id="{158823E1-031A-3A40-A64E-BE0AF203D1C3}"/>
                </a:ext>
              </a:extLst>
            </p:cNvPr>
            <p:cNvSpPr/>
            <p:nvPr/>
          </p:nvSpPr>
          <p:spPr>
            <a:xfrm>
              <a:off x="5483319" y="3853934"/>
              <a:ext cx="560756" cy="63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566" extrusionOk="0">
                  <a:moveTo>
                    <a:pt x="10338" y="0"/>
                  </a:moveTo>
                  <a:cubicBezTo>
                    <a:pt x="6650" y="-17"/>
                    <a:pt x="3235" y="2034"/>
                    <a:pt x="1387" y="5378"/>
                  </a:cubicBezTo>
                  <a:cubicBezTo>
                    <a:pt x="-462" y="8721"/>
                    <a:pt x="-462" y="12845"/>
                    <a:pt x="1387" y="16188"/>
                  </a:cubicBezTo>
                  <a:cubicBezTo>
                    <a:pt x="3235" y="19532"/>
                    <a:pt x="6650" y="21583"/>
                    <a:pt x="10338" y="21566"/>
                  </a:cubicBezTo>
                  <a:cubicBezTo>
                    <a:pt x="14026" y="21583"/>
                    <a:pt x="17441" y="19532"/>
                    <a:pt x="19289" y="16188"/>
                  </a:cubicBezTo>
                  <a:cubicBezTo>
                    <a:pt x="21138" y="12845"/>
                    <a:pt x="21138" y="8721"/>
                    <a:pt x="19289" y="5378"/>
                  </a:cubicBezTo>
                  <a:cubicBezTo>
                    <a:pt x="17441" y="2034"/>
                    <a:pt x="14026" y="-17"/>
                    <a:pt x="10338" y="0"/>
                  </a:cubicBezTo>
                  <a:close/>
                </a:path>
              </a:pathLst>
            </a:custGeom>
            <a:solidFill>
              <a:srgbClr val="FCD33D"/>
            </a:solidFill>
            <a:ln w="12700">
              <a:miter lim="400000"/>
            </a:ln>
          </p:spPr>
          <p:txBody>
            <a:bodyPr lIns="45719" rIns="45719"/>
            <a:lstStyle/>
            <a:p>
              <a:endParaRPr/>
            </a:p>
          </p:txBody>
        </p:sp>
      </p:grpSp>
      <p:sp>
        <p:nvSpPr>
          <p:cNvPr id="24" name="TextBox 30">
            <a:extLst>
              <a:ext uri="{FF2B5EF4-FFF2-40B4-BE49-F238E27FC236}">
                <a16:creationId xmlns:a16="http://schemas.microsoft.com/office/drawing/2014/main" xmlns="" id="{E64A9DA7-A117-6841-B654-E92F66C92743}"/>
              </a:ext>
            </a:extLst>
          </p:cNvPr>
          <p:cNvSpPr txBox="1"/>
          <p:nvPr/>
        </p:nvSpPr>
        <p:spPr>
          <a:xfrm>
            <a:off x="5763443" y="3096681"/>
            <a:ext cx="519492" cy="20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200"/>
              </a:lnSpc>
              <a:defRPr sz="1100" b="1" spc="88">
                <a:solidFill>
                  <a:srgbClr val="C7374E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</a:lstStyle>
          <a:p>
            <a:r>
              <a:rPr dirty="0"/>
              <a:t>NO</a:t>
            </a:r>
          </a:p>
        </p:txBody>
      </p:sp>
      <p:pic>
        <p:nvPicPr>
          <p:cNvPr id="25" name="Picture 32" descr="Picture 32">
            <a:extLst>
              <a:ext uri="{FF2B5EF4-FFF2-40B4-BE49-F238E27FC236}">
                <a16:creationId xmlns:a16="http://schemas.microsoft.com/office/drawing/2014/main" xmlns="" id="{59DF449E-0FC2-8E43-898D-45BFBF0091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B097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1738264" y="2769077"/>
            <a:ext cx="449883" cy="3893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Freeform 37">
            <a:extLst>
              <a:ext uri="{FF2B5EF4-FFF2-40B4-BE49-F238E27FC236}">
                <a16:creationId xmlns:a16="http://schemas.microsoft.com/office/drawing/2014/main" xmlns="" id="{6B1C7676-CCBC-4B43-B50B-FCFFE7179C2A}"/>
              </a:ext>
            </a:extLst>
          </p:cNvPr>
          <p:cNvSpPr/>
          <p:nvPr/>
        </p:nvSpPr>
        <p:spPr>
          <a:xfrm>
            <a:off x="3869768" y="3203036"/>
            <a:ext cx="1503505" cy="107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06" y="0"/>
                </a:moveTo>
                <a:lnTo>
                  <a:pt x="1294" y="0"/>
                </a:lnTo>
                <a:cubicBezTo>
                  <a:pt x="585" y="0"/>
                  <a:pt x="0" y="1253"/>
                  <a:pt x="0" y="2772"/>
                </a:cubicBezTo>
                <a:lnTo>
                  <a:pt x="0" y="18828"/>
                </a:lnTo>
                <a:cubicBezTo>
                  <a:pt x="0" y="20347"/>
                  <a:pt x="585" y="21600"/>
                  <a:pt x="1294" y="21600"/>
                </a:cubicBezTo>
                <a:lnTo>
                  <a:pt x="20306" y="21600"/>
                </a:lnTo>
                <a:cubicBezTo>
                  <a:pt x="21015" y="21600"/>
                  <a:pt x="21600" y="20347"/>
                  <a:pt x="21600" y="18828"/>
                </a:cubicBezTo>
                <a:lnTo>
                  <a:pt x="21600" y="2772"/>
                </a:lnTo>
                <a:cubicBezTo>
                  <a:pt x="21600" y="1253"/>
                  <a:pt x="21015" y="0"/>
                  <a:pt x="20306" y="0"/>
                </a:cubicBezTo>
                <a:close/>
                <a:moveTo>
                  <a:pt x="21314" y="2981"/>
                </a:moveTo>
                <a:lnTo>
                  <a:pt x="21314" y="18828"/>
                </a:lnTo>
                <a:cubicBezTo>
                  <a:pt x="21314" y="20008"/>
                  <a:pt x="20857" y="20988"/>
                  <a:pt x="20306" y="20988"/>
                </a:cubicBezTo>
                <a:lnTo>
                  <a:pt x="1294" y="20988"/>
                </a:lnTo>
                <a:cubicBezTo>
                  <a:pt x="743" y="20988"/>
                  <a:pt x="286" y="20008"/>
                  <a:pt x="286" y="18828"/>
                </a:cubicBezTo>
                <a:lnTo>
                  <a:pt x="286" y="2772"/>
                </a:lnTo>
                <a:cubicBezTo>
                  <a:pt x="286" y="1592"/>
                  <a:pt x="743" y="612"/>
                  <a:pt x="1294" y="612"/>
                </a:cubicBezTo>
                <a:lnTo>
                  <a:pt x="20306" y="612"/>
                </a:lnTo>
                <a:cubicBezTo>
                  <a:pt x="20857" y="612"/>
                  <a:pt x="21314" y="1592"/>
                  <a:pt x="21314" y="2772"/>
                </a:cubicBezTo>
                <a:lnTo>
                  <a:pt x="21314" y="2981"/>
                </a:lnTo>
                <a:close/>
              </a:path>
            </a:pathLst>
          </a:custGeom>
          <a:solidFill>
            <a:srgbClr val="3B097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TextBox 39">
            <a:extLst>
              <a:ext uri="{FF2B5EF4-FFF2-40B4-BE49-F238E27FC236}">
                <a16:creationId xmlns:a16="http://schemas.microsoft.com/office/drawing/2014/main" xmlns="" id="{FB1645DE-AE86-8048-B685-4E731A8FFF31}"/>
              </a:ext>
            </a:extLst>
          </p:cNvPr>
          <p:cNvSpPr txBox="1"/>
          <p:nvPr/>
        </p:nvSpPr>
        <p:spPr>
          <a:xfrm>
            <a:off x="3869767" y="3261388"/>
            <a:ext cx="1348531" cy="929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200"/>
              </a:lnSpc>
              <a:defRPr sz="1100" spc="89">
                <a:solidFill>
                  <a:srgbClr val="FFFFF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lnSpc>
                <a:spcPct val="150000"/>
              </a:lnSpc>
            </a:pPr>
            <a:r>
              <a:rPr sz="1400" b="1" dirty="0">
                <a:latin typeface="Arial" pitchFamily="34" charset="0"/>
                <a:cs typeface="Arial" pitchFamily="34" charset="0"/>
              </a:rPr>
              <a:t>Admin Pusat </a:t>
            </a:r>
            <a:r>
              <a:rPr sz="1400" b="1" dirty="0" err="1">
                <a:latin typeface="Arial" pitchFamily="34" charset="0"/>
                <a:cs typeface="Arial" pitchFamily="34" charset="0"/>
              </a:rPr>
              <a:t>Memvalidasi</a:t>
            </a:r>
            <a:r>
              <a:rPr sz="1400" b="1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dirty="0" err="1">
                <a:latin typeface="Arial" pitchFamily="34" charset="0"/>
                <a:cs typeface="Arial" pitchFamily="34" charset="0"/>
              </a:rPr>
              <a:t>Pendaftaran</a:t>
            </a:r>
            <a:endParaRPr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40" descr="Picture 40">
            <a:extLst>
              <a:ext uri="{FF2B5EF4-FFF2-40B4-BE49-F238E27FC236}">
                <a16:creationId xmlns:a16="http://schemas.microsoft.com/office/drawing/2014/main" xmlns="" id="{3D232D68-97B5-2143-946E-5DAA8B7C44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B097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7363238" y="4896474"/>
            <a:ext cx="320741" cy="3352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Freeform 42">
            <a:extLst>
              <a:ext uri="{FF2B5EF4-FFF2-40B4-BE49-F238E27FC236}">
                <a16:creationId xmlns:a16="http://schemas.microsoft.com/office/drawing/2014/main" xmlns="" id="{F749BACF-841E-0040-BE09-F0701FDDB902}"/>
              </a:ext>
            </a:extLst>
          </p:cNvPr>
          <p:cNvSpPr/>
          <p:nvPr/>
        </p:nvSpPr>
        <p:spPr>
          <a:xfrm>
            <a:off x="6654909" y="5052065"/>
            <a:ext cx="2520622" cy="1091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94" y="0"/>
                </a:moveTo>
                <a:lnTo>
                  <a:pt x="1506" y="0"/>
                </a:lnTo>
                <a:cubicBezTo>
                  <a:pt x="681" y="0"/>
                  <a:pt x="0" y="1566"/>
                  <a:pt x="0" y="3464"/>
                </a:cubicBezTo>
                <a:lnTo>
                  <a:pt x="0" y="18136"/>
                </a:lnTo>
                <a:cubicBezTo>
                  <a:pt x="0" y="20034"/>
                  <a:pt x="681" y="21600"/>
                  <a:pt x="1506" y="21600"/>
                </a:cubicBezTo>
                <a:lnTo>
                  <a:pt x="20094" y="21600"/>
                </a:lnTo>
                <a:cubicBezTo>
                  <a:pt x="20919" y="21600"/>
                  <a:pt x="21600" y="20034"/>
                  <a:pt x="21600" y="18136"/>
                </a:cubicBezTo>
                <a:lnTo>
                  <a:pt x="21600" y="3464"/>
                </a:lnTo>
                <a:cubicBezTo>
                  <a:pt x="21600" y="1566"/>
                  <a:pt x="20919" y="0"/>
                  <a:pt x="20094" y="0"/>
                </a:cubicBezTo>
                <a:close/>
                <a:moveTo>
                  <a:pt x="21267" y="3724"/>
                </a:moveTo>
                <a:lnTo>
                  <a:pt x="21267" y="18136"/>
                </a:lnTo>
                <a:cubicBezTo>
                  <a:pt x="21267" y="19610"/>
                  <a:pt x="20735" y="20835"/>
                  <a:pt x="20094" y="20835"/>
                </a:cubicBezTo>
                <a:lnTo>
                  <a:pt x="1506" y="20835"/>
                </a:lnTo>
                <a:cubicBezTo>
                  <a:pt x="865" y="20835"/>
                  <a:pt x="333" y="19610"/>
                  <a:pt x="333" y="18136"/>
                </a:cubicBezTo>
                <a:lnTo>
                  <a:pt x="333" y="3464"/>
                </a:lnTo>
                <a:cubicBezTo>
                  <a:pt x="333" y="1990"/>
                  <a:pt x="865" y="765"/>
                  <a:pt x="1506" y="765"/>
                </a:cubicBezTo>
                <a:lnTo>
                  <a:pt x="20094" y="765"/>
                </a:lnTo>
                <a:cubicBezTo>
                  <a:pt x="20735" y="765"/>
                  <a:pt x="21267" y="1990"/>
                  <a:pt x="21267" y="3464"/>
                </a:cubicBezTo>
                <a:lnTo>
                  <a:pt x="21267" y="3724"/>
                </a:lnTo>
                <a:close/>
              </a:path>
            </a:pathLst>
          </a:custGeom>
          <a:solidFill>
            <a:srgbClr val="3B097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xmlns="" id="{F29072CE-4095-B94B-9C27-78355C54038B}"/>
              </a:ext>
            </a:extLst>
          </p:cNvPr>
          <p:cNvSpPr/>
          <p:nvPr/>
        </p:nvSpPr>
        <p:spPr>
          <a:xfrm>
            <a:off x="9622597" y="5251636"/>
            <a:ext cx="1287142" cy="647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4868"/>
                  <a:pt x="20314" y="0"/>
                  <a:pt x="18701" y="0"/>
                </a:cubicBezTo>
                <a:lnTo>
                  <a:pt x="2776" y="0"/>
                </a:lnTo>
                <a:lnTo>
                  <a:pt x="2776" y="76"/>
                </a:lnTo>
                <a:cubicBezTo>
                  <a:pt x="1225" y="304"/>
                  <a:pt x="0" y="5020"/>
                  <a:pt x="0" y="10800"/>
                </a:cubicBezTo>
                <a:cubicBezTo>
                  <a:pt x="0" y="16580"/>
                  <a:pt x="1245" y="21296"/>
                  <a:pt x="2776" y="21524"/>
                </a:cubicBezTo>
                <a:lnTo>
                  <a:pt x="2776" y="21600"/>
                </a:lnTo>
                <a:lnTo>
                  <a:pt x="18701" y="21600"/>
                </a:lnTo>
                <a:cubicBezTo>
                  <a:pt x="20294" y="21600"/>
                  <a:pt x="21600" y="16732"/>
                  <a:pt x="21600" y="10800"/>
                </a:cubicBezTo>
                <a:close/>
              </a:path>
            </a:pathLst>
          </a:custGeom>
          <a:solidFill>
            <a:srgbClr val="3B097D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2" name="TextBox 45">
            <a:extLst>
              <a:ext uri="{FF2B5EF4-FFF2-40B4-BE49-F238E27FC236}">
                <a16:creationId xmlns:a16="http://schemas.microsoft.com/office/drawing/2014/main" xmlns="" id="{DDC52D9B-D16A-FE4E-8373-D6799B3F9AA3}"/>
              </a:ext>
            </a:extLst>
          </p:cNvPr>
          <p:cNvSpPr txBox="1"/>
          <p:nvPr/>
        </p:nvSpPr>
        <p:spPr>
          <a:xfrm>
            <a:off x="6853895" y="5136240"/>
            <a:ext cx="205362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900"/>
              </a:lnSpc>
              <a:defRPr sz="700" spc="63">
                <a:solidFill>
                  <a:srgbClr val="FFFFF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 algn="just">
              <a:lnSpc>
                <a:spcPct val="100000"/>
              </a:lnSpc>
            </a:pPr>
            <a:r>
              <a:rPr sz="1200" b="1" dirty="0">
                <a:latin typeface="Arial" pitchFamily="34" charset="0"/>
                <a:cs typeface="Arial" pitchFamily="34" charset="0"/>
              </a:rPr>
              <a:t>DAFTAR / INFORMASI DOKUMEN TUGAS AKHIR YANG TELAH </a:t>
            </a:r>
            <a:r>
              <a:rPr sz="1200" b="1" dirty="0" smtClean="0">
                <a:latin typeface="Arial" pitchFamily="34" charset="0"/>
                <a:cs typeface="Arial" pitchFamily="34" charset="0"/>
              </a:rPr>
              <a:t>TER-CRAWLING </a:t>
            </a:r>
            <a:r>
              <a:rPr sz="1200" b="1" dirty="0">
                <a:latin typeface="Arial" pitchFamily="34" charset="0"/>
                <a:cs typeface="Arial" pitchFamily="34" charset="0"/>
              </a:rPr>
              <a:t>OLAH SISTEM RAMA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xmlns="" id="{0628789A-A582-BA4C-B6EE-276FA321AB6D}"/>
              </a:ext>
            </a:extLst>
          </p:cNvPr>
          <p:cNvSpPr txBox="1"/>
          <p:nvPr/>
        </p:nvSpPr>
        <p:spPr>
          <a:xfrm>
            <a:off x="5812861" y="4212390"/>
            <a:ext cx="428942" cy="20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200"/>
              </a:lnSpc>
              <a:defRPr sz="1100" b="1" spc="88">
                <a:solidFill>
                  <a:srgbClr val="C7374E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</a:lstStyle>
          <a:p>
            <a:r>
              <a:rPr dirty="0"/>
              <a:t>YES</a:t>
            </a:r>
          </a:p>
        </p:txBody>
      </p:sp>
      <p:sp>
        <p:nvSpPr>
          <p:cNvPr id="33" name="TextBox 46">
            <a:extLst>
              <a:ext uri="{FF2B5EF4-FFF2-40B4-BE49-F238E27FC236}">
                <a16:creationId xmlns:a16="http://schemas.microsoft.com/office/drawing/2014/main" xmlns="" id="{F1285789-497F-8644-94E1-6C13156A2892}"/>
              </a:ext>
            </a:extLst>
          </p:cNvPr>
          <p:cNvSpPr txBox="1"/>
          <p:nvPr/>
        </p:nvSpPr>
        <p:spPr>
          <a:xfrm>
            <a:off x="9409810" y="5464029"/>
            <a:ext cx="1874864" cy="222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300"/>
              </a:lnSpc>
              <a:defRPr sz="1200" b="1" spc="96">
                <a:solidFill>
                  <a:srgbClr val="FFFFF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END</a:t>
            </a:r>
          </a:p>
        </p:txBody>
      </p:sp>
      <p:pic>
        <p:nvPicPr>
          <p:cNvPr id="34" name="Picture 47" descr="Picture 47">
            <a:extLst>
              <a:ext uri="{FF2B5EF4-FFF2-40B4-BE49-F238E27FC236}">
                <a16:creationId xmlns:a16="http://schemas.microsoft.com/office/drawing/2014/main" xmlns="" id="{2E67CFA8-7FB9-984F-978D-E5F03C9A4B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B097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175531" y="5597905"/>
            <a:ext cx="447065" cy="38109"/>
          </a:xfrm>
          <a:prstGeom prst="rect">
            <a:avLst/>
          </a:prstGeom>
          <a:ln w="12700">
            <a:solidFill>
              <a:srgbClr val="3B097D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1547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32C11-050E-084A-A94A-DE3650E3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323" y="29847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5400" b="1" dirty="0" smtClean="0">
                <a:solidFill>
                  <a:schemeClr val="bg1"/>
                </a:solidFill>
              </a:rPr>
              <a:t>Mekanisme Umum RAMA Repository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31513" y="1694345"/>
            <a:ext cx="1056843" cy="105684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5661587" y="2037096"/>
            <a:ext cx="396696" cy="3713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78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6388" y="322395"/>
            <a:ext cx="10436168" cy="768085"/>
          </a:xfrm>
        </p:spPr>
        <p:txBody>
          <a:bodyPr/>
          <a:lstStyle/>
          <a:p>
            <a:r>
              <a:rPr lang="id-ID" altLang="ko-KR" dirty="0" smtClean="0">
                <a:solidFill>
                  <a:schemeClr val="bg1"/>
                </a:solidFill>
              </a:rPr>
              <a:t>Mekanisme Umum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4253" y="1722460"/>
            <a:ext cx="4142707" cy="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388658" y="1818460"/>
            <a:ext cx="4693898" cy="432938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4100"/>
              </a:lnSpc>
              <a:buSzPct val="100000"/>
              <a:defRPr sz="2100" spc="111">
                <a:solidFill>
                  <a:srgbClr val="FFFFF0"/>
                </a:solidFill>
                <a:latin typeface="ABeeZee"/>
                <a:ea typeface="ABeeZee"/>
                <a:cs typeface="ABeeZee"/>
                <a:sym typeface="ABeeZee"/>
              </a:defRPr>
            </a:pPr>
            <a:r>
              <a:rPr lang="en-ID" sz="1600" b="1" dirty="0" err="1"/>
              <a:t>Perguruan</a:t>
            </a:r>
            <a:r>
              <a:rPr lang="en-ID" sz="1600" b="1" dirty="0"/>
              <a:t> / </a:t>
            </a:r>
            <a:r>
              <a:rPr lang="en-ID" sz="1600" b="1" dirty="0" err="1"/>
              <a:t>Lembaga</a:t>
            </a:r>
            <a:r>
              <a:rPr lang="en-ID" sz="1600" b="1" dirty="0"/>
              <a:t> yang </a:t>
            </a:r>
            <a:r>
              <a:rPr lang="en-ID" sz="1600" b="1" dirty="0" err="1"/>
              <a:t>akan</a:t>
            </a:r>
            <a:r>
              <a:rPr lang="en-ID" sz="1600" b="1" dirty="0"/>
              <a:t> </a:t>
            </a:r>
            <a:r>
              <a:rPr lang="en-ID" sz="1600" b="1" dirty="0" err="1"/>
              <a:t>mendaftarkan</a:t>
            </a:r>
            <a:r>
              <a:rPr lang="en-ID" sz="1600" b="1" dirty="0"/>
              <a:t> </a:t>
            </a:r>
            <a:r>
              <a:rPr lang="en-ID" sz="1600" b="1" dirty="0" err="1"/>
              <a:t>repositorinya</a:t>
            </a:r>
            <a:r>
              <a:rPr lang="en-ID" sz="1600" b="1" dirty="0"/>
              <a:t> </a:t>
            </a:r>
            <a:r>
              <a:rPr lang="en-ID" sz="1600" b="1" dirty="0" err="1"/>
              <a:t>ke</a:t>
            </a:r>
            <a:r>
              <a:rPr lang="en-ID" sz="1600" b="1" dirty="0"/>
              <a:t> RAMA </a:t>
            </a:r>
            <a:r>
              <a:rPr lang="en-ID" sz="1600" b="1" dirty="0" err="1"/>
              <a:t>harus</a:t>
            </a:r>
            <a:r>
              <a:rPr lang="en-ID" sz="1600" b="1" dirty="0"/>
              <a:t> </a:t>
            </a:r>
            <a:r>
              <a:rPr lang="en-ID" sz="1600" b="1" dirty="0" err="1"/>
              <a:t>mengisi</a:t>
            </a:r>
            <a:r>
              <a:rPr lang="en-ID" sz="1600" b="1" dirty="0"/>
              <a:t> </a:t>
            </a:r>
            <a:r>
              <a:rPr lang="en-ID" sz="1600" b="1" dirty="0" err="1"/>
              <a:t>formulir</a:t>
            </a:r>
            <a:r>
              <a:rPr lang="en-ID" sz="1600" b="1" dirty="0"/>
              <a:t> </a:t>
            </a:r>
            <a:r>
              <a:rPr lang="en-ID" sz="1600" b="1" dirty="0" err="1"/>
              <a:t>pendaftaran</a:t>
            </a:r>
            <a:r>
              <a:rPr lang="en-ID" sz="1600" b="1" dirty="0"/>
              <a:t> </a:t>
            </a:r>
            <a:r>
              <a:rPr lang="en-ID" sz="1600" b="1" dirty="0" err="1"/>
              <a:t>disertai</a:t>
            </a:r>
            <a:r>
              <a:rPr lang="en-ID" sz="1600" b="1" dirty="0"/>
              <a:t> </a:t>
            </a:r>
            <a:r>
              <a:rPr lang="en-ID" sz="1600" b="1" dirty="0" err="1"/>
              <a:t>pernyataan</a:t>
            </a:r>
            <a:r>
              <a:rPr lang="en-ID" sz="1600" b="1" dirty="0"/>
              <a:t> </a:t>
            </a:r>
            <a:r>
              <a:rPr lang="en-ID" sz="1600" b="1" dirty="0" err="1"/>
              <a:t>persetujuan</a:t>
            </a:r>
            <a:r>
              <a:rPr lang="en-ID" sz="1600" b="1" dirty="0"/>
              <a:t> </a:t>
            </a:r>
            <a:r>
              <a:rPr lang="en-ID" sz="1600" b="1" dirty="0" err="1"/>
              <a:t>pimpinan</a:t>
            </a:r>
            <a:r>
              <a:rPr lang="en-ID" sz="1600" b="1" dirty="0"/>
              <a:t> </a:t>
            </a:r>
            <a:r>
              <a:rPr lang="en-ID" sz="1600" b="1" dirty="0" err="1"/>
              <a:t>perguruan</a:t>
            </a:r>
            <a:r>
              <a:rPr lang="en-ID" sz="1600" b="1" dirty="0"/>
              <a:t> </a:t>
            </a:r>
            <a:r>
              <a:rPr lang="en-ID" sz="1600" b="1" dirty="0" err="1"/>
              <a:t>tinggi</a:t>
            </a:r>
            <a:r>
              <a:rPr lang="en-ID" sz="1600" b="1" dirty="0"/>
              <a:t> </a:t>
            </a:r>
            <a:r>
              <a:rPr lang="en-ID" sz="1600" b="1" dirty="0" err="1"/>
              <a:t>terkait</a:t>
            </a:r>
            <a:r>
              <a:rPr lang="en-ID" sz="1600" b="1" dirty="0"/>
              <a:t> </a:t>
            </a:r>
            <a:r>
              <a:rPr lang="en-ID" sz="1600" b="1" dirty="0" err="1"/>
              <a:t>integrasi</a:t>
            </a:r>
            <a:r>
              <a:rPr lang="en-ID" sz="1600" b="1" dirty="0"/>
              <a:t> </a:t>
            </a:r>
            <a:r>
              <a:rPr lang="en-ID" sz="1600" b="1" dirty="0" err="1"/>
              <a:t>repositori</a:t>
            </a:r>
            <a:r>
              <a:rPr lang="en-ID" sz="1600" b="1" dirty="0"/>
              <a:t> </a:t>
            </a:r>
            <a:r>
              <a:rPr lang="en-ID" sz="1600" b="1" dirty="0" err="1"/>
              <a:t>institusi</a:t>
            </a:r>
            <a:r>
              <a:rPr lang="en-ID" sz="1600" b="1" dirty="0"/>
              <a:t> </a:t>
            </a:r>
            <a:r>
              <a:rPr lang="en-ID" sz="1600" b="1" dirty="0" err="1"/>
              <a:t>dengan</a:t>
            </a:r>
            <a:r>
              <a:rPr lang="en-ID" sz="1600" b="1" dirty="0"/>
              <a:t> RAMA </a:t>
            </a:r>
            <a:r>
              <a:rPr lang="en-ID" sz="1600" b="1" dirty="0" err="1"/>
              <a:t>serta</a:t>
            </a:r>
            <a:r>
              <a:rPr lang="en-ID" sz="1600" b="1" dirty="0"/>
              <a:t> </a:t>
            </a:r>
            <a:r>
              <a:rPr lang="en-ID" sz="1600" b="1" dirty="0" err="1"/>
              <a:t>penunjukan</a:t>
            </a:r>
            <a:r>
              <a:rPr lang="en-ID" sz="1600" b="1" dirty="0"/>
              <a:t> </a:t>
            </a:r>
            <a:r>
              <a:rPr lang="en-ID" sz="1600" b="1" dirty="0" err="1"/>
              <a:t>penanggung</a:t>
            </a:r>
            <a:r>
              <a:rPr lang="en-ID" sz="1600" b="1" dirty="0"/>
              <a:t> </a:t>
            </a:r>
            <a:r>
              <a:rPr lang="en-ID" sz="1600" b="1" dirty="0" err="1"/>
              <a:t>jawab</a:t>
            </a:r>
            <a:r>
              <a:rPr lang="en-ID" sz="1600" b="1" dirty="0"/>
              <a:t> </a:t>
            </a:r>
            <a:r>
              <a:rPr lang="en-ID" sz="1600" b="1" dirty="0" err="1"/>
              <a:t>repositori</a:t>
            </a:r>
            <a:r>
              <a:rPr lang="en-ID" sz="1600" b="1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16659" y="1110672"/>
            <a:ext cx="4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rgbClr val="FFC000"/>
                </a:solidFill>
              </a:rPr>
              <a:t>1</a:t>
            </a:r>
            <a:endParaRPr lang="id-ID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9" y="1695447"/>
            <a:ext cx="5952134" cy="411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65828" y="1756953"/>
            <a:ext cx="4729655" cy="34422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6388" y="322395"/>
            <a:ext cx="10436168" cy="768085"/>
          </a:xfrm>
        </p:spPr>
        <p:txBody>
          <a:bodyPr/>
          <a:lstStyle/>
          <a:p>
            <a:r>
              <a:rPr lang="id-ID" altLang="ko-KR" dirty="0" smtClean="0">
                <a:solidFill>
                  <a:schemeClr val="bg1"/>
                </a:solidFill>
              </a:rPr>
              <a:t>Mekanisme Umum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698" y="1944598"/>
            <a:ext cx="4766962" cy="1230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572" y="2006105"/>
            <a:ext cx="4893088" cy="31930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4100"/>
              </a:lnSpc>
              <a:buSzPct val="100000"/>
              <a:defRPr sz="2100" spc="111">
                <a:solidFill>
                  <a:srgbClr val="FFFFF0"/>
                </a:solidFill>
                <a:latin typeface="ABeeZee"/>
                <a:ea typeface="ABeeZee"/>
                <a:cs typeface="ABeeZee"/>
                <a:sym typeface="ABeeZee"/>
              </a:defRPr>
            </a:pPr>
            <a:r>
              <a:rPr lang="en-ID" sz="1600" b="1" dirty="0" err="1"/>
              <a:t>Untuk</a:t>
            </a:r>
            <a:r>
              <a:rPr lang="en-ID" sz="1600" b="1" dirty="0"/>
              <a:t> </a:t>
            </a:r>
            <a:r>
              <a:rPr lang="en-ID" sz="1600" b="1" dirty="0" err="1"/>
              <a:t>dapat</a:t>
            </a:r>
            <a:r>
              <a:rPr lang="en-ID" sz="1600" b="1" dirty="0"/>
              <a:t> </a:t>
            </a:r>
            <a:r>
              <a:rPr lang="en-ID" sz="1600" b="1" dirty="0" err="1"/>
              <a:t>mengintegrasikan</a:t>
            </a:r>
            <a:r>
              <a:rPr lang="en-ID" sz="1600" b="1" dirty="0"/>
              <a:t> repository </a:t>
            </a:r>
            <a:r>
              <a:rPr lang="en-ID" sz="1600" b="1" dirty="0" err="1"/>
              <a:t>perguruan</a:t>
            </a:r>
            <a:r>
              <a:rPr lang="en-ID" sz="1600" b="1" dirty="0"/>
              <a:t> </a:t>
            </a:r>
            <a:r>
              <a:rPr lang="en-ID" sz="1600" b="1" dirty="0" err="1"/>
              <a:t>tinggi</a:t>
            </a:r>
            <a:r>
              <a:rPr lang="en-ID" sz="1600" b="1" dirty="0"/>
              <a:t> </a:t>
            </a:r>
            <a:r>
              <a:rPr lang="en-ID" sz="1600" b="1" dirty="0" err="1"/>
              <a:t>dengan</a:t>
            </a:r>
            <a:r>
              <a:rPr lang="en-ID" sz="1600" b="1" dirty="0"/>
              <a:t> RAMA </a:t>
            </a:r>
            <a:r>
              <a:rPr lang="en-ID" sz="1600" b="1" dirty="0" err="1"/>
              <a:t>setiap</a:t>
            </a:r>
            <a:r>
              <a:rPr lang="en-ID" sz="1600" b="1" dirty="0"/>
              <a:t> </a:t>
            </a:r>
            <a:r>
              <a:rPr lang="en-ID" sz="1600" b="1" dirty="0" err="1"/>
              <a:t>perguruan</a:t>
            </a:r>
            <a:r>
              <a:rPr lang="en-ID" sz="1600" b="1" dirty="0"/>
              <a:t> </a:t>
            </a:r>
            <a:r>
              <a:rPr lang="en-ID" sz="1600" b="1" dirty="0" err="1"/>
              <a:t>tinggi</a:t>
            </a:r>
            <a:r>
              <a:rPr lang="en-ID" sz="1600" b="1" dirty="0"/>
              <a:t> </a:t>
            </a:r>
            <a:r>
              <a:rPr lang="en-ID" sz="1600" b="1" dirty="0" err="1"/>
              <a:t>harus</a:t>
            </a:r>
            <a:r>
              <a:rPr lang="en-ID" sz="1600" b="1" dirty="0"/>
              <a:t> </a:t>
            </a:r>
            <a:r>
              <a:rPr lang="en-ID" sz="1600" b="1" dirty="0" err="1"/>
              <a:t>sudah</a:t>
            </a:r>
            <a:r>
              <a:rPr lang="en-ID" sz="1600" b="1" dirty="0"/>
              <a:t> </a:t>
            </a:r>
            <a:r>
              <a:rPr lang="en-ID" sz="1600" b="1" dirty="0" err="1"/>
              <a:t>memiliki</a:t>
            </a:r>
            <a:r>
              <a:rPr lang="en-ID" sz="1600" b="1" dirty="0"/>
              <a:t> </a:t>
            </a:r>
            <a:r>
              <a:rPr lang="en-ID" sz="1600" b="1" dirty="0" err="1"/>
              <a:t>repositori</a:t>
            </a:r>
            <a:r>
              <a:rPr lang="en-ID" sz="1600" b="1" dirty="0"/>
              <a:t> yang support OAI (Open Archive Initiative) </a:t>
            </a:r>
            <a:r>
              <a:rPr lang="en-ID" sz="1600" b="1" dirty="0" err="1"/>
              <a:t>seperti</a:t>
            </a:r>
            <a:r>
              <a:rPr lang="en-ID" sz="1600" b="1" dirty="0"/>
              <a:t> </a:t>
            </a:r>
            <a:r>
              <a:rPr lang="en-ID" sz="1600" b="1" dirty="0" err="1"/>
              <a:t>misalnya</a:t>
            </a:r>
            <a:r>
              <a:rPr lang="en-ID" sz="1600" b="1" dirty="0"/>
              <a:t> </a:t>
            </a:r>
            <a:r>
              <a:rPr lang="en-ID" sz="1600" b="1" dirty="0" err="1"/>
              <a:t>Eprint</a:t>
            </a:r>
            <a:r>
              <a:rPr lang="en-ID" sz="1600" b="1" dirty="0"/>
              <a:t>, </a:t>
            </a:r>
            <a:r>
              <a:rPr lang="en-ID" sz="1600" b="1" dirty="0" err="1"/>
              <a:t>Digilib</a:t>
            </a:r>
            <a:r>
              <a:rPr lang="en-ID" sz="1600" b="1" dirty="0"/>
              <a:t>, </a:t>
            </a:r>
            <a:r>
              <a:rPr lang="en-ID" sz="1600" b="1" dirty="0" err="1"/>
              <a:t>Dspace</a:t>
            </a:r>
            <a:r>
              <a:rPr lang="en-ID" sz="1600" b="1" dirty="0"/>
              <a:t>, Slims </a:t>
            </a:r>
            <a:r>
              <a:rPr lang="en-ID" sz="1600" b="1" dirty="0" err="1"/>
              <a:t>dan</a:t>
            </a:r>
            <a:r>
              <a:rPr lang="en-ID" sz="1600" b="1" dirty="0"/>
              <a:t> </a:t>
            </a:r>
            <a:r>
              <a:rPr lang="en-ID" sz="1600" b="1" dirty="0" err="1"/>
              <a:t>lainnya</a:t>
            </a:r>
            <a:endParaRPr lang="en-ID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38801" y="1359823"/>
            <a:ext cx="40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  <a:endParaRPr lang="id-ID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E:\logo-1024x3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70" y="2788260"/>
            <a:ext cx="3957770" cy="13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  <p:bldP spid="4" grpId="0" animBg="1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8E74A-136C-F342-925A-1CD3BCFC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MEKANISME </a:t>
            </a:r>
            <a:r>
              <a:rPr lang="en-ID" dirty="0" smtClean="0">
                <a:solidFill>
                  <a:schemeClr val="bg1"/>
                </a:solidFill>
              </a:rPr>
              <a:t>UMUM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67C3A2-555E-BC49-85A2-00BE734F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ts val="4100"/>
              </a:lnSpc>
              <a:buNone/>
              <a:defRPr sz="2400" spc="127">
                <a:solidFill>
                  <a:srgbClr val="FFFFF0"/>
                </a:solidFill>
                <a:latin typeface="ABeeZee"/>
                <a:ea typeface="ABeeZee"/>
                <a:cs typeface="ABeeZee"/>
                <a:sym typeface="ABeeZee"/>
              </a:defRPr>
            </a:pPr>
            <a:r>
              <a:rPr lang="id-ID" dirty="0" smtClean="0"/>
              <a:t>3. </a:t>
            </a:r>
            <a:r>
              <a:rPr lang="en-ID" dirty="0" err="1" smtClean="0"/>
              <a:t>Setiap</a:t>
            </a:r>
            <a:r>
              <a:rPr lang="en-ID" dirty="0" smtClean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diupload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repositori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institusi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catatan</a:t>
            </a:r>
            <a:r>
              <a:rPr lang="en-ID" dirty="0"/>
              <a:t> :</a:t>
            </a:r>
          </a:p>
          <a:p>
            <a:pPr marL="320842" indent="-320842" algn="just">
              <a:lnSpc>
                <a:spcPts val="4100"/>
              </a:lnSpc>
              <a:buSzPct val="100000"/>
              <a:buAutoNum type="arabicPeriod"/>
              <a:defRPr sz="2400" spc="127">
                <a:solidFill>
                  <a:srgbClr val="FFFFF0"/>
                </a:solidFill>
                <a:latin typeface="ABeeZee"/>
                <a:ea typeface="ABeeZee"/>
                <a:cs typeface="ABeeZee"/>
                <a:sym typeface="ABeeZee"/>
              </a:defRPr>
            </a:pPr>
            <a:r>
              <a:rPr lang="en-ID" dirty="0" err="1"/>
              <a:t>Fulltext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rahasia</a:t>
            </a:r>
            <a:endParaRPr lang="en-ID" dirty="0"/>
          </a:p>
          <a:p>
            <a:pPr marL="320842" indent="-320842" algn="just">
              <a:lnSpc>
                <a:spcPts val="4100"/>
              </a:lnSpc>
              <a:buSzPct val="100000"/>
              <a:buAutoNum type="arabicPeriod"/>
              <a:defRPr sz="2400" spc="127">
                <a:solidFill>
                  <a:srgbClr val="FFFFF0"/>
                </a:solidFill>
                <a:latin typeface="ABeeZee"/>
                <a:ea typeface="ABeeZee"/>
                <a:cs typeface="ABeeZee"/>
                <a:sym typeface="ABeeZee"/>
              </a:defRPr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diupload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syarat</a:t>
            </a:r>
            <a:r>
              <a:rPr lang="en-ID" dirty="0"/>
              <a:t> minimum </a:t>
            </a:r>
            <a:r>
              <a:rPr lang="en-ID" dirty="0" err="1"/>
              <a:t>antara</a:t>
            </a:r>
            <a:r>
              <a:rPr lang="en-ID" dirty="0"/>
              <a:t> lain: </a:t>
            </a:r>
            <a:r>
              <a:rPr lang="en-ID" dirty="0" err="1"/>
              <a:t>Judul</a:t>
            </a:r>
            <a:r>
              <a:rPr lang="en-ID" dirty="0"/>
              <a:t>, </a:t>
            </a:r>
            <a:r>
              <a:rPr lang="en-ID" dirty="0" err="1"/>
              <a:t>Abstrak</a:t>
            </a:r>
            <a:r>
              <a:rPr lang="en-ID" dirty="0"/>
              <a:t>, Bab I, Daftar </a:t>
            </a:r>
            <a:r>
              <a:rPr lang="en-ID" dirty="0" err="1"/>
              <a:t>Pustaka</a:t>
            </a:r>
            <a:r>
              <a:rPr lang="en-ID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400A05-D795-D041-A6A5-2DD17610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1700"/>
            <a:ext cx="2146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2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8E74A-136C-F342-925A-1CD3BCFC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MEKANISME UMUM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67C3A2-555E-BC49-85A2-00BE734F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ts val="4100"/>
              </a:lnSpc>
              <a:buNone/>
              <a:defRPr sz="2400" spc="127">
                <a:solidFill>
                  <a:srgbClr val="FFFFF0"/>
                </a:solidFill>
                <a:latin typeface="ABeeZee"/>
                <a:ea typeface="ABeeZee"/>
                <a:cs typeface="ABeeZee"/>
                <a:sym typeface="ABeeZee"/>
              </a:defRPr>
            </a:pPr>
            <a:r>
              <a:rPr lang="id-ID" dirty="0"/>
              <a:t>4</a:t>
            </a:r>
            <a:r>
              <a:rPr lang="en-ID" dirty="0" smtClean="0"/>
              <a:t>. </a:t>
            </a:r>
            <a:r>
              <a:rPr lang="en-ID" dirty="0" err="1"/>
              <a:t>Karya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yang </a:t>
            </a:r>
            <a:r>
              <a:rPr lang="en-ID" dirty="0" err="1"/>
              <a:t>diunggah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dilengkapi</a:t>
            </a:r>
            <a:r>
              <a:rPr lang="en-ID" dirty="0"/>
              <a:t> 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smtClean="0"/>
              <a:t>lain:</a:t>
            </a:r>
            <a:endParaRPr lang="en-ID" dirty="0"/>
          </a:p>
          <a:p>
            <a:pPr marL="401052" indent="-401052" algn="just">
              <a:lnSpc>
                <a:spcPts val="4100"/>
              </a:lnSpc>
              <a:buSzPct val="100000"/>
              <a:buAutoNum type="alphaLcPeriod"/>
              <a:defRPr sz="2400" spc="127">
                <a:solidFill>
                  <a:srgbClr val="FFFFF0"/>
                </a:solidFill>
                <a:latin typeface="ABeeZee"/>
                <a:ea typeface="ABeeZee"/>
                <a:cs typeface="ABeeZee"/>
                <a:sym typeface="ABeeZee"/>
              </a:defRPr>
            </a:pPr>
            <a:r>
              <a:rPr lang="en-ID" dirty="0"/>
              <a:t>  Nama </a:t>
            </a:r>
            <a:r>
              <a:rPr lang="en-ID" dirty="0" err="1"/>
              <a:t>mahasiswa</a:t>
            </a:r>
            <a:r>
              <a:rPr lang="en-ID" dirty="0"/>
              <a:t> </a:t>
            </a:r>
          </a:p>
          <a:p>
            <a:pPr marL="401052" indent="-401052" algn="just">
              <a:lnSpc>
                <a:spcPts val="4100"/>
              </a:lnSpc>
              <a:buSzPct val="100000"/>
              <a:buAutoNum type="alphaLcPeriod"/>
              <a:defRPr sz="2400" spc="127">
                <a:solidFill>
                  <a:srgbClr val="FFFFF0"/>
                </a:solidFill>
                <a:latin typeface="ABeeZee"/>
                <a:ea typeface="ABeeZee"/>
                <a:cs typeface="ABeeZee"/>
                <a:sym typeface="ABeeZee"/>
              </a:defRPr>
            </a:pPr>
            <a:r>
              <a:rPr lang="en-ID" dirty="0"/>
              <a:t>  NIM (</a:t>
            </a:r>
            <a:r>
              <a:rPr lang="en-ID" dirty="0" err="1"/>
              <a:t>Nomor</a:t>
            </a:r>
            <a:r>
              <a:rPr lang="en-ID" dirty="0"/>
              <a:t> </a:t>
            </a:r>
            <a:r>
              <a:rPr lang="en-ID" dirty="0" err="1"/>
              <a:t>Induk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)</a:t>
            </a:r>
          </a:p>
          <a:p>
            <a:pPr marL="401052" indent="-401052" algn="just">
              <a:lnSpc>
                <a:spcPts val="4100"/>
              </a:lnSpc>
              <a:buSzPct val="100000"/>
              <a:buAutoNum type="alphaLcPeriod"/>
              <a:defRPr sz="2400" spc="127">
                <a:solidFill>
                  <a:srgbClr val="FFFFF0"/>
                </a:solidFill>
                <a:latin typeface="ABeeZee"/>
                <a:ea typeface="ABeeZee"/>
                <a:cs typeface="ABeeZee"/>
                <a:sym typeface="ABeeZee"/>
              </a:defRPr>
            </a:pPr>
            <a:r>
              <a:rPr lang="en-ID" dirty="0"/>
              <a:t>  Nama </a:t>
            </a:r>
            <a:r>
              <a:rPr lang="en-ID" dirty="0" err="1"/>
              <a:t>pembimbing</a:t>
            </a:r>
            <a:r>
              <a:rPr lang="en-ID" dirty="0"/>
              <a:t>  </a:t>
            </a:r>
          </a:p>
          <a:p>
            <a:pPr marL="401052" indent="-401052" algn="just">
              <a:lnSpc>
                <a:spcPts val="4100"/>
              </a:lnSpc>
              <a:buSzPct val="100000"/>
              <a:buAutoNum type="alphaLcPeriod"/>
              <a:defRPr sz="2400" spc="127">
                <a:solidFill>
                  <a:srgbClr val="FFFFF0"/>
                </a:solidFill>
                <a:latin typeface="ABeeZee"/>
                <a:ea typeface="ABeeZee"/>
                <a:cs typeface="ABeeZee"/>
                <a:sym typeface="ABeeZee"/>
              </a:defRPr>
            </a:pPr>
            <a:r>
              <a:rPr lang="en-ID" dirty="0"/>
              <a:t>  NIDN / NIDK (</a:t>
            </a:r>
            <a:r>
              <a:rPr lang="en-ID" dirty="0" err="1"/>
              <a:t>Nomor</a:t>
            </a:r>
            <a:r>
              <a:rPr lang="en-ID" dirty="0"/>
              <a:t> </a:t>
            </a:r>
            <a:r>
              <a:rPr lang="en-ID" dirty="0" err="1"/>
              <a:t>Induk</a:t>
            </a:r>
            <a:r>
              <a:rPr lang="en-ID" dirty="0"/>
              <a:t> </a:t>
            </a:r>
            <a:r>
              <a:rPr lang="en-ID" dirty="0" err="1"/>
              <a:t>Dosen</a:t>
            </a:r>
            <a:r>
              <a:rPr lang="en-ID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67FF55-EF1C-CE40-B26E-137EC507DC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7000"/>
            <a:extLst/>
          </a:blip>
          <a:stretch>
            <a:fillRect/>
          </a:stretch>
        </p:blipFill>
        <p:spPr>
          <a:xfrm>
            <a:off x="7251700" y="2489200"/>
            <a:ext cx="4254500" cy="42545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6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207D4-0624-1D41-99E4-4262E827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315" y="2879725"/>
            <a:ext cx="8411370" cy="1325563"/>
          </a:xfrm>
        </p:spPr>
        <p:txBody>
          <a:bodyPr/>
          <a:lstStyle/>
          <a:p>
            <a:r>
              <a:rPr lang="en-ID" b="1" kern="0" spc="104" dirty="0" err="1">
                <a:solidFill>
                  <a:srgbClr val="FFFFF0"/>
                </a:solidFill>
                <a:latin typeface="Montserrat"/>
                <a:sym typeface="Montserrat"/>
              </a:rPr>
              <a:t>Institusi</a:t>
            </a:r>
            <a:r>
              <a:rPr lang="en-ID" b="1" kern="0" spc="104" dirty="0">
                <a:solidFill>
                  <a:srgbClr val="FFFFF0"/>
                </a:solidFill>
                <a:latin typeface="Montserrat"/>
                <a:sym typeface="Montserrat"/>
              </a:rPr>
              <a:t> </a:t>
            </a:r>
            <a:r>
              <a:rPr lang="en-ID" b="1" kern="0" spc="104" dirty="0" err="1">
                <a:solidFill>
                  <a:srgbClr val="FFFFF0"/>
                </a:solidFill>
                <a:latin typeface="Montserrat"/>
                <a:sym typeface="Montserrat"/>
              </a:rPr>
              <a:t>mendaftarkan</a:t>
            </a:r>
            <a:r>
              <a:rPr lang="en-ID" b="1" kern="0" spc="104" dirty="0">
                <a:solidFill>
                  <a:srgbClr val="FFFFF0"/>
                </a:solidFill>
                <a:latin typeface="Montserrat"/>
                <a:sym typeface="Montserrat"/>
              </a:rPr>
              <a:t> </a:t>
            </a:r>
            <a:r>
              <a:rPr lang="en-ID" b="1" kern="0" spc="104" dirty="0" err="1">
                <a:solidFill>
                  <a:srgbClr val="FFFFF0"/>
                </a:solidFill>
                <a:latin typeface="Montserrat"/>
                <a:sym typeface="Montserrat"/>
              </a:rPr>
              <a:t>Repositori</a:t>
            </a:r>
            <a:endParaRPr lang="en-US" b="1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B5651105-21EC-C441-B36C-A90301301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6615" y="213121"/>
            <a:ext cx="6658769" cy="665876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49DF7D-B8DE-444D-8B7F-257A89CF6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8" y="2284578"/>
            <a:ext cx="10261600" cy="263215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5D252D4-1C38-3A41-BA71-6F78897E64F8}"/>
              </a:ext>
            </a:extLst>
          </p:cNvPr>
          <p:cNvCxnSpPr>
            <a:cxnSpLocks/>
          </p:cNvCxnSpPr>
          <p:nvPr/>
        </p:nvCxnSpPr>
        <p:spPr>
          <a:xfrm flipV="1">
            <a:off x="8448055" y="2447925"/>
            <a:ext cx="854556" cy="863599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15B3BFF-3D20-514A-84E7-54D897BC7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06" y="1765183"/>
            <a:ext cx="6402625" cy="38734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6A459E9-7E8D-4A49-9975-7622C3A45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951" y="1434738"/>
            <a:ext cx="2078239" cy="4534340"/>
          </a:xfrm>
          <a:prstGeom prst="rect">
            <a:avLst/>
          </a:prstGeom>
        </p:spPr>
      </p:pic>
      <p:sp>
        <p:nvSpPr>
          <p:cNvPr id="18" name="TextBox 9">
            <a:extLst>
              <a:ext uri="{FF2B5EF4-FFF2-40B4-BE49-F238E27FC236}">
                <a16:creationId xmlns:a16="http://schemas.microsoft.com/office/drawing/2014/main" xmlns="" id="{5F8107FA-B5CD-AB45-A28A-2AC19EC65D44}"/>
              </a:ext>
            </a:extLst>
          </p:cNvPr>
          <p:cNvSpPr txBox="1"/>
          <p:nvPr/>
        </p:nvSpPr>
        <p:spPr>
          <a:xfrm>
            <a:off x="2889386" y="4916735"/>
            <a:ext cx="6413225" cy="115416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isi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informasi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detail </a:t>
            </a:r>
            <a:r>
              <a:rPr kumimoji="0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repositori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perguruan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tinggi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Unggah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Surat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Pernyataan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Kesediaan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dan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Penunjukan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PIC,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setelah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lengkap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klik</a:t>
            </a:r>
            <a:r>
              <a:rPr kumimoji="0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submit</a:t>
            </a:r>
          </a:p>
        </p:txBody>
      </p:sp>
    </p:spTree>
    <p:extLst>
      <p:ext uri="{BB962C8B-B14F-4D97-AF65-F5344CB8AC3E}">
        <p14:creationId xmlns:p14="http://schemas.microsoft.com/office/powerpoint/2010/main" val="42623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234</Words>
  <Application>Microsoft Office PowerPoint</Application>
  <PresentationFormat>Custom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FLOW CHART PENDAFTARAN REPOSITORY  PERGURUAN TINGGI KE RAMA REPOSITORY</vt:lpstr>
      <vt:lpstr>Mekanisme Umum RAMA Repository</vt:lpstr>
      <vt:lpstr>PowerPoint Presentation</vt:lpstr>
      <vt:lpstr>PowerPoint Presentation</vt:lpstr>
      <vt:lpstr>MEKANISME UMUM</vt:lpstr>
      <vt:lpstr>MEKANISME UMUM</vt:lpstr>
      <vt:lpstr>Institusi mendaftarkan Repositori</vt:lpstr>
      <vt:lpstr>Harap menunggu admin pusat memvalidasi pendaftaran.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tisaa</dc:creator>
  <cp:lastModifiedBy>ismail - [2010]</cp:lastModifiedBy>
  <cp:revision>49</cp:revision>
  <dcterms:created xsi:type="dcterms:W3CDTF">2019-07-13T04:39:42Z</dcterms:created>
  <dcterms:modified xsi:type="dcterms:W3CDTF">2019-10-05T05:01:26Z</dcterms:modified>
</cp:coreProperties>
</file>